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0112375" cy="7094538"/>
  <p:notesSz cx="7094538" cy="101123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4">
          <p15:clr>
            <a:srgbClr val="A4A3A4"/>
          </p15:clr>
        </p15:guide>
        <p15:guide id="2" pos="31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E9B03"/>
    <a:srgbClr val="FDC0E5"/>
    <a:srgbClr val="00DFCA"/>
    <a:srgbClr val="EAEC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114" y="186"/>
      </p:cViewPr>
      <p:guideLst>
        <p:guide orient="horz" pos="2234"/>
        <p:guide pos="31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D77C1A0-CC4D-CD4E-2A73-D631CAA6F6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4925" y="26988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F81D394-16A9-65AB-AE98-B1831B2E86E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3675" y="26988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15B7638-3DD4-A721-4C15-5380BFBCD54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34925" y="9628188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19F5E63-E6F8-49CC-753D-87036D76031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3675" y="9628188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2C543BA8-5BCF-4B65-B0F4-A45AC792BD5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599F2F1-7EF1-25A7-B6E5-847671C39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3888" y="9636125"/>
            <a:ext cx="7651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6038" rIns="90488" bIns="46038">
            <a:spAutoFit/>
          </a:bodyPr>
          <a:lstStyle>
            <a:lvl1pPr defTabSz="8937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47675" defTabSz="8937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93763" defTabSz="8937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43025" defTabSz="8937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89113" defTabSz="8937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46313" defTabSz="8937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03513" defTabSz="8937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60713" defTabSz="8937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17913" defTabSz="8937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9329D8E4-A8B9-46AD-BB94-BE041C0E18D6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144322A-1171-C63D-CC10-7CE9C927E6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6513" y="26988"/>
            <a:ext cx="3125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EBE88B6-C7ED-F6BC-F7A5-5DB05AAB7B0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03675" y="26988"/>
            <a:ext cx="3125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F74934B-07B8-07CD-89A0-D333E03A8A1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36513" y="9628188"/>
            <a:ext cx="3125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0E3A2112-E77D-CAA1-1C94-70E11E8826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3675" y="9628188"/>
            <a:ext cx="3125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0E2EA50C-6577-4244-B564-E5208794C75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49A95064-6587-A316-2243-E392ABC3917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806950"/>
            <a:ext cx="5202237" cy="425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0" tIns="47625" rIns="95250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39EC5A92-0D5F-A119-38E3-6E4BBD565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3888" y="9636125"/>
            <a:ext cx="7651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6038" rIns="90488" bIns="46038">
            <a:spAutoFit/>
          </a:bodyPr>
          <a:lstStyle>
            <a:lvl1pPr defTabSz="8937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47675" defTabSz="8937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93763" defTabSz="8937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43025" defTabSz="8937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89113" defTabSz="8937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46313" defTabSz="8937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03513" defTabSz="8937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60713" defTabSz="8937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17913" defTabSz="8937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1E461416-D227-44CE-9C37-2514B8375655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9D02C311-A9FE-E28B-FECA-7399C0F29AF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019175" y="882650"/>
            <a:ext cx="5051425" cy="3543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41388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71488" algn="l" defTabSz="941388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41388" algn="l" defTabSz="941388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412875" algn="l" defTabSz="941388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84363" algn="l" defTabSz="941388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9AB5A76-C0C9-19D8-5BBE-AB5E168582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3EECE0-CF71-454D-AC4B-75ED87472FA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6230CEFF-CF34-0845-29AD-E870EF2DB9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A278A3E-E825-450C-8240-485FAFD417D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E20AFBB-18B6-8E21-FD29-AF2470FFC9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EFEC9C-F909-4485-87A4-7C4523CEABE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9A939922-680D-AB3E-1DB7-4DD08854F32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BED420A6-574D-DE50-9BEE-CED08DDEE9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2E6D3A-8A36-5CA5-B03F-6819119BE8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58FCD0-7840-4776-8D6E-80AAC272B25B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20DB839-06B6-D3A3-3612-34C295EA134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A6E75E8-274E-5FEC-290B-8D21727266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2969157-129D-E95E-46BF-1078820D35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C4918-72A7-45BF-BF02-A51B5A8D9E74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98D89FE3-E12D-8BE9-CB34-73B91053939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E4BC3EC5-FD5D-090D-5F72-31CFC70414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8925045-DF6E-8BDC-1F9B-343F892965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A2D0D9-3188-43FF-82D3-18D50A7D8115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F6482F17-20BF-ABC8-0827-89DB1210924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F3FF0A77-8E4C-EFD9-F082-A96CBCC471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5D3B40E-8CAD-FDDC-CE96-9651192A63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A704E8-0393-417E-9A4E-EBE5E2C1AF5B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27A86518-78D9-15AC-362B-F96075B9A1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35DBCAE7-2B9F-29DC-EC9F-90045074F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EEBF40D-EDDD-5436-B5E4-766E7CC7AB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BDA138-32C6-4385-8D46-3F9B1446AE67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961C5C87-3EFE-1023-EE9C-6780E7C3546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2744BAF-3248-2734-3C44-D52EB49D05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482A82D-8D02-EBB0-5AD7-2B29458D5A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62017D-F651-4FE7-82C9-18BD4B4C311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0A276FB2-B062-7233-9009-11E4B11492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5032E9A5-B5F0-E20E-1172-BAC2DEC667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648EC25-3143-4EDC-D842-CF303F49C8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E4C8EF-1168-46DC-B9DD-563F4A5A235B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9AB6CFC8-E68B-CBB1-3C97-291E6D9E786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7BD40A2-12F8-7547-0390-063C255508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B832CEF-436C-E192-5D87-71D9374548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0DC140-1D28-43B9-BE61-8DE76560E302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1AF30784-DF65-05E3-B5EA-CCB924A5CCF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DB772DC9-12C7-F2B6-B2FF-3671C5D23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83FB3E7-F09E-BA73-03A4-D7334D3D26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AD9AF7-B5FA-4A94-961D-A9BD3A33DFAD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CBF4401E-8F42-BEB1-02A6-FE264521AA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6223B41B-1634-77CD-6354-13F783CB19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0435DF5-BBDB-06C1-E127-FEFBFE7709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A230A1-9706-468B-BC4D-3E9F23A598D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C29AD688-CB31-8D2C-C6AB-FED62EF9B65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CAD1047-FCB0-B4DE-587B-0CE42B8B3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2DDC3C5-0B1E-864C-2DEB-FA27C6A211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377CE5-EB7E-45C9-9A3D-8B9419B87A04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B5E5FF82-C2F0-8A05-26CD-DBAA662409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AD1DFE43-6116-40A6-CCFB-EEDEF3AD89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593B2CF-2810-FDB6-0BB8-B1F5939360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4EBC12-3A75-49D9-B7F5-86C1ACE9F967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C0A59B16-12C1-10A3-C307-4963C0E125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508ADB26-52B6-0304-6344-D071DA94A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B3D1F9D-9203-9B23-7487-E1AF9C070D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F59373-D275-40FB-B3DB-5C01D3AB7075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468C154-4216-8920-BF2D-450A6FD8301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C4098B01-BEF8-FA95-0776-2476145780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 altLang="en-US" sz="1400" b="1"/>
              <a:t>Steps for editing, checking and compiling a program.</a:t>
            </a:r>
            <a:endParaRPr lang="en-US" altLang="en-US"/>
          </a:p>
          <a:p>
            <a:r>
              <a:rPr lang="en-US" altLang="en-US"/>
              <a:t>To set up the computer for COBOL type LOADS204 (LOADS119 in the S119 lab) at the DOS prompt.  Then type Win to load windows.  There should now be a CSIS group on the Windows desktop.</a:t>
            </a:r>
          </a:p>
          <a:p>
            <a:r>
              <a:rPr lang="en-US" altLang="en-US"/>
              <a:t>Run PROCO from the CSIS group.  At the bottom of the Proco window there will be a menu with the options shown in PROCO 1 above.</a:t>
            </a:r>
          </a:p>
          <a:p>
            <a:r>
              <a:rPr lang="en-US" altLang="en-US"/>
              <a:t>Select edit (F2) from the PROCO 1 menu.  The EDIT 1 menu should appear and an editing window should open.</a:t>
            </a:r>
          </a:p>
          <a:p>
            <a:r>
              <a:rPr lang="en-US" altLang="en-US"/>
              <a:t>Type your program in the window provided.</a:t>
            </a:r>
          </a:p>
          <a:p>
            <a:r>
              <a:rPr lang="en-US" altLang="en-US"/>
              <a:t>When finished you will need to save your program.  Hold down the Alt key.  Note that the Edit 1 menu now changes to the Edit 2 menu.  With the Alt key depressed press F4 to save the file.</a:t>
            </a:r>
          </a:p>
          <a:p>
            <a:r>
              <a:rPr lang="en-US" altLang="en-US"/>
              <a:t>Return to the Edit 1 menu by releasing the Alt key.  Now select COBOL from the Edit 1 menu by pressing the F2 key.  The menu should change to the COBOL menu.</a:t>
            </a:r>
          </a:p>
          <a:p>
            <a:r>
              <a:rPr lang="en-US" altLang="en-US"/>
              <a:t>Press the F2 key until the line above the menu says Check.  Press return to start syntax checking your program.  If a syntax error is detected your program will be automatically reloaded into the editor and the cursor will be positioned at the offending line.  Perform until no-syntax-errors.</a:t>
            </a:r>
          </a:p>
          <a:p>
            <a:r>
              <a:rPr lang="en-US" altLang="en-US"/>
              <a:t>When there are no syntax errors press ESC to go back to the Proco 1 menu and then press F5 to compile the program.</a:t>
            </a:r>
          </a:p>
          <a:p>
            <a:r>
              <a:rPr lang="en-US" altLang="en-US"/>
              <a:t>Press F6 to run the program.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FB482B4-E8B6-4C5B-09F8-DAA15942E4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61708F-A354-48B6-A625-260F3FFB6B1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C7B5509D-E1ED-C7C5-C84F-74B6BCDCA50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37BB4A0-A55B-CC8A-856C-47D3C077CF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0FB4997-664B-478E-5D71-004F2FCB18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265D2E-11E3-4815-BCEE-58F9380F93E5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EC67EFF0-33CD-4BBD-2BAB-3F480BB82BE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AB85546-C66B-FF62-96CF-83E9227254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4DE2C73-654E-668A-A869-9AC13DB099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6BDBD1-7850-4D0A-B45F-4F36DAC3908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7FA85AC3-2060-49BC-6FC0-BE226B04F37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7294189-3263-1893-C3E2-262DAA0FA6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454AF84-6527-2B39-EBF5-D99E882E57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584493-9538-4904-99EA-070447BA5AE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75CDB895-C27E-F566-6942-483D3FAA17D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20D0CE9-C96D-4454-80AC-B3B8DCA2E7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2D3EE9C-FD3D-4F36-1A7A-9641ECFE11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6AF360-A7DD-4B41-932D-3F5747E4478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DF86EACC-A729-EBAC-25AD-85F305D2F3D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F96FF20-9D48-C482-6181-7D125825B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2F36518-6B34-58B4-1525-1DA4300BD4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B61388-4891-4CCF-B914-48EF4CE981C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480BDC77-66F9-7DD2-5979-E23A2FE267E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69D924C-4759-5DA7-D285-38052ED9E8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676D927-60C5-3FD1-93A7-53D95E6C52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70B4FA-E0E9-4E02-9F64-0CF4E0CC852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BB0E6194-CB84-9254-E470-60AED14315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17588" y="884238"/>
            <a:ext cx="5054600" cy="3541712"/>
          </a:xfrm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92B9146-C44F-416E-1C2D-BC07546FB0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4EA81-60E4-C4AE-3BBB-743D0E6ED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3650" y="1160463"/>
            <a:ext cx="7585075" cy="247015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FE8A42-1ED7-11D0-C83A-4CF7DB18D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3650" y="3725863"/>
            <a:ext cx="7585075" cy="17129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E8973-537D-3FDE-9C13-2DAFCD55A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36AA3-1203-2632-B1EC-FE2BB648C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2BDDF-BA71-5B23-A74B-06AA24F8C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5BC73-BA4F-440A-A4A4-3120D6A458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17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87DBD-4792-A826-A7FB-D73099346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829741-AB81-8AEE-32B0-D2ABEACDF3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A6CD6-DEAE-07AD-E3F0-7E8C84095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EBBAA-B563-743B-4403-4786E35DC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6FC-7C68-192A-F6AB-611D08E8F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1E550-F914-472F-B390-83F50F6B99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84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5DD7E0-7D9B-D298-7A14-0B6AB02FA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183438" y="136525"/>
            <a:ext cx="2254250" cy="63261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523B7F-D769-B13B-97F5-F6644B2EB9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20688" y="136525"/>
            <a:ext cx="6610350" cy="63261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DC5C5-B385-3CF7-950A-8139FDA5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430DC-E582-4BB9-7E90-36F8F530D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CB326-97EB-DE1A-7283-C8FF19C9F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46BC2-EAB2-4AFF-B5AD-1D644B09D6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6298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BE37F-C0BB-8A8F-C0A2-1EF74DEEF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186AD-EAA4-0E57-6BBD-97EF3133C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31350-D9DD-C1E2-6B8C-8492616C8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D26AA-4C8F-8906-6383-1EA6162B0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99C75-09F1-1056-3DE1-D24F1408C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7B231-1077-4D6D-8FCD-72A57D3108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0820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A8460-B6BF-07E8-AB74-A76B0FB95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563" y="1768475"/>
            <a:ext cx="8721725" cy="2951163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C2D73-B5B4-17B9-6AD0-A6DA82FD8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563" y="4748213"/>
            <a:ext cx="8721725" cy="15509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52056-C017-581C-0AEB-F7C88137A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B8387-8EFF-8DCD-DE01-A95AD16D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AF3AF-6B5A-125F-0813-F24DA49CC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E6E15A-2F07-4A0B-B2A8-8B11125B2E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205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829B8-8770-A9B8-6656-51DD21280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B46C1-489F-093D-4D08-7BF5A8F3C1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88" y="865188"/>
            <a:ext cx="4432300" cy="5597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4C2FE8-563A-960E-BDA7-B3586467D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05388" y="865188"/>
            <a:ext cx="4432300" cy="5597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ABFC4-D9FE-7020-FD77-26CC96C2A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286B52-4B31-F1C2-268A-5EDD27BC0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0093E-56BB-0738-FEF1-9A5BD4547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09093-3395-457F-B382-C57A9B535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7044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0A03A-44B1-8191-9042-5CF386928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3" y="377825"/>
            <a:ext cx="872172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AA4F8-170A-6A6C-6995-8455BC400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6913" y="1739900"/>
            <a:ext cx="4278312" cy="8509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426E3-DFB7-78A7-E47C-3717563F53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913" y="2590800"/>
            <a:ext cx="4278312" cy="3811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7719CD-CD67-3622-DCD5-81BA8D655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19688" y="1739900"/>
            <a:ext cx="4298950" cy="8509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28932F-6EC6-D354-55DF-6FB6AABC1D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19688" y="2590800"/>
            <a:ext cx="4298950" cy="3811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ECD05B-5571-D7A5-D503-BBFB5DB24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E8A922-9F2F-D8F1-EB64-8DA99E7B8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899B5E-4457-A061-F1C4-D872B1E0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66CC1-2A7D-42CA-BB38-5027015350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998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8E226-2E28-B6B7-4361-C0D8DB00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79ED8F-5D0C-22B6-2F88-CADD8FD36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0ED08D-D24D-6610-02CB-114841742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4031D2-C198-E0AB-3461-C28BA6E72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9813D-6797-49EA-A70F-AFBD56097A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70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6EB6B5-F646-CD1D-D8F2-AE947FF2B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A9D493-FFB3-9729-C981-89908770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6C5328-3921-2CE3-89AB-5C0E78ECE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728BC-9DB6-41B6-BC1F-2C2827C708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1237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B0F35-5660-7453-7FD4-BD06B8B0F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3" y="473075"/>
            <a:ext cx="3260725" cy="1655763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D4450-8070-B9F8-F033-AFA7D02B1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8950" y="1020763"/>
            <a:ext cx="5119688" cy="50419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51AD20-A928-2FE6-CF0B-B612BD29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6913" y="2128838"/>
            <a:ext cx="3260725" cy="39433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6B6C4E-6920-B2C8-10DB-E60148A64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14FE4-4225-86E1-A639-8D3FD557F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6FC8C6-1260-13CD-40E2-2746F6055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11043-2E13-42A1-9C0D-C5DF303030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71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DD77F-AAF3-3C37-D32D-E8F6A9956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3" y="473075"/>
            <a:ext cx="3260725" cy="1655763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564FE6-F927-C3ED-271B-52D2E414CC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98950" y="1020763"/>
            <a:ext cx="5119688" cy="50419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6D67CD-EDC2-0FA9-7C7B-F5D7AB2A0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6913" y="2128838"/>
            <a:ext cx="3260725" cy="39433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1E3C-39E2-FAB1-6C40-484284094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229B79-C056-F076-C62D-86AA0B227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D2F3B3-D88E-D96F-BA2D-1E9E0D33F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ABE5E-A9F0-476F-9B4A-0A05CE08D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80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660B5A9-1F13-D586-EE0D-E25AF39BA3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88988" y="6442075"/>
            <a:ext cx="2057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E0B5B5B-45CA-BE9F-1DF3-33AF3A67622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5988" y="6442075"/>
            <a:ext cx="3200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607A5A2-C76A-2457-09C2-14BAAE45001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65988" y="6442075"/>
            <a:ext cx="2057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98FEAE05-E97A-420C-9CC7-C237051B3AD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FC3D520-2245-72FF-C578-6D909F8B6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20688" y="865188"/>
            <a:ext cx="9017000" cy="559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0" tIns="47625" rIns="95250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378328A5-8407-7ED2-9EBA-EB7711E463C4}"/>
              </a:ext>
            </a:extLst>
          </p:cNvPr>
          <p:cNvGrpSpPr>
            <a:grpSpLocks/>
          </p:cNvGrpSpPr>
          <p:nvPr/>
        </p:nvGrpSpPr>
        <p:grpSpPr bwMode="auto">
          <a:xfrm>
            <a:off x="7331075" y="4491038"/>
            <a:ext cx="2528888" cy="2365375"/>
            <a:chOff x="4618" y="2829"/>
            <a:chExt cx="1593" cy="149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08F13DDA-285F-640F-B900-676BA8FD75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5" y="4220"/>
              <a:ext cx="106" cy="9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76D132D2-E3D6-123C-1C26-081F7F1E0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2" y="4220"/>
              <a:ext cx="106" cy="99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52E490AD-BA0D-EF32-50EC-F9DA38E85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80" y="4220"/>
              <a:ext cx="106" cy="9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0CDC21A3-4A34-22A0-06A4-E7502AAF41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8" y="4220"/>
              <a:ext cx="106" cy="99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A01BEC57-0392-3954-1A10-FE7CB9200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5" y="4220"/>
              <a:ext cx="106" cy="99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4FB503AB-A558-352E-1903-93B2E8D6E4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3" y="4220"/>
              <a:ext cx="106" cy="99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E97B3510-5D6E-C9E6-4E5E-526B2330D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1" y="4220"/>
              <a:ext cx="106" cy="99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598DCA13-C201-434F-DB81-BB073801A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8" y="4220"/>
              <a:ext cx="106" cy="99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7984C39F-2486-E720-F905-2AB74729F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5" y="4021"/>
              <a:ext cx="106" cy="99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158DB700-5631-57C6-BF11-572C4C2AE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5" y="3822"/>
              <a:ext cx="106" cy="1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AB9BD99D-8BA3-5B07-6E06-352BA0254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5" y="3624"/>
              <a:ext cx="106" cy="99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33CDCED7-06DA-870A-8CA8-CE73FA3E16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5" y="3425"/>
              <a:ext cx="106" cy="100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780067CD-7492-45A2-8784-57E3EB7DB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5" y="3227"/>
              <a:ext cx="106" cy="99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0BF5FD48-1266-F552-C26D-1A6402809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5" y="3028"/>
              <a:ext cx="106" cy="99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113D53B9-4539-511F-A8B9-67CFE907D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5" y="2829"/>
              <a:ext cx="106" cy="100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AE280733-6DE7-7015-06F6-BAA040B23C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124200" y="136525"/>
            <a:ext cx="19304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250" tIns="47625" rIns="95250" bIns="47625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41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defTabSz="941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defTabSz="941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defTabSz="941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defTabSz="941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defTabSz="941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defTabSz="941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defTabSz="941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defTabSz="941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92113" indent="-392113" algn="l" defTabSz="94138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5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81075" indent="-392113" algn="l" defTabSz="94138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500"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570038" indent="-295275" algn="l" defTabSz="94138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100"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2159000" indent="-295275" algn="l" defTabSz="94138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sz="1900"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501900" indent="-228600" algn="l" defTabSz="941388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71B9BF3-B3BF-29E7-96AC-C736F8378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588"/>
            <a:ext cx="10098088" cy="7081838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D56BDA5-FF7B-6C44-8FC9-6EA66E117E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57538" y="3090863"/>
            <a:ext cx="4056062" cy="603250"/>
          </a:xfrm>
          <a:noFill/>
          <a:ln/>
        </p:spPr>
        <p:txBody>
          <a:bodyPr/>
          <a:lstStyle/>
          <a:p>
            <a:pPr algn="ctr"/>
            <a:r>
              <a:rPr lang="en-US" altLang="en-US" sz="3700"/>
              <a:t>COBOL Basics 1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37CBE88-DAD8-800D-1BE1-58D4DC4517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74975" y="77788"/>
            <a:ext cx="3587750" cy="492125"/>
          </a:xfrm>
          <a:noFill/>
          <a:ln/>
        </p:spPr>
        <p:txBody>
          <a:bodyPr/>
          <a:lstStyle/>
          <a:p>
            <a:r>
              <a:rPr lang="en-US" altLang="en-US"/>
              <a:t>COBOL Data Types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D1F90AF-B4FC-3DC4-C015-71F1334C46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3213" y="725488"/>
            <a:ext cx="9047162" cy="5695950"/>
          </a:xfrm>
          <a:noFill/>
          <a:ln/>
        </p:spPr>
        <p:txBody>
          <a:bodyPr/>
          <a:lstStyle/>
          <a:p>
            <a:pPr>
              <a:spcBef>
                <a:spcPct val="75000"/>
              </a:spcBef>
            </a:pPr>
            <a:r>
              <a:rPr lang="en-US" altLang="en-US"/>
              <a:t>COBOL is not a “typed” language and the distinction between some of the data types available in the language is a little blurred.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For the time being we will focus on just two data types,</a:t>
            </a:r>
          </a:p>
          <a:p>
            <a:pPr lvl="1"/>
            <a:r>
              <a:rPr lang="en-US" altLang="en-US" sz="2400"/>
              <a:t>numeric</a:t>
            </a:r>
          </a:p>
          <a:p>
            <a:pPr lvl="1"/>
            <a:r>
              <a:rPr lang="en-US" altLang="en-US" sz="2400"/>
              <a:t>text or string</a:t>
            </a:r>
            <a:endParaRPr lang="en-US" altLang="en-US"/>
          </a:p>
          <a:p>
            <a:pPr>
              <a:spcBef>
                <a:spcPct val="75000"/>
              </a:spcBef>
            </a:pPr>
            <a:r>
              <a:rPr lang="en-US" altLang="en-US"/>
              <a:t>Data type is important because it determines the operations which are valid on the type.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COBOL is not as rigorous in the application of typing rules as other languages.</a:t>
            </a:r>
          </a:p>
          <a:p>
            <a:pPr lvl="1">
              <a:buFont typeface="Monotype Sorts" charset="2"/>
              <a:buNone/>
            </a:pPr>
            <a:r>
              <a:rPr lang="en-US" altLang="en-US"/>
              <a:t>	For example, some COBOL “numeric” data items may, from time to time, have values which are </a:t>
            </a: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400">
                <a:solidFill>
                  <a:srgbClr val="CF0E30"/>
                </a:solidFill>
              </a:rPr>
              <a:t> </a:t>
            </a:r>
            <a:r>
              <a:rPr lang="en-US" altLang="en-US"/>
              <a:t>“numeric”!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10A5289-22EB-B599-E435-67503F41E3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46288" y="107950"/>
            <a:ext cx="5613400" cy="492125"/>
          </a:xfrm>
          <a:noFill/>
          <a:ln/>
        </p:spPr>
        <p:txBody>
          <a:bodyPr/>
          <a:lstStyle/>
          <a:p>
            <a:r>
              <a:rPr lang="en-US" altLang="en-US"/>
              <a:t>Quick Review of “Data Typing”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21399A2-3DBB-50B3-21E2-F614187BAE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1788" y="911225"/>
            <a:ext cx="9090025" cy="5167313"/>
          </a:xfrm>
          <a:noFill/>
          <a:ln/>
        </p:spPr>
        <p:txBody>
          <a:bodyPr/>
          <a:lstStyle/>
          <a:p>
            <a:pPr>
              <a:spcBef>
                <a:spcPct val="75000"/>
              </a:spcBef>
            </a:pPr>
            <a:r>
              <a:rPr lang="en-US" altLang="en-US"/>
              <a:t>In “typed” languages simply specifying the type of a data item provides quite a lot of information about it.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The type usually determines the range of values the data item can store.</a:t>
            </a:r>
          </a:p>
          <a:p>
            <a:pPr lvl="1"/>
            <a:r>
              <a:rPr lang="en-US" altLang="en-US"/>
              <a:t>For instance a CARDINAL item can store values between 0..65,535  and an INTEGER between -32,768..32,767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From the type of the item the compiler can establish how much memory to set aside for storing its values.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If the type is “REAL” the number of decimal places is allowed to vary dynamically with each calculation but the amount of the memory used to store a real number is fixed.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C570CFEE-9192-B27B-BEDA-4756185B4A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17788" y="77788"/>
            <a:ext cx="4570412" cy="492125"/>
          </a:xfrm>
          <a:noFill/>
          <a:ln/>
        </p:spPr>
        <p:txBody>
          <a:bodyPr/>
          <a:lstStyle/>
          <a:p>
            <a:r>
              <a:rPr lang="en-US" altLang="en-US"/>
              <a:t>COBOL data description.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587F092-445B-6C42-5945-604CC85F2E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75000"/>
              </a:spcBef>
            </a:pPr>
            <a:r>
              <a:rPr lang="en-US" altLang="en-US"/>
              <a:t>Because </a:t>
            </a:r>
            <a:r>
              <a:rPr lang="en-US" altLang="en-US">
                <a:solidFill>
                  <a:schemeClr val="hlink"/>
                </a:solidFill>
              </a:rPr>
              <a:t>COBOL is not typed</a:t>
            </a:r>
            <a:r>
              <a:rPr lang="en-US" altLang="en-US"/>
              <a:t> it employs a different mechanism for describing the characteristics of the data items in the program.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COBOL uses what could be described as a “</a:t>
            </a:r>
            <a:r>
              <a:rPr lang="en-US" altLang="en-US">
                <a:solidFill>
                  <a:schemeClr val="hlink"/>
                </a:solidFill>
              </a:rPr>
              <a:t>declaration by example</a:t>
            </a:r>
            <a:r>
              <a:rPr lang="en-US" altLang="en-US"/>
              <a:t>” strategy.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In effect, the programmer provides the system with an example, or template, or </a:t>
            </a:r>
            <a:r>
              <a:rPr lang="en-US" altLang="en-US">
                <a:solidFill>
                  <a:schemeClr val="hlink"/>
                </a:solidFill>
              </a:rPr>
              <a:t>PIC</a:t>
            </a:r>
            <a:r>
              <a:rPr lang="en-US" altLang="en-US"/>
              <a:t>TURE of what the data item looks like.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From the “picture” the system derives the information necessary to allocate it.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CFBCE9B-8861-DAFD-70F4-C9C291F1B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17688" y="92075"/>
            <a:ext cx="6350000" cy="492125"/>
          </a:xfrm>
          <a:noFill/>
          <a:ln/>
        </p:spPr>
        <p:txBody>
          <a:bodyPr/>
          <a:lstStyle/>
          <a:p>
            <a:r>
              <a:rPr lang="en-US" altLang="en-US"/>
              <a:t>COBOL ‘PICTURE’ Clause symbols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D3677A6F-2976-5515-D7D0-3E1C9B6BA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5613" y="865188"/>
            <a:ext cx="9058275" cy="5597525"/>
          </a:xfrm>
          <a:noFill/>
          <a:ln/>
        </p:spPr>
        <p:txBody>
          <a:bodyPr/>
          <a:lstStyle/>
          <a:p>
            <a:pPr>
              <a:spcBef>
                <a:spcPct val="75000"/>
              </a:spcBef>
            </a:pPr>
            <a:r>
              <a:rPr lang="en-US" altLang="en-US"/>
              <a:t>To create the required ‘picture’ the programmer uses a set of symbols.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The following symbols are used frequently in picture clauses;</a:t>
            </a:r>
          </a:p>
          <a:p>
            <a:pPr lvl="1"/>
            <a:r>
              <a:rPr lang="en-US" altLang="en-US"/>
              <a:t>9 (the digit nine) is used to indicate the occurrence of a digit at the corresponding position in the picture.</a:t>
            </a:r>
          </a:p>
          <a:p>
            <a:pPr lvl="1"/>
            <a:r>
              <a:rPr lang="en-US" altLang="en-US"/>
              <a:t>X (the character X) is used to indicate the occurrence of </a:t>
            </a:r>
            <a:r>
              <a:rPr lang="en-US" altLang="en-US">
                <a:solidFill>
                  <a:schemeClr val="hlink"/>
                </a:solidFill>
              </a:rPr>
              <a:t>any</a:t>
            </a:r>
            <a:r>
              <a:rPr lang="en-US" altLang="en-US"/>
              <a:t> character from the character set at the corresponding position in the picture</a:t>
            </a:r>
          </a:p>
          <a:p>
            <a:pPr lvl="1"/>
            <a:r>
              <a:rPr lang="en-US" altLang="en-US"/>
              <a:t>V (the character V) is used to indicate position of the decimal point in a numeric value! It is often referred to as the “</a:t>
            </a:r>
            <a:r>
              <a:rPr lang="en-US" altLang="en-US">
                <a:solidFill>
                  <a:schemeClr val="hlink"/>
                </a:solidFill>
              </a:rPr>
              <a:t>assumed decimal point</a:t>
            </a:r>
            <a:r>
              <a:rPr lang="en-US" altLang="en-US"/>
              <a:t>” character.</a:t>
            </a:r>
          </a:p>
          <a:p>
            <a:pPr lvl="1"/>
            <a:r>
              <a:rPr lang="en-US" altLang="en-US"/>
              <a:t>S (the character S) indicates the presence of a sign and can only appear at the beginning of a picture.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9EE5560-B171-F9AD-828B-C74EE46A77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2088" y="92075"/>
            <a:ext cx="4959350" cy="492125"/>
          </a:xfrm>
          <a:noFill/>
          <a:ln/>
        </p:spPr>
        <p:txBody>
          <a:bodyPr/>
          <a:lstStyle/>
          <a:p>
            <a:r>
              <a:rPr lang="en-US" altLang="en-US"/>
              <a:t>COBOL ‘PICTURE’ Clauses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803CB28-272E-39CC-D9F5-C8415C6D2C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93688" indent="-293688">
              <a:spcBef>
                <a:spcPct val="75000"/>
              </a:spcBef>
              <a:tabLst>
                <a:tab pos="2825750" algn="l"/>
              </a:tabLst>
            </a:pPr>
            <a:r>
              <a:rPr lang="en-US" altLang="en-US"/>
              <a:t>Some examples</a:t>
            </a:r>
          </a:p>
          <a:p>
            <a:pPr marL="706438" lvl="1" indent="-234950">
              <a:tabLst>
                <a:tab pos="2825750" algn="l"/>
              </a:tabLst>
            </a:pPr>
            <a:r>
              <a:rPr lang="en-US" altLang="en-US"/>
              <a:t>PICTURE 999 		a three digit (+ive only) integer</a:t>
            </a:r>
          </a:p>
          <a:p>
            <a:pPr marL="706438" lvl="1" indent="-234950">
              <a:tabLst>
                <a:tab pos="2825750" algn="l"/>
              </a:tabLst>
            </a:pPr>
            <a:r>
              <a:rPr lang="en-US" altLang="en-US"/>
              <a:t>PICTURE S999	a three digit (+ive/-ive) integer</a:t>
            </a:r>
          </a:p>
          <a:p>
            <a:pPr marL="706438" lvl="1" indent="-234950">
              <a:tabLst>
                <a:tab pos="2825750" algn="l"/>
              </a:tabLst>
            </a:pPr>
            <a:r>
              <a:rPr lang="en-US" altLang="en-US"/>
              <a:t>PICTURE XXXX	a four character text item or string</a:t>
            </a:r>
          </a:p>
          <a:p>
            <a:pPr marL="706438" lvl="1" indent="-234950">
              <a:tabLst>
                <a:tab pos="2825750" algn="l"/>
              </a:tabLst>
            </a:pPr>
            <a:r>
              <a:rPr lang="en-US" altLang="en-US"/>
              <a:t>PICTURE 99V99	a +ive ‘real’ in the range 0 to 99.99</a:t>
            </a:r>
          </a:p>
          <a:p>
            <a:pPr marL="706438" lvl="1" indent="-234950">
              <a:tabLst>
                <a:tab pos="2825750" algn="l"/>
              </a:tabLst>
            </a:pPr>
            <a:r>
              <a:rPr lang="en-US" altLang="en-US"/>
              <a:t>PICTURE S9V9	a +ive/-ive ‘real’ in the range ?</a:t>
            </a:r>
          </a:p>
          <a:p>
            <a:pPr marL="293688" indent="-293688">
              <a:spcBef>
                <a:spcPct val="75000"/>
              </a:spcBef>
              <a:tabLst>
                <a:tab pos="2825750" algn="l"/>
              </a:tabLst>
            </a:pPr>
            <a:r>
              <a:rPr lang="en-US" altLang="en-US"/>
              <a:t>If you wish you can use the abbreviation </a:t>
            </a:r>
            <a:r>
              <a:rPr lang="en-US" altLang="en-US">
                <a:solidFill>
                  <a:schemeClr val="hlink"/>
                </a:solidFill>
              </a:rPr>
              <a:t>PIC</a:t>
            </a:r>
            <a:r>
              <a:rPr lang="en-US" altLang="en-US"/>
              <a:t>.</a:t>
            </a:r>
          </a:p>
          <a:p>
            <a:pPr marL="293688" indent="-293688">
              <a:spcBef>
                <a:spcPct val="75000"/>
              </a:spcBef>
              <a:tabLst>
                <a:tab pos="2825750" algn="l"/>
              </a:tabLst>
            </a:pPr>
            <a:r>
              <a:rPr lang="en-US" altLang="en-US"/>
              <a:t>Numeric values can have a maximum of 18 (eighteen) digits (i.e. 9’s).</a:t>
            </a:r>
          </a:p>
          <a:p>
            <a:pPr marL="293688" indent="-293688">
              <a:spcBef>
                <a:spcPct val="75000"/>
              </a:spcBef>
              <a:tabLst>
                <a:tab pos="2825750" algn="l"/>
              </a:tabLst>
            </a:pPr>
            <a:r>
              <a:rPr lang="en-US" altLang="en-US"/>
              <a:t>The limit on string values is usually system-dependent.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317030A7-945E-F52D-FCE0-124E0D355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89150" y="77788"/>
            <a:ext cx="5757863" cy="492125"/>
          </a:xfrm>
          <a:noFill/>
          <a:ln/>
        </p:spPr>
        <p:txBody>
          <a:bodyPr/>
          <a:lstStyle/>
          <a:p>
            <a:r>
              <a:rPr lang="en-US" altLang="en-US"/>
              <a:t>Abbreviating recurring symbols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FA8A5A9B-76F0-8D75-F81B-A80188AE8D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4975" y="1108075"/>
            <a:ext cx="9017000" cy="5597525"/>
          </a:xfrm>
          <a:noFill/>
          <a:ln/>
        </p:spPr>
        <p:txBody>
          <a:bodyPr/>
          <a:lstStyle/>
          <a:p>
            <a:r>
              <a:rPr lang="en-US" altLang="en-US"/>
              <a:t>Recurring symbols can be specified using a ‘repeat’ factor inside round brackets</a:t>
            </a:r>
          </a:p>
          <a:p>
            <a:pPr lvl="1"/>
            <a:r>
              <a:rPr lang="en-US" altLang="en-US"/>
              <a:t>PIC </a:t>
            </a:r>
            <a:r>
              <a:rPr lang="en-US" altLang="en-US">
                <a:solidFill>
                  <a:schemeClr val="hlink"/>
                </a:solidFill>
              </a:rPr>
              <a:t>9(6)</a:t>
            </a:r>
            <a:r>
              <a:rPr lang="en-US" altLang="en-US"/>
              <a:t> is equivalent to PICTURE </a:t>
            </a:r>
            <a:r>
              <a:rPr lang="en-US" altLang="en-US">
                <a:solidFill>
                  <a:schemeClr val="hlink"/>
                </a:solidFill>
              </a:rPr>
              <a:t>999999</a:t>
            </a:r>
            <a:endParaRPr lang="en-US" altLang="en-US"/>
          </a:p>
          <a:p>
            <a:pPr lvl="1"/>
            <a:r>
              <a:rPr lang="en-US" altLang="en-US"/>
              <a:t>PIC </a:t>
            </a:r>
            <a:r>
              <a:rPr lang="en-US" altLang="en-US">
                <a:solidFill>
                  <a:schemeClr val="hlink"/>
                </a:solidFill>
              </a:rPr>
              <a:t>9(6)V99</a:t>
            </a:r>
            <a:r>
              <a:rPr lang="en-US" altLang="en-US"/>
              <a:t> is equivalent to PIC </a:t>
            </a:r>
            <a:r>
              <a:rPr lang="en-US" altLang="en-US">
                <a:solidFill>
                  <a:schemeClr val="hlink"/>
                </a:solidFill>
              </a:rPr>
              <a:t>999999V99</a:t>
            </a:r>
            <a:endParaRPr lang="en-US" altLang="en-US"/>
          </a:p>
          <a:p>
            <a:pPr lvl="1"/>
            <a:r>
              <a:rPr lang="en-US" altLang="en-US"/>
              <a:t>PICTURE </a:t>
            </a:r>
            <a:r>
              <a:rPr lang="en-US" altLang="en-US">
                <a:solidFill>
                  <a:schemeClr val="hlink"/>
                </a:solidFill>
              </a:rPr>
              <a:t>X(10)</a:t>
            </a:r>
            <a:r>
              <a:rPr lang="en-US" altLang="en-US"/>
              <a:t> is equivalent to PIC </a:t>
            </a:r>
            <a:r>
              <a:rPr lang="en-US" altLang="en-US">
                <a:solidFill>
                  <a:schemeClr val="hlink"/>
                </a:solidFill>
              </a:rPr>
              <a:t>XXXXXXXXXX</a:t>
            </a:r>
          </a:p>
          <a:p>
            <a:pPr lvl="1"/>
            <a:r>
              <a:rPr lang="en-US" altLang="en-US"/>
              <a:t>PIC </a:t>
            </a:r>
            <a:r>
              <a:rPr lang="en-US" altLang="en-US">
                <a:solidFill>
                  <a:schemeClr val="hlink"/>
                </a:solidFill>
              </a:rPr>
              <a:t>S9(4)V9(4)</a:t>
            </a:r>
            <a:r>
              <a:rPr lang="en-US" altLang="en-US"/>
              <a:t> is equivalent to PIC </a:t>
            </a:r>
            <a:r>
              <a:rPr lang="en-US" altLang="en-US">
                <a:solidFill>
                  <a:schemeClr val="hlink"/>
                </a:solidFill>
              </a:rPr>
              <a:t>S9999V9999</a:t>
            </a:r>
          </a:p>
          <a:p>
            <a:pPr lvl="1"/>
            <a:r>
              <a:rPr lang="en-US" altLang="en-US"/>
              <a:t>PIC </a:t>
            </a:r>
            <a:r>
              <a:rPr lang="en-US" altLang="en-US">
                <a:solidFill>
                  <a:schemeClr val="hlink"/>
                </a:solidFill>
              </a:rPr>
              <a:t>9(18)</a:t>
            </a:r>
            <a:r>
              <a:rPr lang="en-US" altLang="en-US"/>
              <a:t> is equivalent to PIC </a:t>
            </a:r>
            <a:r>
              <a:rPr lang="en-US" altLang="en-US">
                <a:solidFill>
                  <a:schemeClr val="hlink"/>
                </a:solidFill>
              </a:rPr>
              <a:t>999999999999999999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>
              <a:solidFill>
                <a:schemeClr val="hlink"/>
              </a:solidFill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000B2D4-6B7B-E432-53B0-3074FC1267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46363" y="106363"/>
            <a:ext cx="4856162" cy="492125"/>
          </a:xfrm>
          <a:noFill/>
          <a:ln/>
        </p:spPr>
        <p:txBody>
          <a:bodyPr/>
          <a:lstStyle/>
          <a:p>
            <a:r>
              <a:rPr lang="en-US" altLang="en-US"/>
              <a:t>Declaring DATA in COBOL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177912D-E2B8-ABC1-9678-CBEDA4DFD6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8950" y="796925"/>
            <a:ext cx="9275763" cy="3052763"/>
          </a:xfrm>
          <a:noFill/>
          <a:ln/>
        </p:spPr>
        <p:txBody>
          <a:bodyPr/>
          <a:lstStyle/>
          <a:p>
            <a:pPr marL="352425" indent="-352425" defTabSz="847725">
              <a:tabLst>
                <a:tab pos="857250" algn="l"/>
                <a:tab pos="1714500" algn="l"/>
                <a:tab pos="2286000" algn="l"/>
              </a:tabLst>
            </a:pPr>
            <a:r>
              <a:rPr lang="en-US" altLang="en-US"/>
              <a:t>In COBOL a variable declaration consists of a line containing the following items;</a:t>
            </a:r>
          </a:p>
          <a:p>
            <a:pPr marL="352425" indent="-352425" defTabSz="847725">
              <a:buFont typeface="Wingdings" panose="05000000000000000000" pitchFamily="2" charset="2"/>
              <a:buNone/>
              <a:tabLst>
                <a:tab pos="857250" algn="l"/>
                <a:tab pos="1714500" algn="l"/>
                <a:tab pos="2286000" algn="l"/>
              </a:tabLst>
            </a:pPr>
            <a:r>
              <a:rPr lang="en-US" altLang="en-US">
                <a:latin typeface="Times New Roman" panose="02020603050405020304" pitchFamily="18" charset="0"/>
              </a:rPr>
              <a:t>			</a:t>
            </a:r>
            <a:r>
              <a:rPr lang="en-US" altLang="en-US" b="0">
                <a:solidFill>
                  <a:schemeClr val="hlink"/>
                </a:solidFill>
                <a:latin typeface="Wingdings" panose="05000000000000000000" pitchFamily="2" charset="2"/>
              </a:rPr>
              <a:t>Œ</a:t>
            </a:r>
            <a:r>
              <a:rPr lang="en-US" altLang="en-US">
                <a:solidFill>
                  <a:srgbClr val="00AE00"/>
                </a:solidFill>
                <a:latin typeface="Wingdings" panose="05000000000000000000" pitchFamily="2" charset="2"/>
              </a:rPr>
              <a:t>	</a:t>
            </a:r>
            <a:r>
              <a:rPr lang="en-US" altLang="en-US">
                <a:latin typeface="Times New Roman" panose="02020603050405020304" pitchFamily="18" charset="0"/>
              </a:rPr>
              <a:t>A level number.  </a:t>
            </a:r>
          </a:p>
          <a:p>
            <a:pPr marL="352425" indent="-352425" defTabSz="847725">
              <a:buFont typeface="Wingdings" panose="05000000000000000000" pitchFamily="2" charset="2"/>
              <a:buNone/>
              <a:tabLst>
                <a:tab pos="857250" algn="l"/>
                <a:tab pos="1714500" algn="l"/>
                <a:tab pos="2286000" algn="l"/>
              </a:tabLst>
            </a:pPr>
            <a:r>
              <a:rPr lang="en-US" altLang="en-US">
                <a:latin typeface="Times New Roman" panose="02020603050405020304" pitchFamily="18" charset="0"/>
              </a:rPr>
              <a:t>			</a:t>
            </a:r>
            <a:r>
              <a:rPr lang="en-US" altLang="en-US" b="0">
                <a:solidFill>
                  <a:schemeClr val="hlink"/>
                </a:solidFill>
                <a:latin typeface="Wingdings" panose="05000000000000000000" pitchFamily="2" charset="2"/>
              </a:rPr>
              <a:t></a:t>
            </a:r>
            <a:r>
              <a:rPr lang="en-US" altLang="en-US">
                <a:solidFill>
                  <a:srgbClr val="00AE00"/>
                </a:solidFill>
                <a:latin typeface="Wingdings" panose="05000000000000000000" pitchFamily="2" charset="2"/>
              </a:rPr>
              <a:t>	</a:t>
            </a:r>
            <a:r>
              <a:rPr lang="en-US" altLang="en-US">
                <a:latin typeface="Times New Roman" panose="02020603050405020304" pitchFamily="18" charset="0"/>
              </a:rPr>
              <a:t>A data-name or identifier.</a:t>
            </a:r>
          </a:p>
          <a:p>
            <a:pPr marL="352425" indent="-352425" defTabSz="847725">
              <a:buFont typeface="Wingdings" panose="05000000000000000000" pitchFamily="2" charset="2"/>
              <a:buNone/>
              <a:tabLst>
                <a:tab pos="857250" algn="l"/>
                <a:tab pos="1714500" algn="l"/>
                <a:tab pos="2286000" algn="l"/>
              </a:tabLst>
            </a:pPr>
            <a:r>
              <a:rPr lang="en-US" altLang="en-US">
                <a:latin typeface="Times New Roman" panose="02020603050405020304" pitchFamily="18" charset="0"/>
              </a:rPr>
              <a:t>			</a:t>
            </a:r>
            <a:r>
              <a:rPr lang="en-US" altLang="en-US" b="0">
                <a:solidFill>
                  <a:schemeClr val="hlink"/>
                </a:solidFill>
                <a:latin typeface="Wingdings" panose="05000000000000000000" pitchFamily="2" charset="2"/>
              </a:rPr>
              <a:t>Ž</a:t>
            </a:r>
            <a:r>
              <a:rPr lang="en-US" altLang="en-US">
                <a:solidFill>
                  <a:srgbClr val="00AE00"/>
                </a:solidFill>
                <a:latin typeface="Wingdings" panose="05000000000000000000" pitchFamily="2" charset="2"/>
              </a:rPr>
              <a:t>	</a:t>
            </a:r>
            <a:r>
              <a:rPr lang="en-US" altLang="en-US">
                <a:latin typeface="Times New Roman" panose="02020603050405020304" pitchFamily="18" charset="0"/>
              </a:rPr>
              <a:t>A PICTURE clause.</a:t>
            </a:r>
          </a:p>
          <a:p>
            <a:pPr marL="352425" indent="-352425" defTabSz="847725">
              <a:spcBef>
                <a:spcPct val="75000"/>
              </a:spcBef>
              <a:tabLst>
                <a:tab pos="857250" algn="l"/>
                <a:tab pos="1714500" algn="l"/>
                <a:tab pos="2286000" algn="l"/>
              </a:tabLst>
            </a:pPr>
            <a:r>
              <a:rPr lang="en-US" altLang="en-US"/>
              <a:t>We can give a starting value to variables by means of an extension to the picture clause called the </a:t>
            </a:r>
            <a:r>
              <a:rPr lang="en-US" altLang="en-US">
                <a:solidFill>
                  <a:schemeClr val="hlink"/>
                </a:solidFill>
              </a:rPr>
              <a:t>value clause</a:t>
            </a:r>
            <a:r>
              <a:rPr lang="en-US" altLang="en-US"/>
              <a:t>.</a:t>
            </a:r>
          </a:p>
        </p:txBody>
      </p:sp>
      <p:grpSp>
        <p:nvGrpSpPr>
          <p:cNvPr id="34823" name="Group 7">
            <a:extLst>
              <a:ext uri="{FF2B5EF4-FFF2-40B4-BE49-F238E27FC236}">
                <a16:creationId xmlns:a16="http://schemas.microsoft.com/office/drawing/2014/main" id="{669D0E8B-CEB5-3C6C-6167-CB21784EE79C}"/>
              </a:ext>
            </a:extLst>
          </p:cNvPr>
          <p:cNvGrpSpPr>
            <a:grpSpLocks/>
          </p:cNvGrpSpPr>
          <p:nvPr/>
        </p:nvGrpSpPr>
        <p:grpSpPr bwMode="auto">
          <a:xfrm>
            <a:off x="2727325" y="3902075"/>
            <a:ext cx="6773863" cy="2159000"/>
            <a:chOff x="1718" y="2458"/>
            <a:chExt cx="4267" cy="1360"/>
          </a:xfrm>
        </p:grpSpPr>
        <p:sp>
          <p:nvSpPr>
            <p:cNvPr id="34820" name="Rectangle 4">
              <a:extLst>
                <a:ext uri="{FF2B5EF4-FFF2-40B4-BE49-F238E27FC236}">
                  <a16:creationId xmlns:a16="http://schemas.microsoft.com/office/drawing/2014/main" id="{81AFF84C-8FBB-B063-5813-851ECBD81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9" y="2514"/>
              <a:ext cx="4132" cy="127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tabLst>
                  <a:tab pos="952500" algn="l"/>
                  <a:tab pos="1809750" algn="l"/>
                  <a:tab pos="2857500" algn="l"/>
                  <a:tab pos="438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952500" algn="l"/>
                  <a:tab pos="1809750" algn="l"/>
                  <a:tab pos="2857500" algn="l"/>
                  <a:tab pos="438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952500" algn="l"/>
                  <a:tab pos="1809750" algn="l"/>
                  <a:tab pos="2857500" algn="l"/>
                  <a:tab pos="438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952500" algn="l"/>
                  <a:tab pos="1809750" algn="l"/>
                  <a:tab pos="2857500" algn="l"/>
                  <a:tab pos="438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952500" algn="l"/>
                  <a:tab pos="1809750" algn="l"/>
                  <a:tab pos="2857500" algn="l"/>
                  <a:tab pos="438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  <a:tab pos="1809750" algn="l"/>
                  <a:tab pos="2857500" algn="l"/>
                  <a:tab pos="438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  <a:tab pos="1809750" algn="l"/>
                  <a:tab pos="2857500" algn="l"/>
                  <a:tab pos="438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  <a:tab pos="1809750" algn="l"/>
                  <a:tab pos="2857500" algn="l"/>
                  <a:tab pos="438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  <a:tab pos="1809750" algn="l"/>
                  <a:tab pos="2857500" algn="l"/>
                  <a:tab pos="438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</a:pPr>
              <a:endPara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DATA DIVISION.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WORKING-STORAGE SECTION.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01  Num1           PIC 999	VALUE ZEROS.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01  VatRate        PIC V99	VALUE .18.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01  StudentName    PIC X(10)	VALUE SPACES.</a:t>
              </a:r>
            </a:p>
            <a:p>
              <a:pPr>
                <a:lnSpc>
                  <a:spcPct val="90000"/>
                </a:lnSpc>
              </a:pPr>
              <a:endPara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</p:txBody>
        </p:sp>
        <p:sp useBgFill="1">
          <p:nvSpPr>
            <p:cNvPr id="34821" name="Freeform 5">
              <a:extLst>
                <a:ext uri="{FF2B5EF4-FFF2-40B4-BE49-F238E27FC236}">
                  <a16:creationId xmlns:a16="http://schemas.microsoft.com/office/drawing/2014/main" id="{8552832D-5A44-4118-36B0-89F41E28C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8" y="3601"/>
              <a:ext cx="4240" cy="217"/>
            </a:xfrm>
            <a:custGeom>
              <a:avLst/>
              <a:gdLst>
                <a:gd name="T0" fmla="*/ 45 w 4240"/>
                <a:gd name="T1" fmla="*/ 108 h 217"/>
                <a:gd name="T2" fmla="*/ 99 w 4240"/>
                <a:gd name="T3" fmla="*/ 90 h 217"/>
                <a:gd name="T4" fmla="*/ 153 w 4240"/>
                <a:gd name="T5" fmla="*/ 72 h 217"/>
                <a:gd name="T6" fmla="*/ 207 w 4240"/>
                <a:gd name="T7" fmla="*/ 36 h 217"/>
                <a:gd name="T8" fmla="*/ 270 w 4240"/>
                <a:gd name="T9" fmla="*/ 72 h 217"/>
                <a:gd name="T10" fmla="*/ 315 w 4240"/>
                <a:gd name="T11" fmla="*/ 126 h 217"/>
                <a:gd name="T12" fmla="*/ 387 w 4240"/>
                <a:gd name="T13" fmla="*/ 90 h 217"/>
                <a:gd name="T14" fmla="*/ 450 w 4240"/>
                <a:gd name="T15" fmla="*/ 90 h 217"/>
                <a:gd name="T16" fmla="*/ 513 w 4240"/>
                <a:gd name="T17" fmla="*/ 72 h 217"/>
                <a:gd name="T18" fmla="*/ 585 w 4240"/>
                <a:gd name="T19" fmla="*/ 36 h 217"/>
                <a:gd name="T20" fmla="*/ 603 w 4240"/>
                <a:gd name="T21" fmla="*/ 108 h 217"/>
                <a:gd name="T22" fmla="*/ 810 w 4240"/>
                <a:gd name="T23" fmla="*/ 72 h 217"/>
                <a:gd name="T24" fmla="*/ 882 w 4240"/>
                <a:gd name="T25" fmla="*/ 54 h 217"/>
                <a:gd name="T26" fmla="*/ 1152 w 4240"/>
                <a:gd name="T27" fmla="*/ 36 h 217"/>
                <a:gd name="T28" fmla="*/ 1224 w 4240"/>
                <a:gd name="T29" fmla="*/ 54 h 217"/>
                <a:gd name="T30" fmla="*/ 1224 w 4240"/>
                <a:gd name="T31" fmla="*/ 117 h 217"/>
                <a:gd name="T32" fmla="*/ 1287 w 4240"/>
                <a:gd name="T33" fmla="*/ 126 h 217"/>
                <a:gd name="T34" fmla="*/ 1764 w 4240"/>
                <a:gd name="T35" fmla="*/ 0 h 217"/>
                <a:gd name="T36" fmla="*/ 1836 w 4240"/>
                <a:gd name="T37" fmla="*/ 63 h 217"/>
                <a:gd name="T38" fmla="*/ 1872 w 4240"/>
                <a:gd name="T39" fmla="*/ 126 h 217"/>
                <a:gd name="T40" fmla="*/ 1926 w 4240"/>
                <a:gd name="T41" fmla="*/ 144 h 217"/>
                <a:gd name="T42" fmla="*/ 2007 w 4240"/>
                <a:gd name="T43" fmla="*/ 162 h 217"/>
                <a:gd name="T44" fmla="*/ 2088 w 4240"/>
                <a:gd name="T45" fmla="*/ 162 h 217"/>
                <a:gd name="T46" fmla="*/ 2151 w 4240"/>
                <a:gd name="T47" fmla="*/ 144 h 217"/>
                <a:gd name="T48" fmla="*/ 2223 w 4240"/>
                <a:gd name="T49" fmla="*/ 135 h 217"/>
                <a:gd name="T50" fmla="*/ 2277 w 4240"/>
                <a:gd name="T51" fmla="*/ 153 h 217"/>
                <a:gd name="T52" fmla="*/ 2358 w 4240"/>
                <a:gd name="T53" fmla="*/ 171 h 217"/>
                <a:gd name="T54" fmla="*/ 2466 w 4240"/>
                <a:gd name="T55" fmla="*/ 180 h 217"/>
                <a:gd name="T56" fmla="*/ 2547 w 4240"/>
                <a:gd name="T57" fmla="*/ 180 h 217"/>
                <a:gd name="T58" fmla="*/ 2610 w 4240"/>
                <a:gd name="T59" fmla="*/ 171 h 217"/>
                <a:gd name="T60" fmla="*/ 2664 w 4240"/>
                <a:gd name="T61" fmla="*/ 144 h 217"/>
                <a:gd name="T62" fmla="*/ 2736 w 4240"/>
                <a:gd name="T63" fmla="*/ 126 h 217"/>
                <a:gd name="T64" fmla="*/ 2808 w 4240"/>
                <a:gd name="T65" fmla="*/ 90 h 217"/>
                <a:gd name="T66" fmla="*/ 2880 w 4240"/>
                <a:gd name="T67" fmla="*/ 72 h 217"/>
                <a:gd name="T68" fmla="*/ 2952 w 4240"/>
                <a:gd name="T69" fmla="*/ 99 h 217"/>
                <a:gd name="T70" fmla="*/ 3006 w 4240"/>
                <a:gd name="T71" fmla="*/ 117 h 217"/>
                <a:gd name="T72" fmla="*/ 3060 w 4240"/>
                <a:gd name="T73" fmla="*/ 108 h 217"/>
                <a:gd name="T74" fmla="*/ 3105 w 4240"/>
                <a:gd name="T75" fmla="*/ 135 h 217"/>
                <a:gd name="T76" fmla="*/ 3150 w 4240"/>
                <a:gd name="T77" fmla="*/ 171 h 217"/>
                <a:gd name="T78" fmla="*/ 3204 w 4240"/>
                <a:gd name="T79" fmla="*/ 171 h 217"/>
                <a:gd name="T80" fmla="*/ 3420 w 4240"/>
                <a:gd name="T81" fmla="*/ 135 h 217"/>
                <a:gd name="T82" fmla="*/ 3501 w 4240"/>
                <a:gd name="T83" fmla="*/ 126 h 217"/>
                <a:gd name="T84" fmla="*/ 3564 w 4240"/>
                <a:gd name="T85" fmla="*/ 108 h 217"/>
                <a:gd name="T86" fmla="*/ 3636 w 4240"/>
                <a:gd name="T87" fmla="*/ 90 h 217"/>
                <a:gd name="T88" fmla="*/ 3699 w 4240"/>
                <a:gd name="T89" fmla="*/ 72 h 217"/>
                <a:gd name="T90" fmla="*/ 3771 w 4240"/>
                <a:gd name="T91" fmla="*/ 63 h 217"/>
                <a:gd name="T92" fmla="*/ 3852 w 4240"/>
                <a:gd name="T93" fmla="*/ 108 h 217"/>
                <a:gd name="T94" fmla="*/ 3915 w 4240"/>
                <a:gd name="T95" fmla="*/ 99 h 217"/>
                <a:gd name="T96" fmla="*/ 3978 w 4240"/>
                <a:gd name="T97" fmla="*/ 72 h 217"/>
                <a:gd name="T98" fmla="*/ 4041 w 4240"/>
                <a:gd name="T99" fmla="*/ 126 h 217"/>
                <a:gd name="T100" fmla="*/ 4095 w 4240"/>
                <a:gd name="T101" fmla="*/ 144 h 217"/>
                <a:gd name="T102" fmla="*/ 4167 w 4240"/>
                <a:gd name="T103" fmla="*/ 90 h 217"/>
                <a:gd name="T104" fmla="*/ 4239 w 4240"/>
                <a:gd name="T105" fmla="*/ 36 h 217"/>
                <a:gd name="T106" fmla="*/ 0 w 4240"/>
                <a:gd name="T107" fmla="*/ 216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240" h="217">
                  <a:moveTo>
                    <a:pt x="18" y="126"/>
                  </a:moveTo>
                  <a:lnTo>
                    <a:pt x="45" y="108"/>
                  </a:lnTo>
                  <a:lnTo>
                    <a:pt x="72" y="108"/>
                  </a:lnTo>
                  <a:lnTo>
                    <a:pt x="99" y="90"/>
                  </a:lnTo>
                  <a:lnTo>
                    <a:pt x="126" y="72"/>
                  </a:lnTo>
                  <a:lnTo>
                    <a:pt x="153" y="72"/>
                  </a:lnTo>
                  <a:lnTo>
                    <a:pt x="180" y="54"/>
                  </a:lnTo>
                  <a:lnTo>
                    <a:pt x="207" y="36"/>
                  </a:lnTo>
                  <a:lnTo>
                    <a:pt x="243" y="36"/>
                  </a:lnTo>
                  <a:lnTo>
                    <a:pt x="270" y="72"/>
                  </a:lnTo>
                  <a:lnTo>
                    <a:pt x="297" y="90"/>
                  </a:lnTo>
                  <a:lnTo>
                    <a:pt x="315" y="126"/>
                  </a:lnTo>
                  <a:lnTo>
                    <a:pt x="351" y="108"/>
                  </a:lnTo>
                  <a:lnTo>
                    <a:pt x="387" y="90"/>
                  </a:lnTo>
                  <a:lnTo>
                    <a:pt x="414" y="90"/>
                  </a:lnTo>
                  <a:lnTo>
                    <a:pt x="450" y="90"/>
                  </a:lnTo>
                  <a:lnTo>
                    <a:pt x="486" y="81"/>
                  </a:lnTo>
                  <a:lnTo>
                    <a:pt x="513" y="72"/>
                  </a:lnTo>
                  <a:lnTo>
                    <a:pt x="549" y="54"/>
                  </a:lnTo>
                  <a:lnTo>
                    <a:pt x="585" y="36"/>
                  </a:lnTo>
                  <a:lnTo>
                    <a:pt x="585" y="72"/>
                  </a:lnTo>
                  <a:lnTo>
                    <a:pt x="603" y="108"/>
                  </a:lnTo>
                  <a:lnTo>
                    <a:pt x="774" y="81"/>
                  </a:lnTo>
                  <a:lnTo>
                    <a:pt x="810" y="72"/>
                  </a:lnTo>
                  <a:lnTo>
                    <a:pt x="837" y="63"/>
                  </a:lnTo>
                  <a:lnTo>
                    <a:pt x="882" y="54"/>
                  </a:lnTo>
                  <a:lnTo>
                    <a:pt x="1008" y="45"/>
                  </a:lnTo>
                  <a:lnTo>
                    <a:pt x="1152" y="36"/>
                  </a:lnTo>
                  <a:lnTo>
                    <a:pt x="1206" y="27"/>
                  </a:lnTo>
                  <a:lnTo>
                    <a:pt x="1224" y="54"/>
                  </a:lnTo>
                  <a:lnTo>
                    <a:pt x="1224" y="90"/>
                  </a:lnTo>
                  <a:lnTo>
                    <a:pt x="1224" y="117"/>
                  </a:lnTo>
                  <a:lnTo>
                    <a:pt x="1260" y="126"/>
                  </a:lnTo>
                  <a:lnTo>
                    <a:pt x="1287" y="126"/>
                  </a:lnTo>
                  <a:lnTo>
                    <a:pt x="1323" y="144"/>
                  </a:lnTo>
                  <a:lnTo>
                    <a:pt x="1764" y="0"/>
                  </a:lnTo>
                  <a:lnTo>
                    <a:pt x="1791" y="27"/>
                  </a:lnTo>
                  <a:lnTo>
                    <a:pt x="1836" y="63"/>
                  </a:lnTo>
                  <a:lnTo>
                    <a:pt x="1836" y="90"/>
                  </a:lnTo>
                  <a:lnTo>
                    <a:pt x="1872" y="126"/>
                  </a:lnTo>
                  <a:lnTo>
                    <a:pt x="1899" y="135"/>
                  </a:lnTo>
                  <a:lnTo>
                    <a:pt x="1926" y="144"/>
                  </a:lnTo>
                  <a:lnTo>
                    <a:pt x="1980" y="162"/>
                  </a:lnTo>
                  <a:lnTo>
                    <a:pt x="2007" y="162"/>
                  </a:lnTo>
                  <a:lnTo>
                    <a:pt x="2052" y="162"/>
                  </a:lnTo>
                  <a:lnTo>
                    <a:pt x="2088" y="162"/>
                  </a:lnTo>
                  <a:lnTo>
                    <a:pt x="2115" y="171"/>
                  </a:lnTo>
                  <a:lnTo>
                    <a:pt x="2151" y="144"/>
                  </a:lnTo>
                  <a:lnTo>
                    <a:pt x="2187" y="126"/>
                  </a:lnTo>
                  <a:lnTo>
                    <a:pt x="2223" y="135"/>
                  </a:lnTo>
                  <a:lnTo>
                    <a:pt x="2250" y="144"/>
                  </a:lnTo>
                  <a:lnTo>
                    <a:pt x="2277" y="153"/>
                  </a:lnTo>
                  <a:lnTo>
                    <a:pt x="2304" y="162"/>
                  </a:lnTo>
                  <a:lnTo>
                    <a:pt x="2358" y="171"/>
                  </a:lnTo>
                  <a:lnTo>
                    <a:pt x="2412" y="180"/>
                  </a:lnTo>
                  <a:lnTo>
                    <a:pt x="2466" y="180"/>
                  </a:lnTo>
                  <a:lnTo>
                    <a:pt x="2511" y="180"/>
                  </a:lnTo>
                  <a:lnTo>
                    <a:pt x="2547" y="180"/>
                  </a:lnTo>
                  <a:lnTo>
                    <a:pt x="2574" y="180"/>
                  </a:lnTo>
                  <a:lnTo>
                    <a:pt x="2610" y="171"/>
                  </a:lnTo>
                  <a:lnTo>
                    <a:pt x="2637" y="162"/>
                  </a:lnTo>
                  <a:lnTo>
                    <a:pt x="2664" y="144"/>
                  </a:lnTo>
                  <a:lnTo>
                    <a:pt x="2709" y="135"/>
                  </a:lnTo>
                  <a:lnTo>
                    <a:pt x="2736" y="126"/>
                  </a:lnTo>
                  <a:lnTo>
                    <a:pt x="2772" y="108"/>
                  </a:lnTo>
                  <a:lnTo>
                    <a:pt x="2808" y="90"/>
                  </a:lnTo>
                  <a:lnTo>
                    <a:pt x="2853" y="72"/>
                  </a:lnTo>
                  <a:lnTo>
                    <a:pt x="2880" y="72"/>
                  </a:lnTo>
                  <a:lnTo>
                    <a:pt x="2916" y="72"/>
                  </a:lnTo>
                  <a:lnTo>
                    <a:pt x="2952" y="99"/>
                  </a:lnTo>
                  <a:lnTo>
                    <a:pt x="2979" y="108"/>
                  </a:lnTo>
                  <a:lnTo>
                    <a:pt x="3006" y="117"/>
                  </a:lnTo>
                  <a:lnTo>
                    <a:pt x="3033" y="108"/>
                  </a:lnTo>
                  <a:lnTo>
                    <a:pt x="3060" y="108"/>
                  </a:lnTo>
                  <a:lnTo>
                    <a:pt x="3096" y="108"/>
                  </a:lnTo>
                  <a:lnTo>
                    <a:pt x="3105" y="135"/>
                  </a:lnTo>
                  <a:lnTo>
                    <a:pt x="3114" y="162"/>
                  </a:lnTo>
                  <a:lnTo>
                    <a:pt x="3150" y="171"/>
                  </a:lnTo>
                  <a:lnTo>
                    <a:pt x="3177" y="171"/>
                  </a:lnTo>
                  <a:lnTo>
                    <a:pt x="3204" y="171"/>
                  </a:lnTo>
                  <a:lnTo>
                    <a:pt x="3276" y="153"/>
                  </a:lnTo>
                  <a:lnTo>
                    <a:pt x="3420" y="135"/>
                  </a:lnTo>
                  <a:lnTo>
                    <a:pt x="3474" y="126"/>
                  </a:lnTo>
                  <a:lnTo>
                    <a:pt x="3501" y="126"/>
                  </a:lnTo>
                  <a:lnTo>
                    <a:pt x="3528" y="126"/>
                  </a:lnTo>
                  <a:lnTo>
                    <a:pt x="3564" y="108"/>
                  </a:lnTo>
                  <a:lnTo>
                    <a:pt x="3600" y="90"/>
                  </a:lnTo>
                  <a:lnTo>
                    <a:pt x="3636" y="90"/>
                  </a:lnTo>
                  <a:lnTo>
                    <a:pt x="3672" y="72"/>
                  </a:lnTo>
                  <a:lnTo>
                    <a:pt x="3699" y="72"/>
                  </a:lnTo>
                  <a:lnTo>
                    <a:pt x="3744" y="63"/>
                  </a:lnTo>
                  <a:lnTo>
                    <a:pt x="3771" y="63"/>
                  </a:lnTo>
                  <a:lnTo>
                    <a:pt x="3816" y="90"/>
                  </a:lnTo>
                  <a:lnTo>
                    <a:pt x="3852" y="108"/>
                  </a:lnTo>
                  <a:lnTo>
                    <a:pt x="3879" y="108"/>
                  </a:lnTo>
                  <a:lnTo>
                    <a:pt x="3915" y="99"/>
                  </a:lnTo>
                  <a:lnTo>
                    <a:pt x="3951" y="90"/>
                  </a:lnTo>
                  <a:lnTo>
                    <a:pt x="3978" y="72"/>
                  </a:lnTo>
                  <a:lnTo>
                    <a:pt x="4014" y="90"/>
                  </a:lnTo>
                  <a:lnTo>
                    <a:pt x="4041" y="126"/>
                  </a:lnTo>
                  <a:lnTo>
                    <a:pt x="4068" y="126"/>
                  </a:lnTo>
                  <a:lnTo>
                    <a:pt x="4095" y="144"/>
                  </a:lnTo>
                  <a:lnTo>
                    <a:pt x="4131" y="126"/>
                  </a:lnTo>
                  <a:lnTo>
                    <a:pt x="4167" y="90"/>
                  </a:lnTo>
                  <a:lnTo>
                    <a:pt x="4194" y="72"/>
                  </a:lnTo>
                  <a:lnTo>
                    <a:pt x="4239" y="36"/>
                  </a:lnTo>
                  <a:lnTo>
                    <a:pt x="4239" y="207"/>
                  </a:lnTo>
                  <a:lnTo>
                    <a:pt x="0" y="216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34822" name="Freeform 6">
              <a:extLst>
                <a:ext uri="{FF2B5EF4-FFF2-40B4-BE49-F238E27FC236}">
                  <a16:creationId xmlns:a16="http://schemas.microsoft.com/office/drawing/2014/main" id="{6020E2F7-CBC6-6567-9447-11CB46359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8" y="2458"/>
              <a:ext cx="4267" cy="253"/>
            </a:xfrm>
            <a:custGeom>
              <a:avLst/>
              <a:gdLst>
                <a:gd name="T0" fmla="*/ 27 w 4267"/>
                <a:gd name="T1" fmla="*/ 54 h 253"/>
                <a:gd name="T2" fmla="*/ 81 w 4267"/>
                <a:gd name="T3" fmla="*/ 90 h 253"/>
                <a:gd name="T4" fmla="*/ 135 w 4267"/>
                <a:gd name="T5" fmla="*/ 126 h 253"/>
                <a:gd name="T6" fmla="*/ 189 w 4267"/>
                <a:gd name="T7" fmla="*/ 144 h 253"/>
                <a:gd name="T8" fmla="*/ 243 w 4267"/>
                <a:gd name="T9" fmla="*/ 135 h 253"/>
                <a:gd name="T10" fmla="*/ 297 w 4267"/>
                <a:gd name="T11" fmla="*/ 126 h 253"/>
                <a:gd name="T12" fmla="*/ 351 w 4267"/>
                <a:gd name="T13" fmla="*/ 144 h 253"/>
                <a:gd name="T14" fmla="*/ 405 w 4267"/>
                <a:gd name="T15" fmla="*/ 144 h 253"/>
                <a:gd name="T16" fmla="*/ 459 w 4267"/>
                <a:gd name="T17" fmla="*/ 153 h 253"/>
                <a:gd name="T18" fmla="*/ 513 w 4267"/>
                <a:gd name="T19" fmla="*/ 144 h 253"/>
                <a:gd name="T20" fmla="*/ 576 w 4267"/>
                <a:gd name="T21" fmla="*/ 117 h 253"/>
                <a:gd name="T22" fmla="*/ 657 w 4267"/>
                <a:gd name="T23" fmla="*/ 99 h 253"/>
                <a:gd name="T24" fmla="*/ 720 w 4267"/>
                <a:gd name="T25" fmla="*/ 81 h 253"/>
                <a:gd name="T26" fmla="*/ 738 w 4267"/>
                <a:gd name="T27" fmla="*/ 135 h 253"/>
                <a:gd name="T28" fmla="*/ 792 w 4267"/>
                <a:gd name="T29" fmla="*/ 189 h 253"/>
                <a:gd name="T30" fmla="*/ 846 w 4267"/>
                <a:gd name="T31" fmla="*/ 225 h 253"/>
                <a:gd name="T32" fmla="*/ 909 w 4267"/>
                <a:gd name="T33" fmla="*/ 189 h 253"/>
                <a:gd name="T34" fmla="*/ 981 w 4267"/>
                <a:gd name="T35" fmla="*/ 126 h 253"/>
                <a:gd name="T36" fmla="*/ 1044 w 4267"/>
                <a:gd name="T37" fmla="*/ 99 h 253"/>
                <a:gd name="T38" fmla="*/ 1080 w 4267"/>
                <a:gd name="T39" fmla="*/ 135 h 253"/>
                <a:gd name="T40" fmla="*/ 1152 w 4267"/>
                <a:gd name="T41" fmla="*/ 153 h 253"/>
                <a:gd name="T42" fmla="*/ 1197 w 4267"/>
                <a:gd name="T43" fmla="*/ 207 h 253"/>
                <a:gd name="T44" fmla="*/ 1251 w 4267"/>
                <a:gd name="T45" fmla="*/ 216 h 253"/>
                <a:gd name="T46" fmla="*/ 1332 w 4267"/>
                <a:gd name="T47" fmla="*/ 171 h 253"/>
                <a:gd name="T48" fmla="*/ 1404 w 4267"/>
                <a:gd name="T49" fmla="*/ 108 h 253"/>
                <a:gd name="T50" fmla="*/ 1467 w 4267"/>
                <a:gd name="T51" fmla="*/ 144 h 253"/>
                <a:gd name="T52" fmla="*/ 1710 w 4267"/>
                <a:gd name="T53" fmla="*/ 252 h 253"/>
                <a:gd name="T54" fmla="*/ 2034 w 4267"/>
                <a:gd name="T55" fmla="*/ 135 h 253"/>
                <a:gd name="T56" fmla="*/ 2079 w 4267"/>
                <a:gd name="T57" fmla="*/ 180 h 253"/>
                <a:gd name="T58" fmla="*/ 2160 w 4267"/>
                <a:gd name="T59" fmla="*/ 162 h 253"/>
                <a:gd name="T60" fmla="*/ 2196 w 4267"/>
                <a:gd name="T61" fmla="*/ 180 h 253"/>
                <a:gd name="T62" fmla="*/ 2232 w 4267"/>
                <a:gd name="T63" fmla="*/ 207 h 253"/>
                <a:gd name="T64" fmla="*/ 2304 w 4267"/>
                <a:gd name="T65" fmla="*/ 225 h 253"/>
                <a:gd name="T66" fmla="*/ 2394 w 4267"/>
                <a:gd name="T67" fmla="*/ 207 h 253"/>
                <a:gd name="T68" fmla="*/ 2853 w 4267"/>
                <a:gd name="T69" fmla="*/ 171 h 253"/>
                <a:gd name="T70" fmla="*/ 3303 w 4267"/>
                <a:gd name="T71" fmla="*/ 126 h 253"/>
                <a:gd name="T72" fmla="*/ 3357 w 4267"/>
                <a:gd name="T73" fmla="*/ 153 h 253"/>
                <a:gd name="T74" fmla="*/ 3393 w 4267"/>
                <a:gd name="T75" fmla="*/ 180 h 253"/>
                <a:gd name="T76" fmla="*/ 3447 w 4267"/>
                <a:gd name="T77" fmla="*/ 180 h 253"/>
                <a:gd name="T78" fmla="*/ 3510 w 4267"/>
                <a:gd name="T79" fmla="*/ 171 h 253"/>
                <a:gd name="T80" fmla="*/ 3591 w 4267"/>
                <a:gd name="T81" fmla="*/ 162 h 253"/>
                <a:gd name="T82" fmla="*/ 3663 w 4267"/>
                <a:gd name="T83" fmla="*/ 171 h 253"/>
                <a:gd name="T84" fmla="*/ 3717 w 4267"/>
                <a:gd name="T85" fmla="*/ 207 h 253"/>
                <a:gd name="T86" fmla="*/ 3780 w 4267"/>
                <a:gd name="T87" fmla="*/ 162 h 253"/>
                <a:gd name="T88" fmla="*/ 3834 w 4267"/>
                <a:gd name="T89" fmla="*/ 162 h 253"/>
                <a:gd name="T90" fmla="*/ 4266 w 4267"/>
                <a:gd name="T91" fmla="*/ 0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67" h="253">
                  <a:moveTo>
                    <a:pt x="0" y="27"/>
                  </a:moveTo>
                  <a:lnTo>
                    <a:pt x="27" y="54"/>
                  </a:lnTo>
                  <a:lnTo>
                    <a:pt x="54" y="72"/>
                  </a:lnTo>
                  <a:lnTo>
                    <a:pt x="81" y="90"/>
                  </a:lnTo>
                  <a:lnTo>
                    <a:pt x="108" y="108"/>
                  </a:lnTo>
                  <a:lnTo>
                    <a:pt x="135" y="126"/>
                  </a:lnTo>
                  <a:lnTo>
                    <a:pt x="162" y="135"/>
                  </a:lnTo>
                  <a:lnTo>
                    <a:pt x="189" y="144"/>
                  </a:lnTo>
                  <a:lnTo>
                    <a:pt x="216" y="144"/>
                  </a:lnTo>
                  <a:lnTo>
                    <a:pt x="243" y="135"/>
                  </a:lnTo>
                  <a:lnTo>
                    <a:pt x="270" y="99"/>
                  </a:lnTo>
                  <a:lnTo>
                    <a:pt x="297" y="126"/>
                  </a:lnTo>
                  <a:lnTo>
                    <a:pt x="324" y="144"/>
                  </a:lnTo>
                  <a:lnTo>
                    <a:pt x="351" y="144"/>
                  </a:lnTo>
                  <a:lnTo>
                    <a:pt x="378" y="135"/>
                  </a:lnTo>
                  <a:lnTo>
                    <a:pt x="405" y="144"/>
                  </a:lnTo>
                  <a:lnTo>
                    <a:pt x="432" y="153"/>
                  </a:lnTo>
                  <a:lnTo>
                    <a:pt x="459" y="153"/>
                  </a:lnTo>
                  <a:lnTo>
                    <a:pt x="486" y="153"/>
                  </a:lnTo>
                  <a:lnTo>
                    <a:pt x="513" y="144"/>
                  </a:lnTo>
                  <a:lnTo>
                    <a:pt x="540" y="135"/>
                  </a:lnTo>
                  <a:lnTo>
                    <a:pt x="576" y="117"/>
                  </a:lnTo>
                  <a:lnTo>
                    <a:pt x="603" y="108"/>
                  </a:lnTo>
                  <a:lnTo>
                    <a:pt x="657" y="99"/>
                  </a:lnTo>
                  <a:lnTo>
                    <a:pt x="693" y="90"/>
                  </a:lnTo>
                  <a:lnTo>
                    <a:pt x="720" y="81"/>
                  </a:lnTo>
                  <a:lnTo>
                    <a:pt x="738" y="108"/>
                  </a:lnTo>
                  <a:lnTo>
                    <a:pt x="738" y="135"/>
                  </a:lnTo>
                  <a:lnTo>
                    <a:pt x="756" y="171"/>
                  </a:lnTo>
                  <a:lnTo>
                    <a:pt x="792" y="189"/>
                  </a:lnTo>
                  <a:lnTo>
                    <a:pt x="819" y="207"/>
                  </a:lnTo>
                  <a:lnTo>
                    <a:pt x="846" y="225"/>
                  </a:lnTo>
                  <a:lnTo>
                    <a:pt x="882" y="207"/>
                  </a:lnTo>
                  <a:lnTo>
                    <a:pt x="909" y="189"/>
                  </a:lnTo>
                  <a:lnTo>
                    <a:pt x="945" y="153"/>
                  </a:lnTo>
                  <a:lnTo>
                    <a:pt x="981" y="126"/>
                  </a:lnTo>
                  <a:lnTo>
                    <a:pt x="1008" y="108"/>
                  </a:lnTo>
                  <a:lnTo>
                    <a:pt x="1044" y="99"/>
                  </a:lnTo>
                  <a:lnTo>
                    <a:pt x="1080" y="108"/>
                  </a:lnTo>
                  <a:lnTo>
                    <a:pt x="1080" y="135"/>
                  </a:lnTo>
                  <a:lnTo>
                    <a:pt x="1107" y="144"/>
                  </a:lnTo>
                  <a:lnTo>
                    <a:pt x="1152" y="153"/>
                  </a:lnTo>
                  <a:lnTo>
                    <a:pt x="1188" y="180"/>
                  </a:lnTo>
                  <a:lnTo>
                    <a:pt x="1197" y="207"/>
                  </a:lnTo>
                  <a:lnTo>
                    <a:pt x="1224" y="225"/>
                  </a:lnTo>
                  <a:lnTo>
                    <a:pt x="1251" y="216"/>
                  </a:lnTo>
                  <a:lnTo>
                    <a:pt x="1278" y="189"/>
                  </a:lnTo>
                  <a:lnTo>
                    <a:pt x="1332" y="171"/>
                  </a:lnTo>
                  <a:lnTo>
                    <a:pt x="1368" y="135"/>
                  </a:lnTo>
                  <a:lnTo>
                    <a:pt x="1404" y="108"/>
                  </a:lnTo>
                  <a:lnTo>
                    <a:pt x="1440" y="135"/>
                  </a:lnTo>
                  <a:lnTo>
                    <a:pt x="1467" y="144"/>
                  </a:lnTo>
                  <a:lnTo>
                    <a:pt x="1494" y="153"/>
                  </a:lnTo>
                  <a:lnTo>
                    <a:pt x="1710" y="252"/>
                  </a:lnTo>
                  <a:lnTo>
                    <a:pt x="1998" y="117"/>
                  </a:lnTo>
                  <a:lnTo>
                    <a:pt x="2034" y="135"/>
                  </a:lnTo>
                  <a:lnTo>
                    <a:pt x="2052" y="171"/>
                  </a:lnTo>
                  <a:lnTo>
                    <a:pt x="2079" y="180"/>
                  </a:lnTo>
                  <a:lnTo>
                    <a:pt x="2106" y="171"/>
                  </a:lnTo>
                  <a:lnTo>
                    <a:pt x="2160" y="162"/>
                  </a:lnTo>
                  <a:lnTo>
                    <a:pt x="2196" y="153"/>
                  </a:lnTo>
                  <a:lnTo>
                    <a:pt x="2196" y="180"/>
                  </a:lnTo>
                  <a:lnTo>
                    <a:pt x="2196" y="207"/>
                  </a:lnTo>
                  <a:lnTo>
                    <a:pt x="2232" y="207"/>
                  </a:lnTo>
                  <a:lnTo>
                    <a:pt x="2259" y="198"/>
                  </a:lnTo>
                  <a:lnTo>
                    <a:pt x="2304" y="225"/>
                  </a:lnTo>
                  <a:lnTo>
                    <a:pt x="2367" y="207"/>
                  </a:lnTo>
                  <a:lnTo>
                    <a:pt x="2394" y="207"/>
                  </a:lnTo>
                  <a:lnTo>
                    <a:pt x="2646" y="99"/>
                  </a:lnTo>
                  <a:lnTo>
                    <a:pt x="2853" y="171"/>
                  </a:lnTo>
                  <a:lnTo>
                    <a:pt x="3294" y="99"/>
                  </a:lnTo>
                  <a:lnTo>
                    <a:pt x="3303" y="126"/>
                  </a:lnTo>
                  <a:lnTo>
                    <a:pt x="3321" y="153"/>
                  </a:lnTo>
                  <a:lnTo>
                    <a:pt x="3357" y="153"/>
                  </a:lnTo>
                  <a:lnTo>
                    <a:pt x="3384" y="153"/>
                  </a:lnTo>
                  <a:lnTo>
                    <a:pt x="3393" y="180"/>
                  </a:lnTo>
                  <a:lnTo>
                    <a:pt x="3420" y="189"/>
                  </a:lnTo>
                  <a:lnTo>
                    <a:pt x="3447" y="180"/>
                  </a:lnTo>
                  <a:lnTo>
                    <a:pt x="3483" y="171"/>
                  </a:lnTo>
                  <a:lnTo>
                    <a:pt x="3510" y="171"/>
                  </a:lnTo>
                  <a:lnTo>
                    <a:pt x="3546" y="153"/>
                  </a:lnTo>
                  <a:lnTo>
                    <a:pt x="3591" y="162"/>
                  </a:lnTo>
                  <a:lnTo>
                    <a:pt x="3627" y="171"/>
                  </a:lnTo>
                  <a:lnTo>
                    <a:pt x="3663" y="171"/>
                  </a:lnTo>
                  <a:lnTo>
                    <a:pt x="3690" y="189"/>
                  </a:lnTo>
                  <a:lnTo>
                    <a:pt x="3717" y="207"/>
                  </a:lnTo>
                  <a:lnTo>
                    <a:pt x="3753" y="171"/>
                  </a:lnTo>
                  <a:lnTo>
                    <a:pt x="3780" y="162"/>
                  </a:lnTo>
                  <a:lnTo>
                    <a:pt x="3807" y="162"/>
                  </a:lnTo>
                  <a:lnTo>
                    <a:pt x="3834" y="162"/>
                  </a:lnTo>
                  <a:lnTo>
                    <a:pt x="4257" y="81"/>
                  </a:lnTo>
                  <a:lnTo>
                    <a:pt x="4266" y="0"/>
                  </a:lnTo>
                  <a:lnTo>
                    <a:pt x="0" y="27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29" name="Group 13">
            <a:extLst>
              <a:ext uri="{FF2B5EF4-FFF2-40B4-BE49-F238E27FC236}">
                <a16:creationId xmlns:a16="http://schemas.microsoft.com/office/drawing/2014/main" id="{3E13C72E-1B0C-4BF5-5318-30F7B20E0D5C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5661025"/>
            <a:ext cx="3187700" cy="1054100"/>
            <a:chOff x="213" y="3566"/>
            <a:chExt cx="2008" cy="664"/>
          </a:xfrm>
        </p:grpSpPr>
        <p:sp>
          <p:nvSpPr>
            <p:cNvPr id="34824" name="Rectangle 8">
              <a:extLst>
                <a:ext uri="{FF2B5EF4-FFF2-40B4-BE49-F238E27FC236}">
                  <a16:creationId xmlns:a16="http://schemas.microsoft.com/office/drawing/2014/main" id="{C889E2BD-73F4-1078-7981-7A2BED29C2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" y="3806"/>
              <a:ext cx="2008" cy="18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76200" tIns="46038" rIns="76200" bIns="46038"/>
            <a:lstStyle/>
            <a:p>
              <a:r>
                <a:rPr lang="en-US" altLang="en-US" sz="1400">
                  <a:solidFill>
                    <a:schemeClr val="folHlink"/>
                  </a:solidFill>
                  <a:effectLst/>
                </a:rPr>
                <a:t>Num1    VatRate      StudentName</a:t>
              </a:r>
            </a:p>
          </p:txBody>
        </p:sp>
        <p:sp>
          <p:nvSpPr>
            <p:cNvPr id="34825" name="Rectangle 9">
              <a:extLst>
                <a:ext uri="{FF2B5EF4-FFF2-40B4-BE49-F238E27FC236}">
                  <a16:creationId xmlns:a16="http://schemas.microsoft.com/office/drawing/2014/main" id="{9CBC75A1-F6E9-2929-F66B-9A1027F63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" y="3998"/>
              <a:ext cx="376" cy="2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/>
            <a:lstStyle/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folHlink"/>
                  </a:solidFill>
                  <a:effectLst/>
                </a:rPr>
                <a:t>000</a:t>
              </a:r>
            </a:p>
          </p:txBody>
        </p:sp>
        <p:sp>
          <p:nvSpPr>
            <p:cNvPr id="34826" name="Rectangle 10">
              <a:extLst>
                <a:ext uri="{FF2B5EF4-FFF2-40B4-BE49-F238E27FC236}">
                  <a16:creationId xmlns:a16="http://schemas.microsoft.com/office/drawing/2014/main" id="{D1C256D2-C460-0F96-F889-FD0C839B0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" y="3998"/>
              <a:ext cx="616" cy="2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/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chemeClr val="folHlink"/>
                  </a:solidFill>
                  <a:effectLst/>
                </a:rPr>
                <a:t>.</a:t>
              </a:r>
              <a:r>
                <a:rPr lang="en-US" altLang="en-US" b="0">
                  <a:solidFill>
                    <a:schemeClr val="folHlink"/>
                  </a:solidFill>
                  <a:effectLst/>
                </a:rPr>
                <a:t>18</a:t>
              </a:r>
            </a:p>
          </p:txBody>
        </p:sp>
        <p:sp>
          <p:nvSpPr>
            <p:cNvPr id="34827" name="Rectangle 11">
              <a:extLst>
                <a:ext uri="{FF2B5EF4-FFF2-40B4-BE49-F238E27FC236}">
                  <a16:creationId xmlns:a16="http://schemas.microsoft.com/office/drawing/2014/main" id="{F4FE8E16-2688-A4C6-6D5D-2B754A0F1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" y="3566"/>
              <a:ext cx="664" cy="2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r>
                <a:rPr lang="en-US" altLang="en-US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ATA</a:t>
              </a:r>
            </a:p>
          </p:txBody>
        </p:sp>
        <p:sp>
          <p:nvSpPr>
            <p:cNvPr id="34828" name="Rectangle 12">
              <a:extLst>
                <a:ext uri="{FF2B5EF4-FFF2-40B4-BE49-F238E27FC236}">
                  <a16:creationId xmlns:a16="http://schemas.microsoft.com/office/drawing/2014/main" id="{A573EA16-1691-1ED6-95FB-2927841986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" y="3998"/>
              <a:ext cx="1003" cy="2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B21C2EB-D59A-A1D9-962F-4CD2F44342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9350" y="106363"/>
            <a:ext cx="3035300" cy="492125"/>
          </a:xfrm>
          <a:noFill/>
          <a:ln/>
        </p:spPr>
        <p:txBody>
          <a:bodyPr/>
          <a:lstStyle/>
          <a:p>
            <a:r>
              <a:rPr lang="en-US" altLang="en-US"/>
              <a:t>COBOL Literals.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32E583F8-1C15-87CA-DEEE-0ADDD8134F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6400" y="1465263"/>
            <a:ext cx="9017000" cy="5597525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chemeClr val="hlink"/>
                </a:solidFill>
              </a:rPr>
              <a:t>String/Alphanumeric literals</a:t>
            </a:r>
            <a:r>
              <a:rPr lang="en-US" altLang="en-US"/>
              <a:t> are enclosed in quotes and may consists of alphanumeric characters</a:t>
            </a:r>
          </a:p>
          <a:p>
            <a:pPr lvl="1">
              <a:buFont typeface="Monotype Sorts" charset="2"/>
              <a:buNone/>
            </a:pPr>
            <a:r>
              <a:rPr lang="en-US" altLang="en-US"/>
              <a:t>	e.g. </a:t>
            </a:r>
            <a:r>
              <a:rPr lang="en-US" altLang="en-US" sz="2400">
                <a:solidFill>
                  <a:schemeClr val="tx2"/>
                </a:solidFill>
                <a:latin typeface="Arial" panose="020B0604020202020204" pitchFamily="34" charset="0"/>
              </a:rPr>
              <a:t>"Michael Ryan"</a:t>
            </a:r>
            <a:r>
              <a:rPr lang="en-US" altLang="en-US" sz="2400">
                <a:latin typeface="Arial" panose="020B0604020202020204" pitchFamily="34" charset="0"/>
              </a:rPr>
              <a:t>,   </a:t>
            </a:r>
            <a:r>
              <a:rPr lang="en-US" altLang="en-US" sz="2400">
                <a:solidFill>
                  <a:schemeClr val="tx2"/>
                </a:solidFill>
                <a:latin typeface="Arial" panose="020B0604020202020204" pitchFamily="34" charset="0"/>
              </a:rPr>
              <a:t>"-123"</a:t>
            </a:r>
            <a:r>
              <a:rPr lang="en-US" altLang="en-US" sz="2400">
                <a:latin typeface="Arial" panose="020B0604020202020204" pitchFamily="34" charset="0"/>
              </a:rPr>
              <a:t>,   </a:t>
            </a:r>
            <a:r>
              <a:rPr lang="en-US" altLang="en-US" sz="2400">
                <a:solidFill>
                  <a:schemeClr val="tx2"/>
                </a:solidFill>
                <a:latin typeface="Arial" panose="020B0604020202020204" pitchFamily="34" charset="0"/>
              </a:rPr>
              <a:t>"123.45"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>
              <a:buFont typeface="Monotype Sorts" charset="2"/>
              <a:buNone/>
            </a:pPr>
            <a:endParaRPr lang="en-US" altLang="en-US"/>
          </a:p>
          <a:p>
            <a:pPr lvl="2">
              <a:buFont typeface="Wingdings" panose="05000000000000000000" pitchFamily="2" charset="2"/>
              <a:buNone/>
            </a:pPr>
            <a:endParaRPr lang="en-US" altLang="en-US"/>
          </a:p>
          <a:p>
            <a:r>
              <a:rPr lang="en-US" altLang="en-US">
                <a:solidFill>
                  <a:schemeClr val="hlink"/>
                </a:solidFill>
              </a:rPr>
              <a:t>Numeric literals</a:t>
            </a:r>
            <a:r>
              <a:rPr lang="en-US" altLang="en-US"/>
              <a:t> may consist of numerals, the decimal point and the plus or minus sign.  Numeric literals are not enclosed in quotes.</a:t>
            </a:r>
          </a:p>
          <a:p>
            <a:pPr lvl="1">
              <a:buFont typeface="Monotype Sorts" charset="2"/>
              <a:buNone/>
            </a:pPr>
            <a:r>
              <a:rPr lang="en-US" altLang="en-US"/>
              <a:t>	e.g.   </a:t>
            </a:r>
            <a:r>
              <a:rPr lang="en-US" altLang="en-US" sz="2400">
                <a:solidFill>
                  <a:schemeClr val="tx2"/>
                </a:solidFill>
                <a:latin typeface="Arial" panose="020B0604020202020204" pitchFamily="34" charset="0"/>
              </a:rPr>
              <a:t>123</a:t>
            </a:r>
            <a:r>
              <a:rPr lang="en-US" altLang="en-US" sz="2400">
                <a:latin typeface="Arial" panose="020B0604020202020204" pitchFamily="34" charset="0"/>
              </a:rPr>
              <a:t>,   </a:t>
            </a:r>
            <a:r>
              <a:rPr lang="en-US" altLang="en-US" sz="2400">
                <a:solidFill>
                  <a:schemeClr val="tx2"/>
                </a:solidFill>
                <a:latin typeface="Arial" panose="020B0604020202020204" pitchFamily="34" charset="0"/>
              </a:rPr>
              <a:t>123.45</a:t>
            </a:r>
            <a:r>
              <a:rPr lang="en-US" altLang="en-US" sz="2400">
                <a:latin typeface="Arial" panose="020B0604020202020204" pitchFamily="34" charset="0"/>
              </a:rPr>
              <a:t>,  </a:t>
            </a:r>
            <a:r>
              <a:rPr lang="en-US" altLang="en-US" sz="2400">
                <a:solidFill>
                  <a:schemeClr val="tx2"/>
                </a:solidFill>
                <a:latin typeface="Arial" panose="020B0604020202020204" pitchFamily="34" charset="0"/>
              </a:rPr>
              <a:t>-256</a:t>
            </a:r>
            <a:r>
              <a:rPr lang="en-US" altLang="en-US" sz="2400">
                <a:latin typeface="Arial" panose="020B0604020202020204" pitchFamily="34" charset="0"/>
              </a:rPr>
              <a:t>,   </a:t>
            </a:r>
            <a:r>
              <a:rPr lang="en-US" altLang="en-US" sz="2400">
                <a:solidFill>
                  <a:schemeClr val="tx2"/>
                </a:solidFill>
                <a:latin typeface="Arial" panose="020B0604020202020204" pitchFamily="34" charset="0"/>
              </a:rPr>
              <a:t>+2987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D701FC8C-9F16-B64C-D68C-066C27D09C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89238" y="77788"/>
            <a:ext cx="3852862" cy="492125"/>
          </a:xfrm>
          <a:noFill/>
          <a:ln/>
        </p:spPr>
        <p:txBody>
          <a:bodyPr/>
          <a:lstStyle/>
          <a:p>
            <a:r>
              <a:rPr lang="en-US" altLang="en-US"/>
              <a:t>Figurative Constants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B348F7D-AA46-8F5A-67AB-8A342ED418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3550" y="1250950"/>
            <a:ext cx="9017000" cy="5597525"/>
          </a:xfrm>
          <a:noFill/>
          <a:ln/>
        </p:spPr>
        <p:txBody>
          <a:bodyPr/>
          <a:lstStyle/>
          <a:p>
            <a:r>
              <a:rPr lang="en-US" altLang="en-US"/>
              <a:t>COBOL provides its own, special constants called Figurative Constants.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A7A92F5A-76D4-72AF-6C5E-B158A8AD2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75" y="2538413"/>
            <a:ext cx="8289925" cy="3314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 marL="190500" indent="-190500" defTabSz="762000">
              <a:tabLst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tabLst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tabLst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tabLst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tabLst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tabLst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tabLst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tabLst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tabLst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SPACE or SPACES</a:t>
            </a:r>
            <a:r>
              <a:rPr lang="en-US" altLang="en-US" sz="24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	=		</a:t>
            </a:r>
            <a:r>
              <a:rPr lang="en-US" altLang="en-US" sz="2400">
                <a:solidFill>
                  <a:schemeClr val="folHlink"/>
                </a:solidFill>
                <a:effectLst/>
                <a:latin typeface="Wingdings" panose="05000000000000000000" pitchFamily="2" charset="2"/>
              </a:rPr>
              <a:t>¨</a:t>
            </a:r>
            <a:endParaRPr lang="en-US" altLang="en-US" sz="2400">
              <a:solidFill>
                <a:schemeClr val="folHlink"/>
              </a:solidFill>
              <a:effectLst/>
              <a:latin typeface="Times New Roman" panose="02020603050405020304" pitchFamily="18" charset="0"/>
            </a:endParaRP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ZERO or ZEROS or ZEROS</a:t>
            </a:r>
            <a:r>
              <a:rPr lang="en-US" altLang="en-US" sz="24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	=		0</a:t>
            </a: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QUOTE or QUOTES</a:t>
            </a:r>
            <a:r>
              <a:rPr lang="en-US" altLang="en-US" sz="24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	=		"</a:t>
            </a: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HIGH-VALUE or HIGH-VALUES</a:t>
            </a:r>
            <a:r>
              <a:rPr lang="en-US" altLang="en-US" sz="24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	=		</a:t>
            </a:r>
            <a:r>
              <a:rPr lang="en-US" altLang="en-US" sz="24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Max Value</a:t>
            </a:r>
            <a:endParaRPr lang="en-US" altLang="en-US" sz="2400">
              <a:solidFill>
                <a:schemeClr val="folHlink"/>
              </a:solidFill>
              <a:effectLst/>
              <a:latin typeface="Times New Roman" panose="02020603050405020304" pitchFamily="18" charset="0"/>
            </a:endParaRP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LOW-VALUE or LOW-VALUES	</a:t>
            </a:r>
            <a:r>
              <a:rPr lang="en-US" altLang="en-US" sz="24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=		Min Value	</a:t>
            </a: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ALL </a:t>
            </a:r>
            <a:r>
              <a:rPr lang="en-US" altLang="en-US" sz="2400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literal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	</a:t>
            </a:r>
            <a:r>
              <a:rPr lang="en-US" altLang="en-US" sz="24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=		</a:t>
            </a:r>
            <a:r>
              <a:rPr lang="en-US" altLang="en-US" sz="24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Fill With Literal</a:t>
            </a:r>
          </a:p>
        </p:txBody>
      </p:sp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8401E3BE-6BD7-754E-3DF8-344E68BE5C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66975" y="107950"/>
            <a:ext cx="5900738" cy="492125"/>
          </a:xfrm>
          <a:noFill/>
          <a:ln/>
        </p:spPr>
        <p:txBody>
          <a:bodyPr/>
          <a:lstStyle/>
          <a:p>
            <a:r>
              <a:rPr lang="en-US" altLang="en-US"/>
              <a:t>Figurative Constants - Examples</a:t>
            </a:r>
          </a:p>
        </p:txBody>
      </p:sp>
      <p:grpSp>
        <p:nvGrpSpPr>
          <p:cNvPr id="40965" name="Group 5">
            <a:extLst>
              <a:ext uri="{FF2B5EF4-FFF2-40B4-BE49-F238E27FC236}">
                <a16:creationId xmlns:a16="http://schemas.microsoft.com/office/drawing/2014/main" id="{C1CD226D-F703-34A8-1CDC-26B1A46EDBC9}"/>
              </a:ext>
            </a:extLst>
          </p:cNvPr>
          <p:cNvGrpSpPr>
            <a:grpSpLocks/>
          </p:cNvGrpSpPr>
          <p:nvPr/>
        </p:nvGrpSpPr>
        <p:grpSpPr bwMode="auto">
          <a:xfrm>
            <a:off x="458788" y="787400"/>
            <a:ext cx="8061325" cy="1606550"/>
            <a:chOff x="289" y="496"/>
            <a:chExt cx="5078" cy="1012"/>
          </a:xfrm>
        </p:grpSpPr>
        <p:sp>
          <p:nvSpPr>
            <p:cNvPr id="40963" name="Rectangle 3">
              <a:extLst>
                <a:ext uri="{FF2B5EF4-FFF2-40B4-BE49-F238E27FC236}">
                  <a16:creationId xmlns:a16="http://schemas.microsoft.com/office/drawing/2014/main" id="{3061B46E-CB08-E5E9-266D-BE0C7ADE25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496"/>
              <a:ext cx="5078" cy="101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43684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03000"/>
                </a:lnSpc>
                <a:spcBef>
                  <a:spcPct val="50000"/>
                </a:spcBef>
                <a:spcAft>
                  <a:spcPct val="52000"/>
                </a:spcAft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01  GrossPay   PIC 9(5)V99 VALUE 13.5.     </a:t>
              </a:r>
            </a:p>
            <a:p>
              <a:pPr>
                <a:lnSpc>
                  <a:spcPct val="103000"/>
                </a:lnSpc>
                <a:spcBef>
                  <a:spcPct val="50000"/>
                </a:spcBef>
                <a:spcAft>
                  <a:spcPct val="52000"/>
                </a:spcAft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MOVE 		TO GrossPay.</a:t>
              </a:r>
              <a:b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</a:br>
              <a:endParaRPr lang="en-US" altLang="en-US" sz="2400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</p:txBody>
        </p:sp>
        <p:sp>
          <p:nvSpPr>
            <p:cNvPr id="40964" name="Rectangle 4">
              <a:extLst>
                <a:ext uri="{FF2B5EF4-FFF2-40B4-BE49-F238E27FC236}">
                  <a16:creationId xmlns:a16="http://schemas.microsoft.com/office/drawing/2014/main" id="{9796A1FC-0FE1-F8E2-F1E6-5E7044B1DE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" y="862"/>
              <a:ext cx="807" cy="5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ZERO</a:t>
              </a:r>
            </a:p>
            <a:p>
              <a:pPr>
                <a:lnSpc>
                  <a:spcPct val="70000"/>
                </a:lnSpc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ZEROS</a:t>
              </a:r>
            </a:p>
            <a:p>
              <a:pPr>
                <a:lnSpc>
                  <a:spcPct val="70000"/>
                </a:lnSpc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ZEROES</a:t>
              </a:r>
            </a:p>
          </p:txBody>
        </p:sp>
      </p:grpSp>
      <p:sp>
        <p:nvSpPr>
          <p:cNvPr id="40966" name="Rectangle 6">
            <a:extLst>
              <a:ext uri="{FF2B5EF4-FFF2-40B4-BE49-F238E27FC236}">
                <a16:creationId xmlns:a16="http://schemas.microsoft.com/office/drawing/2014/main" id="{6C5A9B92-29AA-14C5-A573-0BFA86811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788" y="4305300"/>
            <a:ext cx="8610600" cy="12303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Bef>
                <a:spcPct val="50000"/>
              </a:spcBef>
              <a:spcAft>
                <a:spcPct val="52000"/>
              </a:spcAft>
            </a:pPr>
            <a:r>
              <a:rPr lang="en-US" altLang="en-US" sz="2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01  StudentName   PIC X(10) VALUE "MIKE".     </a:t>
            </a:r>
          </a:p>
          <a:p>
            <a:pPr>
              <a:lnSpc>
                <a:spcPct val="103000"/>
              </a:lnSpc>
              <a:spcBef>
                <a:spcPct val="50000"/>
              </a:spcBef>
              <a:spcAft>
                <a:spcPct val="52000"/>
              </a:spcAft>
            </a:pPr>
            <a:r>
              <a:rPr lang="en-US" altLang="en-US" sz="2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MOVE ALL "-" TO StudentName.</a:t>
            </a:r>
          </a:p>
        </p:txBody>
      </p:sp>
      <p:grpSp>
        <p:nvGrpSpPr>
          <p:cNvPr id="40979" name="Group 19">
            <a:extLst>
              <a:ext uri="{FF2B5EF4-FFF2-40B4-BE49-F238E27FC236}">
                <a16:creationId xmlns:a16="http://schemas.microsoft.com/office/drawing/2014/main" id="{7A4AE2B0-683E-6B8F-F2EF-2D0AFA2A8D24}"/>
              </a:ext>
            </a:extLst>
          </p:cNvPr>
          <p:cNvGrpSpPr>
            <a:grpSpLocks/>
          </p:cNvGrpSpPr>
          <p:nvPr/>
        </p:nvGrpSpPr>
        <p:grpSpPr bwMode="auto">
          <a:xfrm>
            <a:off x="1825625" y="5935663"/>
            <a:ext cx="4365625" cy="855662"/>
            <a:chOff x="1150" y="3739"/>
            <a:chExt cx="2750" cy="539"/>
          </a:xfrm>
        </p:grpSpPr>
        <p:sp>
          <p:nvSpPr>
            <p:cNvPr id="40967" name="Rectangle 7">
              <a:extLst>
                <a:ext uri="{FF2B5EF4-FFF2-40B4-BE49-F238E27FC236}">
                  <a16:creationId xmlns:a16="http://schemas.microsoft.com/office/drawing/2014/main" id="{D1B4CE96-9024-3699-B997-F40C299E0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9" y="3739"/>
              <a:ext cx="1188" cy="214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0" rIns="92075" bIns="0" anchor="b" anchorCtr="1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20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StudentName</a:t>
              </a:r>
            </a:p>
          </p:txBody>
        </p:sp>
        <p:sp>
          <p:nvSpPr>
            <p:cNvPr id="40968" name="Rectangle 8">
              <a:extLst>
                <a:ext uri="{FF2B5EF4-FFF2-40B4-BE49-F238E27FC236}">
                  <a16:creationId xmlns:a16="http://schemas.microsoft.com/office/drawing/2014/main" id="{C3A26532-706F-8925-AD75-3A2466F4D1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" y="3959"/>
              <a:ext cx="2750" cy="317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9" name="Rectangle 9">
              <a:extLst>
                <a:ext uri="{FF2B5EF4-FFF2-40B4-BE49-F238E27FC236}">
                  <a16:creationId xmlns:a16="http://schemas.microsoft.com/office/drawing/2014/main" id="{3A30BAFC-581B-79E1-E3A2-EA500677F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3" y="4005"/>
              <a:ext cx="2566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392113" indent="-392113" defTabSz="941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981075" indent="-392113" defTabSz="941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570038" indent="-295275" defTabSz="941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2159000" indent="-295275" defTabSz="941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727325" indent="-176213" defTabSz="941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3184525" indent="-176213" defTabSz="9413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641725" indent="-176213" defTabSz="9413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4098925" indent="-176213" defTabSz="9413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556125" indent="-176213" defTabSz="9413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n-US" altLang="en-US" sz="2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M I K E </a:t>
              </a:r>
              <a:r>
                <a:rPr lang="en-US" altLang="en-US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Wingdings" panose="05000000000000000000" pitchFamily="2" charset="2"/>
                </a:rPr>
                <a:t>¨ ¨ ¨ ¨ ¨ ¨</a:t>
              </a:r>
            </a:p>
          </p:txBody>
        </p:sp>
        <p:sp>
          <p:nvSpPr>
            <p:cNvPr id="40970" name="Line 10">
              <a:extLst>
                <a:ext uri="{FF2B5EF4-FFF2-40B4-BE49-F238E27FC236}">
                  <a16:creationId xmlns:a16="http://schemas.microsoft.com/office/drawing/2014/main" id="{A28EB61E-9B65-8DDB-9119-C2F9AFC10B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8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1" name="Line 11">
              <a:extLst>
                <a:ext uri="{FF2B5EF4-FFF2-40B4-BE49-F238E27FC236}">
                  <a16:creationId xmlns:a16="http://schemas.microsoft.com/office/drawing/2014/main" id="{E68BCE8C-5BE8-787B-5B60-2C37D0E1F3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6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2" name="Line 12">
              <a:extLst>
                <a:ext uri="{FF2B5EF4-FFF2-40B4-BE49-F238E27FC236}">
                  <a16:creationId xmlns:a16="http://schemas.microsoft.com/office/drawing/2014/main" id="{8F0E9F30-556D-7CD9-E743-086BC9201C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1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>
              <a:extLst>
                <a:ext uri="{FF2B5EF4-FFF2-40B4-BE49-F238E27FC236}">
                  <a16:creationId xmlns:a16="http://schemas.microsoft.com/office/drawing/2014/main" id="{015950F2-51AE-CB1E-FF05-0B902C3EC9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8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>
              <a:extLst>
                <a:ext uri="{FF2B5EF4-FFF2-40B4-BE49-F238E27FC236}">
                  <a16:creationId xmlns:a16="http://schemas.microsoft.com/office/drawing/2014/main" id="{59ED6709-9F71-5571-CB32-5F68661222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9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" name="Line 15">
              <a:extLst>
                <a:ext uri="{FF2B5EF4-FFF2-40B4-BE49-F238E27FC236}">
                  <a16:creationId xmlns:a16="http://schemas.microsoft.com/office/drawing/2014/main" id="{A53BC546-027E-05F3-3CA5-D0BE982B46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6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Line 16">
              <a:extLst>
                <a:ext uri="{FF2B5EF4-FFF2-40B4-BE49-F238E27FC236}">
                  <a16:creationId xmlns:a16="http://schemas.microsoft.com/office/drawing/2014/main" id="{BA892272-2C76-2168-A6D6-3D98220F95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4" y="3963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7" name="Line 17">
              <a:extLst>
                <a:ext uri="{FF2B5EF4-FFF2-40B4-BE49-F238E27FC236}">
                  <a16:creationId xmlns:a16="http://schemas.microsoft.com/office/drawing/2014/main" id="{F09D9DC2-4CA1-EC10-30FC-40434A890F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4" y="3963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8" name="Line 18">
              <a:extLst>
                <a:ext uri="{FF2B5EF4-FFF2-40B4-BE49-F238E27FC236}">
                  <a16:creationId xmlns:a16="http://schemas.microsoft.com/office/drawing/2014/main" id="{B57E7B4E-0128-D92F-9F33-E87FF36C3F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0" y="3963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80" name="Rectangle 20">
            <a:extLst>
              <a:ext uri="{FF2B5EF4-FFF2-40B4-BE49-F238E27FC236}">
                <a16:creationId xmlns:a16="http://schemas.microsoft.com/office/drawing/2014/main" id="{6ABF6519-A882-1B71-CB2E-E989E7936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5650" y="3094038"/>
            <a:ext cx="3060700" cy="50323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Rectangle 21">
            <a:extLst>
              <a:ext uri="{FF2B5EF4-FFF2-40B4-BE49-F238E27FC236}">
                <a16:creationId xmlns:a16="http://schemas.microsoft.com/office/drawing/2014/main" id="{B62B1301-3942-80A6-5EA3-7B950114D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3688" y="2740025"/>
            <a:ext cx="1428750" cy="3397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 anchorCtr="1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GrossPay</a:t>
            </a:r>
          </a:p>
        </p:txBody>
      </p:sp>
      <p:sp>
        <p:nvSpPr>
          <p:cNvPr id="40982" name="Rectangle 22">
            <a:extLst>
              <a:ext uri="{FF2B5EF4-FFF2-40B4-BE49-F238E27FC236}">
                <a16:creationId xmlns:a16="http://schemas.microsoft.com/office/drawing/2014/main" id="{5462177C-D1B2-DAAA-C61F-5D921E9189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73288" y="3167063"/>
            <a:ext cx="2773362" cy="384175"/>
          </a:xfrm>
          <a:noFill/>
          <a:ln/>
        </p:spPr>
        <p:txBody>
          <a:bodyPr wrap="none" lIns="0" tIns="0" rIns="0" bIns="0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0 0 0 1 3 5 0</a:t>
            </a:r>
          </a:p>
        </p:txBody>
      </p:sp>
      <p:sp>
        <p:nvSpPr>
          <p:cNvPr id="40983" name="Line 23">
            <a:extLst>
              <a:ext uri="{FF2B5EF4-FFF2-40B4-BE49-F238E27FC236}">
                <a16:creationId xmlns:a16="http://schemas.microsoft.com/office/drawing/2014/main" id="{D1B19EBD-FBFA-EE6B-E7DC-8F352679AA4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8725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4" name="Line 24">
            <a:extLst>
              <a:ext uri="{FF2B5EF4-FFF2-40B4-BE49-F238E27FC236}">
                <a16:creationId xmlns:a16="http://schemas.microsoft.com/office/drawing/2014/main" id="{EF6A8CE6-15E6-CF85-F56C-74A520BBF1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8300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5" name="Line 25">
            <a:extLst>
              <a:ext uri="{FF2B5EF4-FFF2-40B4-BE49-F238E27FC236}">
                <a16:creationId xmlns:a16="http://schemas.microsoft.com/office/drawing/2014/main" id="{5F82F5CF-B34E-56C7-3655-AC34B40212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0738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6" name="Line 26">
            <a:extLst>
              <a:ext uri="{FF2B5EF4-FFF2-40B4-BE49-F238E27FC236}">
                <a16:creationId xmlns:a16="http://schemas.microsoft.com/office/drawing/2014/main" id="{ED35E3BF-E477-8B49-F6C2-9776519E75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84600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7" name="Line 27">
            <a:extLst>
              <a:ext uri="{FF2B5EF4-FFF2-40B4-BE49-F238E27FC236}">
                <a16:creationId xmlns:a16="http://schemas.microsoft.com/office/drawing/2014/main" id="{9FE12A77-A6AF-8664-4ACB-BA281B50C2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8938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8" name="Line 28">
            <a:extLst>
              <a:ext uri="{FF2B5EF4-FFF2-40B4-BE49-F238E27FC236}">
                <a16:creationId xmlns:a16="http://schemas.microsoft.com/office/drawing/2014/main" id="{550C85B4-3B5F-69CF-EF1A-DEFE478E97C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22800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9" name="Rectangle 29">
            <a:extLst>
              <a:ext uri="{FF2B5EF4-FFF2-40B4-BE49-F238E27FC236}">
                <a16:creationId xmlns:a16="http://schemas.microsoft.com/office/drawing/2014/main" id="{82159473-3DFF-48DB-282B-815A6BDE3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688" y="3629025"/>
            <a:ext cx="473075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sz="2800">
                <a:solidFill>
                  <a:schemeClr val="tx2"/>
                </a:solidFill>
                <a:effectLst/>
                <a:latin typeface="Wingdings" panose="05000000000000000000" pitchFamily="2" charset="2"/>
              </a:rPr>
              <a:t>ñ</a:t>
            </a:r>
            <a:endParaRPr lang="en-US" altLang="en-US" b="0">
              <a:solidFill>
                <a:schemeClr val="tx2"/>
              </a:solidFill>
              <a:effectLst/>
              <a:latin typeface="Wingdings" panose="05000000000000000000" pitchFamily="2" charset="2"/>
            </a:endParaRPr>
          </a:p>
          <a:p>
            <a:pPr algn="ctr">
              <a:lnSpc>
                <a:spcPct val="50000"/>
              </a:lnSpc>
            </a:pPr>
            <a:r>
              <a:rPr lang="en-US" altLang="en-US" sz="1200" b="0">
                <a:solidFill>
                  <a:schemeClr val="tx2"/>
                </a:solidFill>
                <a:effectLst/>
                <a:latin typeface="Wingdings" panose="05000000000000000000" pitchFamily="2" charset="2"/>
              </a:rPr>
              <a:t>l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0314B09-84C6-1BA5-C47A-FBE5196322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5013" y="77788"/>
            <a:ext cx="3811587" cy="492125"/>
          </a:xfrm>
          <a:noFill/>
          <a:ln/>
        </p:spPr>
        <p:txBody>
          <a:bodyPr/>
          <a:lstStyle/>
          <a:p>
            <a:r>
              <a:rPr lang="en-US" altLang="en-US"/>
              <a:t>COBOL coding rules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948D757-538B-37D5-0525-BA46DBE489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1763" y="654050"/>
            <a:ext cx="9496425" cy="5167313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/>
              <a:t>Almost all COBOL compilers treat a  line of COBOL code as if it contained two distinct areas. These are known as;</a:t>
            </a:r>
            <a:br>
              <a:rPr lang="en-US" altLang="en-US"/>
            </a:br>
            <a:r>
              <a:rPr lang="en-US" altLang="en-US"/>
              <a:t>			</a:t>
            </a:r>
            <a:r>
              <a:rPr lang="en-US" altLang="en-US" sz="2800">
                <a:solidFill>
                  <a:schemeClr val="hlink"/>
                </a:solidFill>
              </a:rPr>
              <a:t>Area A</a:t>
            </a:r>
            <a:r>
              <a:rPr lang="en-US" altLang="en-US" sz="2800"/>
              <a:t> </a:t>
            </a:r>
            <a:r>
              <a:rPr lang="en-US" altLang="en-US"/>
              <a:t>and </a:t>
            </a:r>
            <a:r>
              <a:rPr lang="en-US" altLang="en-US" sz="2800">
                <a:solidFill>
                  <a:schemeClr val="hlink"/>
                </a:solidFill>
              </a:rPr>
              <a:t>Area B</a:t>
            </a:r>
            <a:endParaRPr lang="en-US" altLang="en-US" sz="240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en-US"/>
              <a:t>When a COBOL compiler recognizes these two areas, all division, section, paragraph names,  FD entries and 01 level numbers must start in </a:t>
            </a:r>
            <a:r>
              <a:rPr lang="en-US" altLang="en-US" sz="2400">
                <a:solidFill>
                  <a:schemeClr val="hlink"/>
                </a:solidFill>
              </a:rPr>
              <a:t>Area A</a:t>
            </a:r>
            <a:r>
              <a:rPr lang="en-US" altLang="en-US"/>
              <a:t>.  All other sentences must start in </a:t>
            </a:r>
            <a:r>
              <a:rPr lang="en-US" altLang="en-US" sz="2400">
                <a:solidFill>
                  <a:schemeClr val="hlink"/>
                </a:solidFill>
              </a:rPr>
              <a:t>Area B</a:t>
            </a:r>
            <a:r>
              <a:rPr lang="en-US" altLang="en-US"/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Area A is four characters wide and is followed by Area B.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In Microfocus COBOL the compiler directive</a:t>
            </a:r>
            <a:br>
              <a:rPr lang="en-US" altLang="en-US"/>
            </a:br>
            <a:r>
              <a:rPr lang="en-US" altLang="en-US">
                <a:latin typeface="Courier New" panose="02070309020205020404" pitchFamily="49" charset="0"/>
              </a:rPr>
              <a:t>$ SET SOURCEFORMAT"FREE" </a:t>
            </a:r>
            <a:r>
              <a:rPr lang="en-US" altLang="en-US"/>
              <a:t>frees us from all formatting </a:t>
            </a:r>
            <a:br>
              <a:rPr lang="en-US" altLang="en-US"/>
            </a:br>
            <a:r>
              <a:rPr lang="en-US" altLang="en-US"/>
              <a:t>restrictions.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4CFD2D16-73E3-EB7D-DBA2-8ADE011CA0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66975" y="107950"/>
            <a:ext cx="5900738" cy="492125"/>
          </a:xfrm>
          <a:noFill/>
          <a:ln/>
        </p:spPr>
        <p:txBody>
          <a:bodyPr/>
          <a:lstStyle/>
          <a:p>
            <a:r>
              <a:rPr lang="en-US" altLang="en-US"/>
              <a:t>Figurative Constants - Examples</a:t>
            </a:r>
          </a:p>
        </p:txBody>
      </p:sp>
      <p:grpSp>
        <p:nvGrpSpPr>
          <p:cNvPr id="43013" name="Group 5">
            <a:extLst>
              <a:ext uri="{FF2B5EF4-FFF2-40B4-BE49-F238E27FC236}">
                <a16:creationId xmlns:a16="http://schemas.microsoft.com/office/drawing/2014/main" id="{A660854A-4DD7-B230-EB05-836132FB8E05}"/>
              </a:ext>
            </a:extLst>
          </p:cNvPr>
          <p:cNvGrpSpPr>
            <a:grpSpLocks/>
          </p:cNvGrpSpPr>
          <p:nvPr/>
        </p:nvGrpSpPr>
        <p:grpSpPr bwMode="auto">
          <a:xfrm>
            <a:off x="458788" y="787400"/>
            <a:ext cx="8061325" cy="1606550"/>
            <a:chOff x="289" y="496"/>
            <a:chExt cx="5078" cy="1012"/>
          </a:xfrm>
        </p:grpSpPr>
        <p:sp>
          <p:nvSpPr>
            <p:cNvPr id="43011" name="Rectangle 3">
              <a:extLst>
                <a:ext uri="{FF2B5EF4-FFF2-40B4-BE49-F238E27FC236}">
                  <a16:creationId xmlns:a16="http://schemas.microsoft.com/office/drawing/2014/main" id="{3793627D-B9AA-117F-1338-ED2AE8A88C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496"/>
              <a:ext cx="5078" cy="101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43684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03000"/>
                </a:lnSpc>
                <a:spcBef>
                  <a:spcPct val="50000"/>
                </a:spcBef>
                <a:spcAft>
                  <a:spcPct val="52000"/>
                </a:spcAft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01  GrossPay   PIC 9(5)V99 VALUE 13.5.     </a:t>
              </a:r>
            </a:p>
            <a:p>
              <a:pPr>
                <a:lnSpc>
                  <a:spcPct val="103000"/>
                </a:lnSpc>
                <a:spcBef>
                  <a:spcPct val="50000"/>
                </a:spcBef>
                <a:spcAft>
                  <a:spcPct val="52000"/>
                </a:spcAft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MOVE 		TO GrossPay.</a:t>
              </a:r>
              <a:b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</a:br>
              <a:endParaRPr lang="en-US" altLang="en-US" sz="2400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</p:txBody>
        </p:sp>
        <p:sp>
          <p:nvSpPr>
            <p:cNvPr id="43012" name="Rectangle 4">
              <a:extLst>
                <a:ext uri="{FF2B5EF4-FFF2-40B4-BE49-F238E27FC236}">
                  <a16:creationId xmlns:a16="http://schemas.microsoft.com/office/drawing/2014/main" id="{48A5469B-F435-593D-5E1F-35D5EB1E9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" y="862"/>
              <a:ext cx="807" cy="5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ZERO</a:t>
              </a:r>
            </a:p>
            <a:p>
              <a:pPr>
                <a:lnSpc>
                  <a:spcPct val="70000"/>
                </a:lnSpc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ZEROS</a:t>
              </a:r>
            </a:p>
            <a:p>
              <a:pPr>
                <a:lnSpc>
                  <a:spcPct val="70000"/>
                </a:lnSpc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ZEROES</a:t>
              </a:r>
            </a:p>
          </p:txBody>
        </p:sp>
      </p:grpSp>
      <p:sp>
        <p:nvSpPr>
          <p:cNvPr id="43014" name="Rectangle 6">
            <a:extLst>
              <a:ext uri="{FF2B5EF4-FFF2-40B4-BE49-F238E27FC236}">
                <a16:creationId xmlns:a16="http://schemas.microsoft.com/office/drawing/2014/main" id="{24625397-2BF9-F04E-B1A6-A9D4098AA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788" y="4305300"/>
            <a:ext cx="8793162" cy="12303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Bef>
                <a:spcPct val="50000"/>
              </a:spcBef>
              <a:spcAft>
                <a:spcPct val="52000"/>
              </a:spcAft>
            </a:pPr>
            <a:r>
              <a:rPr lang="en-US" altLang="en-US" sz="2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01  StudentName   PIC X(10) VALUE "MIKE".      </a:t>
            </a:r>
          </a:p>
          <a:p>
            <a:pPr>
              <a:lnSpc>
                <a:spcPct val="103000"/>
              </a:lnSpc>
              <a:spcBef>
                <a:spcPct val="50000"/>
              </a:spcBef>
              <a:spcAft>
                <a:spcPct val="52000"/>
              </a:spcAft>
            </a:pPr>
            <a:r>
              <a:rPr lang="en-US" altLang="en-US" sz="2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MOVE ALL "-" TO StudentName.</a:t>
            </a:r>
          </a:p>
        </p:txBody>
      </p:sp>
      <p:grpSp>
        <p:nvGrpSpPr>
          <p:cNvPr id="43027" name="Group 19">
            <a:extLst>
              <a:ext uri="{FF2B5EF4-FFF2-40B4-BE49-F238E27FC236}">
                <a16:creationId xmlns:a16="http://schemas.microsoft.com/office/drawing/2014/main" id="{7C1E6A4D-9500-BE80-C9FB-290E9EA833D6}"/>
              </a:ext>
            </a:extLst>
          </p:cNvPr>
          <p:cNvGrpSpPr>
            <a:grpSpLocks/>
          </p:cNvGrpSpPr>
          <p:nvPr/>
        </p:nvGrpSpPr>
        <p:grpSpPr bwMode="auto">
          <a:xfrm>
            <a:off x="1825625" y="5935663"/>
            <a:ext cx="4365625" cy="855662"/>
            <a:chOff x="1150" y="3739"/>
            <a:chExt cx="2750" cy="539"/>
          </a:xfrm>
        </p:grpSpPr>
        <p:sp>
          <p:nvSpPr>
            <p:cNvPr id="43015" name="Rectangle 7">
              <a:extLst>
                <a:ext uri="{FF2B5EF4-FFF2-40B4-BE49-F238E27FC236}">
                  <a16:creationId xmlns:a16="http://schemas.microsoft.com/office/drawing/2014/main" id="{4F719431-AA1B-2164-9469-A61FC1E5D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9" y="3739"/>
              <a:ext cx="1188" cy="214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0" rIns="92075" bIns="0" anchor="b" anchorCtr="1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20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StudentName</a:t>
              </a:r>
            </a:p>
          </p:txBody>
        </p:sp>
        <p:sp>
          <p:nvSpPr>
            <p:cNvPr id="43016" name="Rectangle 8">
              <a:extLst>
                <a:ext uri="{FF2B5EF4-FFF2-40B4-BE49-F238E27FC236}">
                  <a16:creationId xmlns:a16="http://schemas.microsoft.com/office/drawing/2014/main" id="{CC12331B-656C-9166-D59F-71252CBA2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" y="3959"/>
              <a:ext cx="2750" cy="317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Rectangle 9">
              <a:extLst>
                <a:ext uri="{FF2B5EF4-FFF2-40B4-BE49-F238E27FC236}">
                  <a16:creationId xmlns:a16="http://schemas.microsoft.com/office/drawing/2014/main" id="{C3B066E3-0F1D-55EE-B225-3453E9DF1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3" y="4005"/>
              <a:ext cx="2554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392113" indent="-392113" defTabSz="941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981075" indent="-392113" defTabSz="941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570038" indent="-295275" defTabSz="941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2159000" indent="-295275" defTabSz="941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727325" indent="-176213" defTabSz="941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3184525" indent="-176213" defTabSz="9413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641725" indent="-176213" defTabSz="9413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4098925" indent="-176213" defTabSz="9413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556125" indent="-176213" defTabSz="9413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- - - - - - - - - -</a:t>
              </a:r>
            </a:p>
          </p:txBody>
        </p:sp>
        <p:sp>
          <p:nvSpPr>
            <p:cNvPr id="43018" name="Line 10">
              <a:extLst>
                <a:ext uri="{FF2B5EF4-FFF2-40B4-BE49-F238E27FC236}">
                  <a16:creationId xmlns:a16="http://schemas.microsoft.com/office/drawing/2014/main" id="{B9D51E52-A264-06D4-9891-2D8179E15B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8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9" name="Line 11">
              <a:extLst>
                <a:ext uri="{FF2B5EF4-FFF2-40B4-BE49-F238E27FC236}">
                  <a16:creationId xmlns:a16="http://schemas.microsoft.com/office/drawing/2014/main" id="{BA4E821D-DA40-F005-212A-2CB7FDD39B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6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0" name="Line 12">
              <a:extLst>
                <a:ext uri="{FF2B5EF4-FFF2-40B4-BE49-F238E27FC236}">
                  <a16:creationId xmlns:a16="http://schemas.microsoft.com/office/drawing/2014/main" id="{EFE5FE92-281A-E99D-0432-2C252A948E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1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1" name="Line 13">
              <a:extLst>
                <a:ext uri="{FF2B5EF4-FFF2-40B4-BE49-F238E27FC236}">
                  <a16:creationId xmlns:a16="http://schemas.microsoft.com/office/drawing/2014/main" id="{B6B6A19D-95DC-317C-DEC3-B94A9F1B17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8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2" name="Line 14">
              <a:extLst>
                <a:ext uri="{FF2B5EF4-FFF2-40B4-BE49-F238E27FC236}">
                  <a16:creationId xmlns:a16="http://schemas.microsoft.com/office/drawing/2014/main" id="{77B7CBC0-B954-710C-9C50-A2116F4C90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9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3" name="Line 15">
              <a:extLst>
                <a:ext uri="{FF2B5EF4-FFF2-40B4-BE49-F238E27FC236}">
                  <a16:creationId xmlns:a16="http://schemas.microsoft.com/office/drawing/2014/main" id="{F7F6787C-A53E-4A50-8222-BE316CB285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6" y="3960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4" name="Line 16">
              <a:extLst>
                <a:ext uri="{FF2B5EF4-FFF2-40B4-BE49-F238E27FC236}">
                  <a16:creationId xmlns:a16="http://schemas.microsoft.com/office/drawing/2014/main" id="{370C3860-4BDC-80A7-6675-D3E0721817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4" y="3963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5" name="Line 17">
              <a:extLst>
                <a:ext uri="{FF2B5EF4-FFF2-40B4-BE49-F238E27FC236}">
                  <a16:creationId xmlns:a16="http://schemas.microsoft.com/office/drawing/2014/main" id="{3925B5C7-CBE7-DFA6-C921-3FC1BFAF6A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4" y="3963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6" name="Line 18">
              <a:extLst>
                <a:ext uri="{FF2B5EF4-FFF2-40B4-BE49-F238E27FC236}">
                  <a16:creationId xmlns:a16="http://schemas.microsoft.com/office/drawing/2014/main" id="{B7093F38-F0A0-8188-54B3-C5D6FAC61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0" y="3963"/>
              <a:ext cx="0" cy="31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28" name="Rectangle 20">
            <a:extLst>
              <a:ext uri="{FF2B5EF4-FFF2-40B4-BE49-F238E27FC236}">
                <a16:creationId xmlns:a16="http://schemas.microsoft.com/office/drawing/2014/main" id="{64BC1A1A-D87E-D83A-9AF2-2163F0A17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5650" y="3094038"/>
            <a:ext cx="3060700" cy="50323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9" name="Rectangle 21">
            <a:extLst>
              <a:ext uri="{FF2B5EF4-FFF2-40B4-BE49-F238E27FC236}">
                <a16:creationId xmlns:a16="http://schemas.microsoft.com/office/drawing/2014/main" id="{B0152DD6-2181-64D1-29C4-DF32855A1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3688" y="2740025"/>
            <a:ext cx="1428750" cy="3397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 anchorCtr="1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GrossPay</a:t>
            </a:r>
          </a:p>
        </p:txBody>
      </p:sp>
      <p:sp>
        <p:nvSpPr>
          <p:cNvPr id="43030" name="Rectangle 22">
            <a:extLst>
              <a:ext uri="{FF2B5EF4-FFF2-40B4-BE49-F238E27FC236}">
                <a16:creationId xmlns:a16="http://schemas.microsoft.com/office/drawing/2014/main" id="{2B1FF664-B2D0-E6D5-D7A9-B6126EF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73288" y="3167063"/>
            <a:ext cx="2773362" cy="384175"/>
          </a:xfrm>
          <a:noFill/>
          <a:ln/>
        </p:spPr>
        <p:txBody>
          <a:bodyPr wrap="none" lIns="0" tIns="0" rIns="0" bIns="0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0 0 0 0 0 0 0</a:t>
            </a:r>
          </a:p>
        </p:txBody>
      </p:sp>
      <p:sp>
        <p:nvSpPr>
          <p:cNvPr id="43031" name="Line 23">
            <a:extLst>
              <a:ext uri="{FF2B5EF4-FFF2-40B4-BE49-F238E27FC236}">
                <a16:creationId xmlns:a16="http://schemas.microsoft.com/office/drawing/2014/main" id="{676253F0-380A-9260-D411-C42D4B83F0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8725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2" name="Line 24">
            <a:extLst>
              <a:ext uri="{FF2B5EF4-FFF2-40B4-BE49-F238E27FC236}">
                <a16:creationId xmlns:a16="http://schemas.microsoft.com/office/drawing/2014/main" id="{E804A190-084E-35DA-84A5-865B5617AA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8300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3" name="Line 25">
            <a:extLst>
              <a:ext uri="{FF2B5EF4-FFF2-40B4-BE49-F238E27FC236}">
                <a16:creationId xmlns:a16="http://schemas.microsoft.com/office/drawing/2014/main" id="{6C495A46-C525-8BD4-C2FB-9EFDE91693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0738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4" name="Line 26">
            <a:extLst>
              <a:ext uri="{FF2B5EF4-FFF2-40B4-BE49-F238E27FC236}">
                <a16:creationId xmlns:a16="http://schemas.microsoft.com/office/drawing/2014/main" id="{CE27008E-0343-60E2-16FA-4B30DE1407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84600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5" name="Line 27">
            <a:extLst>
              <a:ext uri="{FF2B5EF4-FFF2-40B4-BE49-F238E27FC236}">
                <a16:creationId xmlns:a16="http://schemas.microsoft.com/office/drawing/2014/main" id="{B84E158C-74C3-6210-03D7-419AD8660F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8938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6" name="Line 28">
            <a:extLst>
              <a:ext uri="{FF2B5EF4-FFF2-40B4-BE49-F238E27FC236}">
                <a16:creationId xmlns:a16="http://schemas.microsoft.com/office/drawing/2014/main" id="{521E364E-FB39-7D4A-F927-35F69E10A5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22800" y="3095625"/>
            <a:ext cx="0" cy="5000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7" name="Rectangle 29">
            <a:extLst>
              <a:ext uri="{FF2B5EF4-FFF2-40B4-BE49-F238E27FC236}">
                <a16:creationId xmlns:a16="http://schemas.microsoft.com/office/drawing/2014/main" id="{BF30D620-E95E-8DF5-1ED2-6754C4AC4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688" y="3629025"/>
            <a:ext cx="473075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sz="2800">
                <a:solidFill>
                  <a:schemeClr val="tx2"/>
                </a:solidFill>
                <a:effectLst/>
                <a:latin typeface="Wingdings" panose="05000000000000000000" pitchFamily="2" charset="2"/>
              </a:rPr>
              <a:t>ñ</a:t>
            </a:r>
            <a:endParaRPr lang="en-US" altLang="en-US" b="0">
              <a:solidFill>
                <a:schemeClr val="tx2"/>
              </a:solidFill>
              <a:effectLst/>
              <a:latin typeface="Wingdings" panose="05000000000000000000" pitchFamily="2" charset="2"/>
            </a:endParaRPr>
          </a:p>
          <a:p>
            <a:pPr algn="ctr">
              <a:lnSpc>
                <a:spcPct val="50000"/>
              </a:lnSpc>
            </a:pPr>
            <a:r>
              <a:rPr lang="en-US" altLang="en-US" sz="1200" b="0">
                <a:solidFill>
                  <a:schemeClr val="tx2"/>
                </a:solidFill>
                <a:effectLst/>
                <a:latin typeface="Wingdings" panose="05000000000000000000" pitchFamily="2" charset="2"/>
              </a:rPr>
              <a:t>l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6E3465AF-9094-DF7C-3740-3855B67BA3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95413" y="150813"/>
            <a:ext cx="7004050" cy="492125"/>
          </a:xfrm>
          <a:noFill/>
          <a:ln/>
        </p:spPr>
        <p:txBody>
          <a:bodyPr/>
          <a:lstStyle/>
          <a:p>
            <a:r>
              <a:rPr lang="en-US" altLang="en-US"/>
              <a:t>Editing, Checking, Compiling, Running</a:t>
            </a:r>
          </a:p>
        </p:txBody>
      </p:sp>
      <p:pic>
        <p:nvPicPr>
          <p:cNvPr id="45059" name="Picture 3">
            <a:extLst>
              <a:ext uri="{FF2B5EF4-FFF2-40B4-BE49-F238E27FC236}">
                <a16:creationId xmlns:a16="http://schemas.microsoft.com/office/drawing/2014/main" id="{9F78CA44-C509-3F33-39F2-CB0B741138A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688" y="1501775"/>
            <a:ext cx="6162675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B8A54426-B0D3-5E48-8272-91C6661AC4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4238" y="111125"/>
            <a:ext cx="2809875" cy="492125"/>
          </a:xfrm>
          <a:noFill/>
          <a:ln/>
        </p:spPr>
        <p:txBody>
          <a:bodyPr/>
          <a:lstStyle/>
          <a:p>
            <a:r>
              <a:rPr lang="en-US" altLang="en-US"/>
              <a:t>PROCO Menus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C7FD7920-E887-1996-DBBA-454038623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914400"/>
            <a:ext cx="3889375" cy="9874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0" tIns="46038" rIns="0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76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67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24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81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3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95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PROCO 1 - Menu</a:t>
            </a:r>
            <a:endParaRPr lang="en-US" altLang="en-US" sz="1600" b="0">
              <a:solidFill>
                <a:schemeClr val="folHlink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F1=help   F2=</a:t>
            </a: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edit</a:t>
            </a: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  F3=check   F4=animate   F5=compile  F6=run  F7=library  F8=build  F10=directory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30A32EF0-70F9-D087-E91C-F6FB0E44C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363" y="914400"/>
            <a:ext cx="4311650" cy="164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0" tIns="46038" rIns="0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76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67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24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81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3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95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PROCO 2 - Alt Menu</a:t>
            </a:r>
            <a:endParaRPr lang="en-US" altLang="en-US" sz="1600" b="0">
              <a:solidFill>
                <a:schemeClr val="folHlink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F1=help   F2=screens  F7=link   F10=CoWriter</a:t>
            </a:r>
          </a:p>
          <a:p>
            <a:pPr algn="ctr">
              <a:lnSpc>
                <a:spcPct val="90000"/>
              </a:lnSpc>
            </a:pPr>
            <a:endParaRPr lang="en-US" altLang="en-US" sz="1600" b="0">
              <a:solidFill>
                <a:schemeClr val="folHlink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PROCO 3 - Ctrl Menu</a:t>
            </a:r>
            <a:endParaRPr lang="en-US" altLang="en-US" sz="1600" b="0">
              <a:solidFill>
                <a:schemeClr val="folHlink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F1=help  F3=update-menu   F4=UseUpdatedMenu   F5=batch-files   F7=OS-command   F8=config   F10=user-menu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5242A1FF-29B3-A3D1-8E93-1892D130D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2809875"/>
            <a:ext cx="4189412" cy="14287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0" tIns="46038" rIns="0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76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67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24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81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3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95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EDIT 1 -Menu</a:t>
            </a:r>
            <a:endParaRPr lang="en-US" altLang="en-US" sz="1600" b="0">
              <a:solidFill>
                <a:schemeClr val="folHlink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F1=help  F2=</a:t>
            </a: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COBOL</a:t>
            </a: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  F3=InsertLine   F4=DeleteLine  F5=RepeatLine  F6=RestoreLine   F7=RetypeChar  F8=RestoreChar  F9=WordLeft   F10=WordRight</a:t>
            </a:r>
            <a:endParaRPr lang="en-US" altLang="en-US" sz="1600">
              <a:solidFill>
                <a:schemeClr val="folHlink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en-US" altLang="en-US" sz="1600">
              <a:solidFill>
                <a:schemeClr val="folHlink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7110" name="Rectangle 6">
            <a:extLst>
              <a:ext uri="{FF2B5EF4-FFF2-40B4-BE49-F238E27FC236}">
                <a16:creationId xmlns:a16="http://schemas.microsoft.com/office/drawing/2014/main" id="{6530EF6B-DADC-FAE1-7519-71F78FDE8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188" y="2800350"/>
            <a:ext cx="4294187" cy="24765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114300" tIns="46038" rIns="114300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76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67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24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81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3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95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EDIT 2 - Alt Menu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F1=help  F2=library  F3=load-file  F4=save-file   F5=split-line  F6=join-line  F7=print F8=calculate   F9=untype-word-left  F10=DeleteWord</a:t>
            </a:r>
          </a:p>
          <a:p>
            <a:pPr algn="ctr">
              <a:lnSpc>
                <a:spcPct val="90000"/>
              </a:lnSpc>
            </a:pPr>
            <a:endParaRPr lang="en-US" altLang="en-US" sz="1600" b="0">
              <a:solidFill>
                <a:schemeClr val="folHlink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EDIT 3 - Ctrl Menu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F1=help  F2=find  F3=block  F4=clear  F5=margins  F6=draw/forms  F7=tags  F8=WordWrap  F9=window  F10=scroll </a:t>
            </a:r>
          </a:p>
          <a:p>
            <a:pPr algn="ctr">
              <a:lnSpc>
                <a:spcPct val="90000"/>
              </a:lnSpc>
            </a:pPr>
            <a:r>
              <a:rPr lang="en-US" altLang="en-US" sz="12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&lt;-/-&gt; (move in window)    Home/End (of text)  PgUp/PgDn</a:t>
            </a:r>
          </a:p>
        </p:txBody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9240644E-2E97-9210-1E4D-E7BF299E1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4656138"/>
            <a:ext cx="4146550" cy="9874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0" tIns="46038" rIns="0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76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67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24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81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3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95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COBOL menu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F1=help F2=</a:t>
            </a: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check</a:t>
            </a: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/animate  F3=cmd-file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F7=locate-previous  F8=locate-next 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F9=locate-current</a:t>
            </a:r>
          </a:p>
        </p:txBody>
      </p:sp>
      <p:sp>
        <p:nvSpPr>
          <p:cNvPr id="47112" name="Rectangle 8">
            <a:extLst>
              <a:ext uri="{FF2B5EF4-FFF2-40B4-BE49-F238E27FC236}">
                <a16:creationId xmlns:a16="http://schemas.microsoft.com/office/drawing/2014/main" id="{66BC1BF8-6875-5EF0-5D24-CD9B32601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6102350"/>
            <a:ext cx="4203700" cy="7667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0" tIns="46038" rIns="0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76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67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24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81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3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95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Checker Menu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F1=help  F2=check/anim  F3=pause 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F4=list  F6=lang  F7=ref  F9/F10=directives</a:t>
            </a:r>
          </a:p>
        </p:txBody>
      </p:sp>
      <p:sp>
        <p:nvSpPr>
          <p:cNvPr id="47113" name="Rectangle 9">
            <a:extLst>
              <a:ext uri="{FF2B5EF4-FFF2-40B4-BE49-F238E27FC236}">
                <a16:creationId xmlns:a16="http://schemas.microsoft.com/office/drawing/2014/main" id="{F1529CD5-5EB7-DE47-65E5-84660819B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188" y="5613400"/>
            <a:ext cx="4146550" cy="10969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0" tIns="46038" rIns="0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76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67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24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81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3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95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Animate-Menu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F1=help F2=view F3=align F4=exchange F5=where F6=look-up  F9/F10=word-&lt;/&gt;</a:t>
            </a:r>
            <a:endParaRPr lang="en-US" altLang="en-US" sz="1200" b="0">
              <a:solidFill>
                <a:schemeClr val="folHlink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12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 Escape Animate Step Wch Go Zoom nx-If  Prfm Rst Brk Env Qury Find Locate Txt Do</a:t>
            </a:r>
          </a:p>
        </p:txBody>
      </p:sp>
      <p:sp>
        <p:nvSpPr>
          <p:cNvPr id="47114" name="Line 10">
            <a:extLst>
              <a:ext uri="{FF2B5EF4-FFF2-40B4-BE49-F238E27FC236}">
                <a16:creationId xmlns:a16="http://schemas.microsoft.com/office/drawing/2014/main" id="{E65B0D8A-88C4-9F72-85BE-9377EFD1CB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7313" y="1050925"/>
            <a:ext cx="2587625" cy="317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Rectangle 11">
            <a:extLst>
              <a:ext uri="{FF2B5EF4-FFF2-40B4-BE49-F238E27FC236}">
                <a16:creationId xmlns:a16="http://schemas.microsoft.com/office/drawing/2014/main" id="{1626CE53-B8C1-3C46-0F93-A9EFE8D6D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1363" y="922338"/>
            <a:ext cx="681037" cy="28733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7150" tIns="46038" rIns="57150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76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67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24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81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3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95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US" altLang="en-US" sz="12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ALT key</a:t>
            </a:r>
          </a:p>
        </p:txBody>
      </p:sp>
      <p:sp>
        <p:nvSpPr>
          <p:cNvPr id="47116" name="Line 12">
            <a:extLst>
              <a:ext uri="{FF2B5EF4-FFF2-40B4-BE49-F238E27FC236}">
                <a16:creationId xmlns:a16="http://schemas.microsoft.com/office/drawing/2014/main" id="{8DABE96C-566F-A508-A6E1-5C455D4F9E8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0375" y="1046163"/>
            <a:ext cx="0" cy="6699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Line 13">
            <a:extLst>
              <a:ext uri="{FF2B5EF4-FFF2-40B4-BE49-F238E27FC236}">
                <a16:creationId xmlns:a16="http://schemas.microsoft.com/office/drawing/2014/main" id="{6CE3ACB8-F8A0-D696-3CDF-A9E9FDADF9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70375" y="1728788"/>
            <a:ext cx="2360613" cy="1587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Rectangle 14">
            <a:extLst>
              <a:ext uri="{FF2B5EF4-FFF2-40B4-BE49-F238E27FC236}">
                <a16:creationId xmlns:a16="http://schemas.microsoft.com/office/drawing/2014/main" id="{5DA4CCA9-4EA7-7E94-6C74-BAEE78DB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463" y="1589088"/>
            <a:ext cx="774700" cy="28733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7150" tIns="46038" rIns="57150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76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67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24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81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3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95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US" altLang="en-US" sz="12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CTRL key</a:t>
            </a:r>
          </a:p>
        </p:txBody>
      </p:sp>
      <p:sp>
        <p:nvSpPr>
          <p:cNvPr id="47119" name="Line 15">
            <a:extLst>
              <a:ext uri="{FF2B5EF4-FFF2-40B4-BE49-F238E27FC236}">
                <a16:creationId xmlns:a16="http://schemas.microsoft.com/office/drawing/2014/main" id="{9B39EC03-DE5E-EF08-1812-BBED9001C8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1138" y="2974975"/>
            <a:ext cx="2587625" cy="317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0" name="Rectangle 16">
            <a:extLst>
              <a:ext uri="{FF2B5EF4-FFF2-40B4-BE49-F238E27FC236}">
                <a16:creationId xmlns:a16="http://schemas.microsoft.com/office/drawing/2014/main" id="{FF1367F5-81B7-BD86-F5F3-007263E56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188" y="2846388"/>
            <a:ext cx="681037" cy="28733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7150" tIns="46038" rIns="57150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76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67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24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81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3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95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US" altLang="en-US" sz="12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ALT key</a:t>
            </a:r>
          </a:p>
        </p:txBody>
      </p:sp>
      <p:sp>
        <p:nvSpPr>
          <p:cNvPr id="47121" name="Line 17">
            <a:extLst>
              <a:ext uri="{FF2B5EF4-FFF2-40B4-BE49-F238E27FC236}">
                <a16:creationId xmlns:a16="http://schemas.microsoft.com/office/drawing/2014/main" id="{8823A90E-B46B-D458-99CE-731A122DBC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2313" y="2979738"/>
            <a:ext cx="0" cy="13081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2" name="Line 18">
            <a:extLst>
              <a:ext uri="{FF2B5EF4-FFF2-40B4-BE49-F238E27FC236}">
                <a16:creationId xmlns:a16="http://schemas.microsoft.com/office/drawing/2014/main" id="{F798737F-1B23-14C2-0E9B-66AC93D75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2313" y="4287838"/>
            <a:ext cx="2295525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3" name="Rectangle 19">
            <a:extLst>
              <a:ext uri="{FF2B5EF4-FFF2-40B4-BE49-F238E27FC236}">
                <a16:creationId xmlns:a16="http://schemas.microsoft.com/office/drawing/2014/main" id="{D16B4AF1-8271-1BD2-E56E-BCBC022BE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0438" y="4127500"/>
            <a:ext cx="774700" cy="28733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7150" tIns="46038" rIns="57150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765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67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24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81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3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95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US" altLang="en-US" sz="1200" b="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CTRL key</a:t>
            </a:r>
          </a:p>
        </p:txBody>
      </p:sp>
      <p:sp>
        <p:nvSpPr>
          <p:cNvPr id="47124" name="Arc 20">
            <a:extLst>
              <a:ext uri="{FF2B5EF4-FFF2-40B4-BE49-F238E27FC236}">
                <a16:creationId xmlns:a16="http://schemas.microsoft.com/office/drawing/2014/main" id="{75DF7129-C95D-F8B4-79B3-BB7D07FF3C37}"/>
              </a:ext>
            </a:extLst>
          </p:cNvPr>
          <p:cNvSpPr>
            <a:spLocks/>
          </p:cNvSpPr>
          <p:nvPr/>
        </p:nvSpPr>
        <p:spPr bwMode="auto">
          <a:xfrm>
            <a:off x="269875" y="1279525"/>
            <a:ext cx="1285875" cy="1679575"/>
          </a:xfrm>
          <a:custGeom>
            <a:avLst/>
            <a:gdLst>
              <a:gd name="G0" fmla="+- 21600 0 0"/>
              <a:gd name="G1" fmla="+- 20424 0 0"/>
              <a:gd name="G2" fmla="+- 21600 0 0"/>
              <a:gd name="T0" fmla="*/ 21600 w 21600"/>
              <a:gd name="T1" fmla="*/ 42024 h 42024"/>
              <a:gd name="T2" fmla="*/ 14569 w 21600"/>
              <a:gd name="T3" fmla="*/ 0 h 42024"/>
              <a:gd name="T4" fmla="*/ 21600 w 21600"/>
              <a:gd name="T5" fmla="*/ 20424 h 42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2024" fill="none" extrusionOk="0">
                <a:moveTo>
                  <a:pt x="21600" y="42023"/>
                </a:moveTo>
                <a:cubicBezTo>
                  <a:pt x="9670" y="42024"/>
                  <a:pt x="0" y="32353"/>
                  <a:pt x="0" y="20424"/>
                </a:cubicBezTo>
                <a:cubicBezTo>
                  <a:pt x="0" y="11204"/>
                  <a:pt x="5851" y="3001"/>
                  <a:pt x="14569" y="0"/>
                </a:cubicBezTo>
              </a:path>
              <a:path w="21600" h="42024" stroke="0" extrusionOk="0">
                <a:moveTo>
                  <a:pt x="21600" y="42023"/>
                </a:moveTo>
                <a:cubicBezTo>
                  <a:pt x="9670" y="42024"/>
                  <a:pt x="0" y="32353"/>
                  <a:pt x="0" y="20424"/>
                </a:cubicBezTo>
                <a:cubicBezTo>
                  <a:pt x="0" y="11204"/>
                  <a:pt x="5851" y="3001"/>
                  <a:pt x="14569" y="0"/>
                </a:cubicBezTo>
                <a:lnTo>
                  <a:pt x="21600" y="20424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5" name="Arc 21">
            <a:extLst>
              <a:ext uri="{FF2B5EF4-FFF2-40B4-BE49-F238E27FC236}">
                <a16:creationId xmlns:a16="http://schemas.microsoft.com/office/drawing/2014/main" id="{AEA9261A-0DA3-D4CA-5AAF-75935311D293}"/>
              </a:ext>
            </a:extLst>
          </p:cNvPr>
          <p:cNvSpPr>
            <a:spLocks/>
          </p:cNvSpPr>
          <p:nvPr/>
        </p:nvSpPr>
        <p:spPr bwMode="auto">
          <a:xfrm>
            <a:off x="579438" y="3146425"/>
            <a:ext cx="1285875" cy="1654175"/>
          </a:xfrm>
          <a:custGeom>
            <a:avLst/>
            <a:gdLst>
              <a:gd name="G0" fmla="+- 21600 0 0"/>
              <a:gd name="G1" fmla="+- 20424 0 0"/>
              <a:gd name="G2" fmla="+- 21600 0 0"/>
              <a:gd name="T0" fmla="*/ 16366 w 21600"/>
              <a:gd name="T1" fmla="*/ 41380 h 41380"/>
              <a:gd name="T2" fmla="*/ 14569 w 21600"/>
              <a:gd name="T3" fmla="*/ 0 h 41380"/>
              <a:gd name="T4" fmla="*/ 21600 w 21600"/>
              <a:gd name="T5" fmla="*/ 20424 h 41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1380" fill="none" extrusionOk="0">
                <a:moveTo>
                  <a:pt x="16365" y="41380"/>
                </a:moveTo>
                <a:cubicBezTo>
                  <a:pt x="6748" y="38978"/>
                  <a:pt x="0" y="30337"/>
                  <a:pt x="0" y="20424"/>
                </a:cubicBezTo>
                <a:cubicBezTo>
                  <a:pt x="0" y="11204"/>
                  <a:pt x="5851" y="3001"/>
                  <a:pt x="14569" y="0"/>
                </a:cubicBezTo>
              </a:path>
              <a:path w="21600" h="41380" stroke="0" extrusionOk="0">
                <a:moveTo>
                  <a:pt x="16365" y="41380"/>
                </a:moveTo>
                <a:cubicBezTo>
                  <a:pt x="6748" y="38978"/>
                  <a:pt x="0" y="30337"/>
                  <a:pt x="0" y="20424"/>
                </a:cubicBezTo>
                <a:cubicBezTo>
                  <a:pt x="0" y="11204"/>
                  <a:pt x="5851" y="3001"/>
                  <a:pt x="14569" y="0"/>
                </a:cubicBezTo>
                <a:lnTo>
                  <a:pt x="21600" y="20424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6" name="Arc 22">
            <a:extLst>
              <a:ext uri="{FF2B5EF4-FFF2-40B4-BE49-F238E27FC236}">
                <a16:creationId xmlns:a16="http://schemas.microsoft.com/office/drawing/2014/main" id="{D2DA572F-A2D1-08FE-D122-4D258D028D81}"/>
              </a:ext>
            </a:extLst>
          </p:cNvPr>
          <p:cNvSpPr>
            <a:spLocks/>
          </p:cNvSpPr>
          <p:nvPr/>
        </p:nvSpPr>
        <p:spPr bwMode="auto">
          <a:xfrm>
            <a:off x="669925" y="5018088"/>
            <a:ext cx="881063" cy="1201737"/>
          </a:xfrm>
          <a:custGeom>
            <a:avLst/>
            <a:gdLst>
              <a:gd name="G0" fmla="+- 21600 0 0"/>
              <a:gd name="G1" fmla="+- 20421 0 0"/>
              <a:gd name="G2" fmla="+- 21600 0 0"/>
              <a:gd name="T0" fmla="*/ 21600 w 21600"/>
              <a:gd name="T1" fmla="*/ 42021 h 42021"/>
              <a:gd name="T2" fmla="*/ 14560 w 21600"/>
              <a:gd name="T3" fmla="*/ 0 h 42021"/>
              <a:gd name="T4" fmla="*/ 21600 w 21600"/>
              <a:gd name="T5" fmla="*/ 20421 h 42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2021" fill="none" extrusionOk="0">
                <a:moveTo>
                  <a:pt x="21600" y="42020"/>
                </a:moveTo>
                <a:cubicBezTo>
                  <a:pt x="9670" y="42021"/>
                  <a:pt x="0" y="32350"/>
                  <a:pt x="0" y="20421"/>
                </a:cubicBezTo>
                <a:cubicBezTo>
                  <a:pt x="0" y="11204"/>
                  <a:pt x="5847" y="3004"/>
                  <a:pt x="14560" y="0"/>
                </a:cubicBezTo>
              </a:path>
              <a:path w="21600" h="42021" stroke="0" extrusionOk="0">
                <a:moveTo>
                  <a:pt x="21600" y="42020"/>
                </a:moveTo>
                <a:cubicBezTo>
                  <a:pt x="9670" y="42021"/>
                  <a:pt x="0" y="32350"/>
                  <a:pt x="0" y="20421"/>
                </a:cubicBezTo>
                <a:cubicBezTo>
                  <a:pt x="0" y="11204"/>
                  <a:pt x="5847" y="3004"/>
                  <a:pt x="14560" y="0"/>
                </a:cubicBezTo>
                <a:lnTo>
                  <a:pt x="21600" y="20421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32BA1A3-9F16-05D3-9D1C-BF1B22118A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5013" y="77788"/>
            <a:ext cx="3811587" cy="492125"/>
          </a:xfrm>
          <a:noFill/>
          <a:ln/>
        </p:spPr>
        <p:txBody>
          <a:bodyPr/>
          <a:lstStyle/>
          <a:p>
            <a:r>
              <a:rPr lang="en-US" altLang="en-US"/>
              <a:t>COBOL coding rules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917ECB0-D326-3BE3-89B7-C39A06A37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1938" y="4913313"/>
            <a:ext cx="4333875" cy="1582737"/>
          </a:xfrm>
          <a:prstGeom prst="rect">
            <a:avLst/>
          </a:prstGeom>
          <a:gradFill rotWithShape="0">
            <a:gsLst>
              <a:gs pos="0">
                <a:srgbClr val="DADADA"/>
              </a:gs>
              <a:gs pos="100000">
                <a:srgbClr val="DADADA">
                  <a:gamma/>
                  <a:tint val="30196"/>
                  <a:invGamma/>
                </a:srgbClr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76200" tIns="76200" rIns="76200" bIns="76200"/>
          <a:lstStyle>
            <a:lvl1pPr marL="342900" indent="-342900" defTabSz="822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57250" indent="-342900" defTabSz="822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85875" indent="-257175" defTabSz="822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00225" indent="-257175" defTabSz="822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3125" indent="-171450" defTabSz="822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0325" indent="-171450" defTabSz="822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57525" indent="-171450" defTabSz="822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14725" indent="-171450" defTabSz="822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71925" indent="-171450" defTabSz="822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 ProgramFragment.</a:t>
            </a:r>
          </a:p>
          <a:p>
            <a:pPr>
              <a:lnSpc>
                <a:spcPct val="9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* This is a comment. It starts</a:t>
            </a:r>
          </a:p>
          <a:p>
            <a:pPr>
              <a:lnSpc>
                <a:spcPct val="9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* with an asterisk in column 1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91E1FAB5-28F2-5885-128D-8808CBBD85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1763" y="654050"/>
            <a:ext cx="9496425" cy="5167313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Almost all COBOL compilers treat a  line of COBOL code as if it contained two distinct areas. These are known as;</a:t>
            </a:r>
            <a:br>
              <a:rPr lang="en-US" altLang="en-US">
                <a:solidFill>
                  <a:schemeClr val="accent1"/>
                </a:solidFill>
              </a:rPr>
            </a:br>
            <a:r>
              <a:rPr lang="en-US" altLang="en-US">
                <a:solidFill>
                  <a:schemeClr val="accent1"/>
                </a:solidFill>
              </a:rPr>
              <a:t>			</a:t>
            </a:r>
            <a:r>
              <a:rPr lang="en-US" altLang="en-US" sz="2800">
                <a:solidFill>
                  <a:schemeClr val="accent1"/>
                </a:solidFill>
              </a:rPr>
              <a:t>Area A </a:t>
            </a:r>
            <a:r>
              <a:rPr lang="en-US" altLang="en-US">
                <a:solidFill>
                  <a:schemeClr val="accent1"/>
                </a:solidFill>
              </a:rPr>
              <a:t>and </a:t>
            </a:r>
            <a:r>
              <a:rPr lang="en-US" altLang="en-US" sz="2800">
                <a:solidFill>
                  <a:schemeClr val="accent1"/>
                </a:solidFill>
              </a:rPr>
              <a:t>Area B</a:t>
            </a:r>
            <a:endParaRPr lang="en-US" altLang="en-US" sz="2400">
              <a:solidFill>
                <a:schemeClr val="accent1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When a COBOL compiler recognizes these two areas, all division, section, paragraph names,  FD entries and 01 level numbers must start in </a:t>
            </a:r>
            <a:r>
              <a:rPr lang="en-US" altLang="en-US" sz="2400">
                <a:solidFill>
                  <a:schemeClr val="accent1"/>
                </a:solidFill>
              </a:rPr>
              <a:t>Area A</a:t>
            </a:r>
            <a:r>
              <a:rPr lang="en-US" altLang="en-US">
                <a:solidFill>
                  <a:schemeClr val="accent1"/>
                </a:solidFill>
              </a:rPr>
              <a:t>.  All other sentences must start in </a:t>
            </a:r>
            <a:r>
              <a:rPr lang="en-US" altLang="en-US" sz="2400">
                <a:solidFill>
                  <a:schemeClr val="accent1"/>
                </a:solidFill>
              </a:rPr>
              <a:t>Area B</a:t>
            </a:r>
            <a:r>
              <a:rPr lang="en-US" altLang="en-US">
                <a:solidFill>
                  <a:schemeClr val="accent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Area A is four characters wide and is followed by Area B.</a:t>
            </a:r>
          </a:p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In Microfocus COBOL the compiler directive</a:t>
            </a:r>
            <a:br>
              <a:rPr lang="en-US" altLang="en-US">
                <a:solidFill>
                  <a:schemeClr val="accent1"/>
                </a:solidFill>
              </a:rPr>
            </a:br>
            <a:r>
              <a:rPr lang="en-US" altLang="en-US">
                <a:solidFill>
                  <a:schemeClr val="accent1"/>
                </a:solidFill>
                <a:latin typeface="Courier New" panose="02070309020205020404" pitchFamily="49" charset="0"/>
              </a:rPr>
              <a:t>$ SET SOURCEFORMAT"FREE" </a:t>
            </a:r>
            <a:r>
              <a:rPr lang="en-US" altLang="en-US">
                <a:solidFill>
                  <a:schemeClr val="accent1"/>
                </a:solidFill>
              </a:rPr>
              <a:t>frees us from all formatting </a:t>
            </a:r>
            <a:br>
              <a:rPr lang="en-US" altLang="en-US">
                <a:solidFill>
                  <a:schemeClr val="accent1"/>
                </a:solidFill>
              </a:rPr>
            </a:br>
            <a:r>
              <a:rPr lang="en-US" altLang="en-US">
                <a:solidFill>
                  <a:schemeClr val="accent1"/>
                </a:solidFill>
              </a:rPr>
              <a:t>restrictions.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CB10ABE-AA60-38B4-25D4-B12197F57F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17825" y="92075"/>
            <a:ext cx="3689350" cy="492125"/>
          </a:xfrm>
          <a:noFill/>
          <a:ln/>
        </p:spPr>
        <p:txBody>
          <a:bodyPr/>
          <a:lstStyle/>
          <a:p>
            <a:r>
              <a:rPr lang="en-US" altLang="en-US"/>
              <a:t>Name Construction.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883B701-A7C9-187B-B286-E642C65F30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All user defined names, such as data names, paragraph names, section names and mnemonic names, must adhere to the following rules;</a:t>
            </a:r>
          </a:p>
          <a:p>
            <a:pPr lvl="1"/>
            <a:r>
              <a:rPr lang="en-US" altLang="en-US"/>
              <a:t>They must contain at least one character and not more than 30 characters.</a:t>
            </a:r>
          </a:p>
          <a:p>
            <a:pPr lvl="1"/>
            <a:r>
              <a:rPr lang="en-US" altLang="en-US"/>
              <a:t>They must contain at least one alphabetic character and they must not begin or end with a hyphen.</a:t>
            </a:r>
          </a:p>
          <a:p>
            <a:pPr lvl="1"/>
            <a:r>
              <a:rPr lang="en-US" altLang="en-US"/>
              <a:t>They must be contructed from the characters A to Z, the number 0 to 9 and the hyphen.</a:t>
            </a:r>
          </a:p>
          <a:p>
            <a:pPr lvl="1">
              <a:buFont typeface="Monotype Sorts" charset="2"/>
              <a:buNone/>
            </a:pPr>
            <a:r>
              <a:rPr lang="en-US" altLang="en-US"/>
              <a:t>	e.g.  TotalPay, Gross-Pay, PrintReportHeadings, Customer10-Rec</a:t>
            </a:r>
          </a:p>
          <a:p>
            <a:pPr marL="2727325" lvl="4" indent="-176213">
              <a:lnSpc>
                <a:spcPct val="90000"/>
              </a:lnSpc>
              <a:spcBef>
                <a:spcPct val="30000"/>
              </a:spcBef>
              <a:buFontTx/>
              <a:buNone/>
            </a:pPr>
            <a:endParaRPr lang="en-US" altLang="en-US" sz="1900" b="1"/>
          </a:p>
          <a:p>
            <a:r>
              <a:rPr lang="en-US" altLang="en-US"/>
              <a:t>All data-names should describe the data they contain.</a:t>
            </a:r>
          </a:p>
          <a:p>
            <a:r>
              <a:rPr lang="en-US" altLang="en-US"/>
              <a:t>All paragraph and section names should describe the function of the paragraph or section.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EA1C3F0-0E7E-D028-8739-9092CC3AD0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3588" y="77788"/>
            <a:ext cx="3321050" cy="492125"/>
          </a:xfrm>
          <a:noFill/>
          <a:ln/>
        </p:spPr>
        <p:txBody>
          <a:bodyPr/>
          <a:lstStyle/>
          <a:p>
            <a:r>
              <a:rPr lang="en-US" altLang="en-US"/>
              <a:t>Describing DATA.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7D743BE-E99E-C9CD-43AD-9AE6366DD1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8950" y="2039938"/>
            <a:ext cx="8904288" cy="2595562"/>
          </a:xfrm>
          <a:noFill/>
          <a:ln/>
        </p:spPr>
        <p:txBody>
          <a:bodyPr/>
          <a:lstStyle/>
          <a:p>
            <a:pPr marL="0" indent="0" defTabSz="847725">
              <a:buFont typeface="Wingdings" panose="05000000000000000000" pitchFamily="2" charset="2"/>
              <a:buNone/>
              <a:tabLst>
                <a:tab pos="2286000" algn="l"/>
                <a:tab pos="2857500" algn="l"/>
              </a:tabLst>
            </a:pPr>
            <a:r>
              <a:rPr lang="en-US" altLang="en-US">
                <a:latin typeface="Wingdings" panose="05000000000000000000" pitchFamily="2" charset="2"/>
              </a:rPr>
              <a:t>	</a:t>
            </a:r>
            <a:r>
              <a:rPr lang="en-US" altLang="en-US" sz="2400" b="0">
                <a:solidFill>
                  <a:schemeClr val="hlink"/>
                </a:solidFill>
                <a:latin typeface="Wingdings" panose="05000000000000000000" pitchFamily="2" charset="2"/>
              </a:rPr>
              <a:t>Œ</a:t>
            </a:r>
            <a:r>
              <a:rPr lang="en-US" altLang="en-US">
                <a:latin typeface="Wingdings" panose="05000000000000000000" pitchFamily="2" charset="2"/>
              </a:rPr>
              <a:t>	</a:t>
            </a:r>
            <a:r>
              <a:rPr lang="en-US" altLang="en-US"/>
              <a:t>Variables.</a:t>
            </a:r>
          </a:p>
          <a:p>
            <a:pPr marL="0" indent="0" defTabSz="847725">
              <a:buFont typeface="Wingdings" panose="05000000000000000000" pitchFamily="2" charset="2"/>
              <a:buNone/>
              <a:tabLst>
                <a:tab pos="2286000" algn="l"/>
                <a:tab pos="2857500" algn="l"/>
              </a:tabLst>
            </a:pPr>
            <a:r>
              <a:rPr lang="en-US" altLang="en-US">
                <a:solidFill>
                  <a:srgbClr val="00AE00"/>
                </a:solidFill>
                <a:latin typeface="Wingdings" panose="05000000000000000000" pitchFamily="2" charset="2"/>
              </a:rPr>
              <a:t>	</a:t>
            </a:r>
            <a:r>
              <a:rPr lang="en-US" altLang="en-US" b="0">
                <a:solidFill>
                  <a:schemeClr val="hlink"/>
                </a:solidFill>
                <a:latin typeface="Wingdings" panose="05000000000000000000" pitchFamily="2" charset="2"/>
              </a:rPr>
              <a:t></a:t>
            </a:r>
            <a:r>
              <a:rPr lang="en-US" altLang="en-US">
                <a:solidFill>
                  <a:srgbClr val="00AE00"/>
                </a:solidFill>
                <a:latin typeface="Wingdings" panose="05000000000000000000" pitchFamily="2" charset="2"/>
              </a:rPr>
              <a:t>	</a:t>
            </a:r>
            <a:r>
              <a:rPr lang="en-US" altLang="en-US">
                <a:latin typeface="Times New Roman" panose="02020603050405020304" pitchFamily="18" charset="0"/>
              </a:rPr>
              <a:t>Literals.</a:t>
            </a:r>
            <a:endParaRPr lang="en-US" altLang="en-US"/>
          </a:p>
          <a:p>
            <a:pPr marL="0" indent="0" defTabSz="847725">
              <a:buFont typeface="Wingdings" panose="05000000000000000000" pitchFamily="2" charset="2"/>
              <a:buNone/>
              <a:tabLst>
                <a:tab pos="2286000" algn="l"/>
                <a:tab pos="2857500" algn="l"/>
              </a:tabLst>
            </a:pPr>
            <a:r>
              <a:rPr lang="en-US" altLang="en-US">
                <a:solidFill>
                  <a:srgbClr val="00AE00"/>
                </a:solidFill>
                <a:latin typeface="Wingdings" panose="05000000000000000000" pitchFamily="2" charset="2"/>
              </a:rPr>
              <a:t>	</a:t>
            </a:r>
            <a:r>
              <a:rPr lang="en-US" altLang="en-US" b="0">
                <a:solidFill>
                  <a:schemeClr val="hlink"/>
                </a:solidFill>
                <a:latin typeface="Wingdings" panose="05000000000000000000" pitchFamily="2" charset="2"/>
              </a:rPr>
              <a:t>Ž</a:t>
            </a:r>
            <a:r>
              <a:rPr lang="en-US" altLang="en-US">
                <a:solidFill>
                  <a:srgbClr val="00AE00"/>
                </a:solidFill>
                <a:latin typeface="Wingdings" panose="05000000000000000000" pitchFamily="2" charset="2"/>
              </a:rPr>
              <a:t>	</a:t>
            </a:r>
            <a:r>
              <a:rPr lang="en-US" altLang="en-US">
                <a:latin typeface="Times New Roman" panose="02020603050405020304" pitchFamily="18" charset="0"/>
              </a:rPr>
              <a:t>Figurative Constants</a:t>
            </a:r>
            <a:r>
              <a:rPr lang="en-US" altLang="en-US"/>
              <a:t>.</a:t>
            </a:r>
            <a:br>
              <a:rPr lang="en-US" altLang="en-US"/>
            </a:br>
            <a:endParaRPr lang="en-US" altLang="en-US"/>
          </a:p>
          <a:p>
            <a:pPr marL="0" indent="0" defTabSz="847725">
              <a:buFont typeface="Wingdings" panose="05000000000000000000" pitchFamily="2" charset="2"/>
              <a:buNone/>
              <a:tabLst>
                <a:tab pos="2286000" algn="l"/>
                <a:tab pos="2857500" algn="l"/>
              </a:tabLst>
            </a:pPr>
            <a:r>
              <a:rPr lang="en-US" altLang="en-US"/>
              <a:t>Unlike other programming languages, COBOL does not support user defined constants.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256BA5C-F4D6-F324-378A-56B6AD94E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0" y="1066800"/>
            <a:ext cx="8351838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400">
                <a:effectLst/>
              </a:rPr>
              <a:t>There are basically three kinds of data used in COBOL programs;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5780B60-A559-0C0E-3825-C3A817B899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2088" y="92075"/>
            <a:ext cx="4264025" cy="492125"/>
          </a:xfrm>
          <a:noFill/>
          <a:ln/>
        </p:spPr>
        <p:txBody>
          <a:bodyPr/>
          <a:lstStyle/>
          <a:p>
            <a:r>
              <a:rPr lang="en-US" altLang="en-US"/>
              <a:t>Data-Names / Variables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41F427D-E58A-37CD-1D82-9AB256506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8963" y="1054100"/>
            <a:ext cx="9090025" cy="5167313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en-US" altLang="en-US"/>
              <a:t>A </a:t>
            </a:r>
            <a:r>
              <a:rPr lang="en-US" altLang="en-US">
                <a:solidFill>
                  <a:schemeClr val="hlink"/>
                </a:solidFill>
              </a:rPr>
              <a:t>variable</a:t>
            </a:r>
            <a:r>
              <a:rPr lang="en-US" altLang="en-US"/>
              <a:t> is a named location in memory into which a program can put data and from which it can retrieve data.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en-US" altLang="en-US"/>
              <a:t>A </a:t>
            </a:r>
            <a:r>
              <a:rPr lang="en-US" altLang="en-US">
                <a:solidFill>
                  <a:schemeClr val="hlink"/>
                </a:solidFill>
              </a:rPr>
              <a:t>data-name</a:t>
            </a:r>
            <a:r>
              <a:rPr lang="en-US" altLang="en-US"/>
              <a:t> or </a:t>
            </a:r>
            <a:r>
              <a:rPr lang="en-US" altLang="en-US">
                <a:solidFill>
                  <a:schemeClr val="hlink"/>
                </a:solidFill>
              </a:rPr>
              <a:t>identifier</a:t>
            </a:r>
            <a:r>
              <a:rPr lang="en-US" altLang="en-US"/>
              <a:t> is the name used to identify the area of memory reserved for the variable.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en-US" altLang="en-US"/>
              <a:t>Variables must be described in terms of their type and size.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en-US" altLang="en-US"/>
              <a:t>Every variable used in a COBOL program must have a description in the DATA DIVISION.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F18C3D6-2F70-01EA-E6BA-2E7E5C002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88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effectLst/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490F12B-A848-9CB2-4FE3-71533BA65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8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effectLst/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335B962-F115-20B4-BBA4-667AF60F2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effectLst/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11251008-83AA-4747-5098-C94CD9D67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80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effectLst/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FC04E558-F911-A99A-B2E7-F2CB8CD65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04185A86-1B90-58DC-42CB-38B0D4695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Rectangle 8">
            <a:extLst>
              <a:ext uri="{FF2B5EF4-FFF2-40B4-BE49-F238E27FC236}">
                <a16:creationId xmlns:a16="http://schemas.microsoft.com/office/drawing/2014/main" id="{769831B9-2469-0655-9ABA-16704A3B8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3783013"/>
            <a:ext cx="2195513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b" anchorCtr="1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effectLst/>
                <a:latin typeface="Courier New" panose="02070309020205020404" pitchFamily="49" charset="0"/>
              </a:rPr>
              <a:t>StudentName</a:t>
            </a:r>
          </a:p>
        </p:txBody>
      </p:sp>
      <p:sp>
        <p:nvSpPr>
          <p:cNvPr id="16393" name="Rectangle 9">
            <a:extLst>
              <a:ext uri="{FF2B5EF4-FFF2-40B4-BE49-F238E27FC236}">
                <a16:creationId xmlns:a16="http://schemas.microsoft.com/office/drawing/2014/main" id="{7969DB47-D422-94E1-7607-179C00F506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136525"/>
            <a:ext cx="2954338" cy="492125"/>
          </a:xfrm>
          <a:noFill/>
          <a:ln/>
        </p:spPr>
        <p:txBody>
          <a:bodyPr/>
          <a:lstStyle/>
          <a:p>
            <a:r>
              <a:rPr lang="en-US" altLang="en-US"/>
              <a:t>Using Variables</a:t>
            </a:r>
          </a:p>
        </p:txBody>
      </p:sp>
      <p:grpSp>
        <p:nvGrpSpPr>
          <p:cNvPr id="16405" name="Group 21">
            <a:extLst>
              <a:ext uri="{FF2B5EF4-FFF2-40B4-BE49-F238E27FC236}">
                <a16:creationId xmlns:a16="http://schemas.microsoft.com/office/drawing/2014/main" id="{8EECD649-B7B4-1E27-1AAF-C10588226650}"/>
              </a:ext>
            </a:extLst>
          </p:cNvPr>
          <p:cNvGrpSpPr>
            <a:grpSpLocks/>
          </p:cNvGrpSpPr>
          <p:nvPr/>
        </p:nvGrpSpPr>
        <p:grpSpPr bwMode="auto">
          <a:xfrm>
            <a:off x="6089650" y="3089275"/>
            <a:ext cx="3324225" cy="2773363"/>
            <a:chOff x="3836" y="1946"/>
            <a:chExt cx="2094" cy="1747"/>
          </a:xfrm>
        </p:grpSpPr>
        <p:grpSp>
          <p:nvGrpSpPr>
            <p:cNvPr id="16398" name="Group 14">
              <a:extLst>
                <a:ext uri="{FF2B5EF4-FFF2-40B4-BE49-F238E27FC236}">
                  <a16:creationId xmlns:a16="http://schemas.microsoft.com/office/drawing/2014/main" id="{C4C599BC-94A4-3718-FFC0-04ECBBBA45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42" y="3370"/>
              <a:ext cx="1695" cy="323"/>
              <a:chOff x="4042" y="3370"/>
              <a:chExt cx="1695" cy="323"/>
            </a:xfrm>
          </p:grpSpPr>
          <p:grpSp>
            <p:nvGrpSpPr>
              <p:cNvPr id="16396" name="Group 12">
                <a:extLst>
                  <a:ext uri="{FF2B5EF4-FFF2-40B4-BE49-F238E27FC236}">
                    <a16:creationId xmlns:a16="http://schemas.microsoft.com/office/drawing/2014/main" id="{3C624D48-9547-5100-EA14-F82E58C24CD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42" y="3472"/>
                <a:ext cx="1695" cy="221"/>
                <a:chOff x="4042" y="3472"/>
                <a:chExt cx="1695" cy="221"/>
              </a:xfrm>
            </p:grpSpPr>
            <p:sp>
              <p:nvSpPr>
                <p:cNvPr id="16394" name="Freeform 10">
                  <a:extLst>
                    <a:ext uri="{FF2B5EF4-FFF2-40B4-BE49-F238E27FC236}">
                      <a16:creationId xmlns:a16="http://schemas.microsoft.com/office/drawing/2014/main" id="{025992D6-DC7A-BC5E-224F-A852E73954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42" y="3472"/>
                  <a:ext cx="1695" cy="120"/>
                </a:xfrm>
                <a:custGeom>
                  <a:avLst/>
                  <a:gdLst>
                    <a:gd name="T0" fmla="*/ 0 w 1695"/>
                    <a:gd name="T1" fmla="*/ 119 h 120"/>
                    <a:gd name="T2" fmla="*/ 1694 w 1695"/>
                    <a:gd name="T3" fmla="*/ 119 h 120"/>
                    <a:gd name="T4" fmla="*/ 1596 w 1695"/>
                    <a:gd name="T5" fmla="*/ 0 h 120"/>
                    <a:gd name="T6" fmla="*/ 102 w 1695"/>
                    <a:gd name="T7" fmla="*/ 0 h 120"/>
                    <a:gd name="T8" fmla="*/ 0 w 1695"/>
                    <a:gd name="T9" fmla="*/ 119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95" h="120">
                      <a:moveTo>
                        <a:pt x="0" y="119"/>
                      </a:moveTo>
                      <a:lnTo>
                        <a:pt x="1694" y="119"/>
                      </a:lnTo>
                      <a:lnTo>
                        <a:pt x="1596" y="0"/>
                      </a:lnTo>
                      <a:lnTo>
                        <a:pt x="102" y="0"/>
                      </a:lnTo>
                      <a:lnTo>
                        <a:pt x="0" y="119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95" name="Rectangle 11">
                  <a:extLst>
                    <a:ext uri="{FF2B5EF4-FFF2-40B4-BE49-F238E27FC236}">
                      <a16:creationId xmlns:a16="http://schemas.microsoft.com/office/drawing/2014/main" id="{B0AC69F8-0670-D11A-E9A1-4700B0AFF3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43" y="3589"/>
                  <a:ext cx="1685" cy="104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397" name="Freeform 13">
                <a:extLst>
                  <a:ext uri="{FF2B5EF4-FFF2-40B4-BE49-F238E27FC236}">
                    <a16:creationId xmlns:a16="http://schemas.microsoft.com/office/drawing/2014/main" id="{147B008D-337B-0153-639A-E7C5372AC1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5" y="3370"/>
                <a:ext cx="901" cy="220"/>
              </a:xfrm>
              <a:custGeom>
                <a:avLst/>
                <a:gdLst>
                  <a:gd name="T0" fmla="*/ 0 w 901"/>
                  <a:gd name="T1" fmla="*/ 123 h 220"/>
                  <a:gd name="T2" fmla="*/ 0 w 901"/>
                  <a:gd name="T3" fmla="*/ 0 h 220"/>
                  <a:gd name="T4" fmla="*/ 900 w 901"/>
                  <a:gd name="T5" fmla="*/ 0 h 220"/>
                  <a:gd name="T6" fmla="*/ 900 w 901"/>
                  <a:gd name="T7" fmla="*/ 126 h 220"/>
                  <a:gd name="T8" fmla="*/ 895 w 901"/>
                  <a:gd name="T9" fmla="*/ 138 h 220"/>
                  <a:gd name="T10" fmla="*/ 888 w 901"/>
                  <a:gd name="T11" fmla="*/ 148 h 220"/>
                  <a:gd name="T12" fmla="*/ 870 w 901"/>
                  <a:gd name="T13" fmla="*/ 158 h 220"/>
                  <a:gd name="T14" fmla="*/ 850 w 901"/>
                  <a:gd name="T15" fmla="*/ 167 h 220"/>
                  <a:gd name="T16" fmla="*/ 825 w 901"/>
                  <a:gd name="T17" fmla="*/ 176 h 220"/>
                  <a:gd name="T18" fmla="*/ 802 w 901"/>
                  <a:gd name="T19" fmla="*/ 184 h 220"/>
                  <a:gd name="T20" fmla="*/ 772 w 901"/>
                  <a:gd name="T21" fmla="*/ 190 h 220"/>
                  <a:gd name="T22" fmla="*/ 738 w 901"/>
                  <a:gd name="T23" fmla="*/ 196 h 220"/>
                  <a:gd name="T24" fmla="*/ 709 w 901"/>
                  <a:gd name="T25" fmla="*/ 201 h 220"/>
                  <a:gd name="T26" fmla="*/ 663 w 901"/>
                  <a:gd name="T27" fmla="*/ 208 h 220"/>
                  <a:gd name="T28" fmla="*/ 623 w 901"/>
                  <a:gd name="T29" fmla="*/ 211 h 220"/>
                  <a:gd name="T30" fmla="*/ 584 w 901"/>
                  <a:gd name="T31" fmla="*/ 216 h 220"/>
                  <a:gd name="T32" fmla="*/ 541 w 901"/>
                  <a:gd name="T33" fmla="*/ 217 h 220"/>
                  <a:gd name="T34" fmla="*/ 491 w 901"/>
                  <a:gd name="T35" fmla="*/ 219 h 220"/>
                  <a:gd name="T36" fmla="*/ 427 w 901"/>
                  <a:gd name="T37" fmla="*/ 219 h 220"/>
                  <a:gd name="T38" fmla="*/ 369 w 901"/>
                  <a:gd name="T39" fmla="*/ 217 h 220"/>
                  <a:gd name="T40" fmla="*/ 314 w 901"/>
                  <a:gd name="T41" fmla="*/ 216 h 220"/>
                  <a:gd name="T42" fmla="*/ 263 w 901"/>
                  <a:gd name="T43" fmla="*/ 211 h 220"/>
                  <a:gd name="T44" fmla="*/ 222 w 901"/>
                  <a:gd name="T45" fmla="*/ 207 h 220"/>
                  <a:gd name="T46" fmla="*/ 189 w 901"/>
                  <a:gd name="T47" fmla="*/ 201 h 220"/>
                  <a:gd name="T48" fmla="*/ 147 w 901"/>
                  <a:gd name="T49" fmla="*/ 195 h 220"/>
                  <a:gd name="T50" fmla="*/ 113 w 901"/>
                  <a:gd name="T51" fmla="*/ 187 h 220"/>
                  <a:gd name="T52" fmla="*/ 83 w 901"/>
                  <a:gd name="T53" fmla="*/ 179 h 220"/>
                  <a:gd name="T54" fmla="*/ 56 w 901"/>
                  <a:gd name="T55" fmla="*/ 169 h 220"/>
                  <a:gd name="T56" fmla="*/ 38 w 901"/>
                  <a:gd name="T57" fmla="*/ 161 h 220"/>
                  <a:gd name="T58" fmla="*/ 23 w 901"/>
                  <a:gd name="T59" fmla="*/ 154 h 220"/>
                  <a:gd name="T60" fmla="*/ 13 w 901"/>
                  <a:gd name="T61" fmla="*/ 144 h 220"/>
                  <a:gd name="T62" fmla="*/ 5 w 901"/>
                  <a:gd name="T63" fmla="*/ 135 h 220"/>
                  <a:gd name="T64" fmla="*/ 0 w 901"/>
                  <a:gd name="T65" fmla="*/ 123 h 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1" h="220">
                    <a:moveTo>
                      <a:pt x="0" y="123"/>
                    </a:moveTo>
                    <a:lnTo>
                      <a:pt x="0" y="0"/>
                    </a:lnTo>
                    <a:lnTo>
                      <a:pt x="900" y="0"/>
                    </a:lnTo>
                    <a:lnTo>
                      <a:pt x="900" y="126"/>
                    </a:lnTo>
                    <a:lnTo>
                      <a:pt x="895" y="138"/>
                    </a:lnTo>
                    <a:lnTo>
                      <a:pt x="888" y="148"/>
                    </a:lnTo>
                    <a:lnTo>
                      <a:pt x="870" y="158"/>
                    </a:lnTo>
                    <a:lnTo>
                      <a:pt x="850" y="167"/>
                    </a:lnTo>
                    <a:lnTo>
                      <a:pt x="825" y="176"/>
                    </a:lnTo>
                    <a:lnTo>
                      <a:pt x="802" y="184"/>
                    </a:lnTo>
                    <a:lnTo>
                      <a:pt x="772" y="190"/>
                    </a:lnTo>
                    <a:lnTo>
                      <a:pt x="738" y="196"/>
                    </a:lnTo>
                    <a:lnTo>
                      <a:pt x="709" y="201"/>
                    </a:lnTo>
                    <a:lnTo>
                      <a:pt x="663" y="208"/>
                    </a:lnTo>
                    <a:lnTo>
                      <a:pt x="623" y="211"/>
                    </a:lnTo>
                    <a:lnTo>
                      <a:pt x="584" y="216"/>
                    </a:lnTo>
                    <a:lnTo>
                      <a:pt x="541" y="217"/>
                    </a:lnTo>
                    <a:lnTo>
                      <a:pt x="491" y="219"/>
                    </a:lnTo>
                    <a:lnTo>
                      <a:pt x="427" y="219"/>
                    </a:lnTo>
                    <a:lnTo>
                      <a:pt x="369" y="217"/>
                    </a:lnTo>
                    <a:lnTo>
                      <a:pt x="314" y="216"/>
                    </a:lnTo>
                    <a:lnTo>
                      <a:pt x="263" y="211"/>
                    </a:lnTo>
                    <a:lnTo>
                      <a:pt x="222" y="207"/>
                    </a:lnTo>
                    <a:lnTo>
                      <a:pt x="189" y="201"/>
                    </a:lnTo>
                    <a:lnTo>
                      <a:pt x="147" y="195"/>
                    </a:lnTo>
                    <a:lnTo>
                      <a:pt x="113" y="187"/>
                    </a:lnTo>
                    <a:lnTo>
                      <a:pt x="83" y="179"/>
                    </a:lnTo>
                    <a:lnTo>
                      <a:pt x="56" y="169"/>
                    </a:lnTo>
                    <a:lnTo>
                      <a:pt x="38" y="161"/>
                    </a:lnTo>
                    <a:lnTo>
                      <a:pt x="23" y="154"/>
                    </a:lnTo>
                    <a:lnTo>
                      <a:pt x="13" y="144"/>
                    </a:lnTo>
                    <a:lnTo>
                      <a:pt x="5" y="135"/>
                    </a:lnTo>
                    <a:lnTo>
                      <a:pt x="0" y="123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04" name="Group 20">
              <a:extLst>
                <a:ext uri="{FF2B5EF4-FFF2-40B4-BE49-F238E27FC236}">
                  <a16:creationId xmlns:a16="http://schemas.microsoft.com/office/drawing/2014/main" id="{D3A5079D-3E3E-1B30-0A01-35120FE3EA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6" y="1946"/>
              <a:ext cx="2094" cy="1463"/>
              <a:chOff x="3836" y="1946"/>
              <a:chExt cx="2094" cy="1463"/>
            </a:xfrm>
          </p:grpSpPr>
          <p:grpSp>
            <p:nvGrpSpPr>
              <p:cNvPr id="16402" name="Group 18">
                <a:extLst>
                  <a:ext uri="{FF2B5EF4-FFF2-40B4-BE49-F238E27FC236}">
                    <a16:creationId xmlns:a16="http://schemas.microsoft.com/office/drawing/2014/main" id="{4D9B20B3-5A61-CCFB-C741-72BE2DD284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36" y="1946"/>
                <a:ext cx="2094" cy="1463"/>
                <a:chOff x="3836" y="1946"/>
                <a:chExt cx="2094" cy="1463"/>
              </a:xfrm>
            </p:grpSpPr>
            <p:sp>
              <p:nvSpPr>
                <p:cNvPr id="16399" name="AutoShape 15">
                  <a:extLst>
                    <a:ext uri="{FF2B5EF4-FFF2-40B4-BE49-F238E27FC236}">
                      <a16:creationId xmlns:a16="http://schemas.microsoft.com/office/drawing/2014/main" id="{E9ED18C5-1BD8-B2DE-3A92-F06326EDC2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36" y="1946"/>
                  <a:ext cx="2094" cy="1463"/>
                </a:xfrm>
                <a:prstGeom prst="roundRect">
                  <a:avLst>
                    <a:gd name="adj" fmla="val 12250"/>
                  </a:avLst>
                </a:prstGeom>
                <a:solidFill>
                  <a:srgbClr val="C0C0C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00" name="AutoShape 16">
                  <a:extLst>
                    <a:ext uri="{FF2B5EF4-FFF2-40B4-BE49-F238E27FC236}">
                      <a16:creationId xmlns:a16="http://schemas.microsoft.com/office/drawing/2014/main" id="{C8CB0652-5DC6-569A-AB49-081FB60B1F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69" y="2109"/>
                  <a:ext cx="1628" cy="1137"/>
                </a:xfrm>
                <a:prstGeom prst="roundRect">
                  <a:avLst>
                    <a:gd name="adj" fmla="val 12167"/>
                  </a:avLst>
                </a:prstGeom>
                <a:solidFill>
                  <a:srgbClr val="80808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01" name="AutoShape 17">
                  <a:extLst>
                    <a:ext uri="{FF2B5EF4-FFF2-40B4-BE49-F238E27FC236}">
                      <a16:creationId xmlns:a16="http://schemas.microsoft.com/office/drawing/2014/main" id="{75160FAE-DFB3-3D54-0983-7AC2436A3C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60" y="2171"/>
                  <a:ext cx="1446" cy="1011"/>
                </a:xfrm>
                <a:prstGeom prst="roundRect">
                  <a:avLst>
                    <a:gd name="adj" fmla="val 12199"/>
                  </a:avLst>
                </a:prstGeom>
                <a:solidFill>
                  <a:srgbClr val="008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403" name="Rectangle 19">
                <a:extLst>
                  <a:ext uri="{FF2B5EF4-FFF2-40B4-BE49-F238E27FC236}">
                    <a16:creationId xmlns:a16="http://schemas.microsoft.com/office/drawing/2014/main" id="{17D6DC97-1FC2-7F20-4133-39945AB6D1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91" y="3330"/>
                <a:ext cx="55" cy="8"/>
              </a:xfrm>
              <a:prstGeom prst="rect">
                <a:avLst/>
              </a:prstGeom>
              <a:solidFill>
                <a:srgbClr val="008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6411" name="Group 27">
            <a:extLst>
              <a:ext uri="{FF2B5EF4-FFF2-40B4-BE49-F238E27FC236}">
                <a16:creationId xmlns:a16="http://schemas.microsoft.com/office/drawing/2014/main" id="{647FC05F-10D1-5DE9-9A67-3A7211ED60C4}"/>
              </a:ext>
            </a:extLst>
          </p:cNvPr>
          <p:cNvGrpSpPr>
            <a:grpSpLocks/>
          </p:cNvGrpSpPr>
          <p:nvPr/>
        </p:nvGrpSpPr>
        <p:grpSpPr bwMode="auto">
          <a:xfrm>
            <a:off x="927100" y="858838"/>
            <a:ext cx="7959725" cy="1987550"/>
            <a:chOff x="584" y="541"/>
            <a:chExt cx="5014" cy="1252"/>
          </a:xfrm>
        </p:grpSpPr>
        <p:sp>
          <p:nvSpPr>
            <p:cNvPr id="16406" name="Rectangle 22">
              <a:extLst>
                <a:ext uri="{FF2B5EF4-FFF2-40B4-BE49-F238E27FC236}">
                  <a16:creationId xmlns:a16="http://schemas.microsoft.com/office/drawing/2014/main" id="{C591747E-E17F-C859-6E1D-F61A5D6BB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635"/>
              <a:ext cx="4870" cy="110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7" name="Rectangle 23">
              <a:extLst>
                <a:ext uri="{FF2B5EF4-FFF2-40B4-BE49-F238E27FC236}">
                  <a16:creationId xmlns:a16="http://schemas.microsoft.com/office/drawing/2014/main" id="{F16D0E3D-507E-5039-60D0-F0FF6A94A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" y="1104"/>
              <a:ext cx="4662" cy="5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MOVE "JOHN" TO StudentName.</a:t>
              </a:r>
            </a:p>
            <a:p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DISPLAY "My name is ", StudentName.</a:t>
              </a:r>
            </a:p>
          </p:txBody>
        </p:sp>
        <p:sp>
          <p:nvSpPr>
            <p:cNvPr id="16408" name="Rectangle 24">
              <a:extLst>
                <a:ext uri="{FF2B5EF4-FFF2-40B4-BE49-F238E27FC236}">
                  <a16:creationId xmlns:a16="http://schemas.microsoft.com/office/drawing/2014/main" id="{E8774602-1C33-17EF-21A9-33B9441B2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" y="736"/>
              <a:ext cx="4683" cy="29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01 StudentName	PIC X(6) VALUE SPACES</a:t>
              </a:r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</a:rPr>
                <a:t>.</a:t>
              </a:r>
            </a:p>
          </p:txBody>
        </p:sp>
        <p:sp useBgFill="1">
          <p:nvSpPr>
            <p:cNvPr id="16409" name="Freeform 25">
              <a:extLst>
                <a:ext uri="{FF2B5EF4-FFF2-40B4-BE49-F238E27FC236}">
                  <a16:creationId xmlns:a16="http://schemas.microsoft.com/office/drawing/2014/main" id="{152635D9-E45C-63DB-122A-8BE56974E5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" y="1594"/>
              <a:ext cx="4996" cy="199"/>
            </a:xfrm>
            <a:custGeom>
              <a:avLst/>
              <a:gdLst>
                <a:gd name="T0" fmla="*/ 81 w 4996"/>
                <a:gd name="T1" fmla="*/ 63 h 199"/>
                <a:gd name="T2" fmla="*/ 153 w 4996"/>
                <a:gd name="T3" fmla="*/ 45 h 199"/>
                <a:gd name="T4" fmla="*/ 207 w 4996"/>
                <a:gd name="T5" fmla="*/ 18 h 199"/>
                <a:gd name="T6" fmla="*/ 279 w 4996"/>
                <a:gd name="T7" fmla="*/ 81 h 199"/>
                <a:gd name="T8" fmla="*/ 333 w 4996"/>
                <a:gd name="T9" fmla="*/ 108 h 199"/>
                <a:gd name="T10" fmla="*/ 405 w 4996"/>
                <a:gd name="T11" fmla="*/ 90 h 199"/>
                <a:gd name="T12" fmla="*/ 468 w 4996"/>
                <a:gd name="T13" fmla="*/ 54 h 199"/>
                <a:gd name="T14" fmla="*/ 522 w 4996"/>
                <a:gd name="T15" fmla="*/ 18 h 199"/>
                <a:gd name="T16" fmla="*/ 585 w 4996"/>
                <a:gd name="T17" fmla="*/ 54 h 199"/>
                <a:gd name="T18" fmla="*/ 630 w 4996"/>
                <a:gd name="T19" fmla="*/ 108 h 199"/>
                <a:gd name="T20" fmla="*/ 684 w 4996"/>
                <a:gd name="T21" fmla="*/ 135 h 199"/>
                <a:gd name="T22" fmla="*/ 765 w 4996"/>
                <a:gd name="T23" fmla="*/ 108 h 199"/>
                <a:gd name="T24" fmla="*/ 828 w 4996"/>
                <a:gd name="T25" fmla="*/ 72 h 199"/>
                <a:gd name="T26" fmla="*/ 882 w 4996"/>
                <a:gd name="T27" fmla="*/ 36 h 199"/>
                <a:gd name="T28" fmla="*/ 936 w 4996"/>
                <a:gd name="T29" fmla="*/ 0 h 199"/>
                <a:gd name="T30" fmla="*/ 1233 w 4996"/>
                <a:gd name="T31" fmla="*/ 126 h 199"/>
                <a:gd name="T32" fmla="*/ 1593 w 4996"/>
                <a:gd name="T33" fmla="*/ 45 h 199"/>
                <a:gd name="T34" fmla="*/ 1647 w 4996"/>
                <a:gd name="T35" fmla="*/ 81 h 199"/>
                <a:gd name="T36" fmla="*/ 1701 w 4996"/>
                <a:gd name="T37" fmla="*/ 108 h 199"/>
                <a:gd name="T38" fmla="*/ 1764 w 4996"/>
                <a:gd name="T39" fmla="*/ 90 h 199"/>
                <a:gd name="T40" fmla="*/ 1818 w 4996"/>
                <a:gd name="T41" fmla="*/ 54 h 199"/>
                <a:gd name="T42" fmla="*/ 1881 w 4996"/>
                <a:gd name="T43" fmla="*/ 45 h 199"/>
                <a:gd name="T44" fmla="*/ 2061 w 4996"/>
                <a:gd name="T45" fmla="*/ 27 h 199"/>
                <a:gd name="T46" fmla="*/ 2079 w 4996"/>
                <a:gd name="T47" fmla="*/ 90 h 199"/>
                <a:gd name="T48" fmla="*/ 2133 w 4996"/>
                <a:gd name="T49" fmla="*/ 90 h 199"/>
                <a:gd name="T50" fmla="*/ 2205 w 4996"/>
                <a:gd name="T51" fmla="*/ 108 h 199"/>
                <a:gd name="T52" fmla="*/ 2268 w 4996"/>
                <a:gd name="T53" fmla="*/ 117 h 199"/>
                <a:gd name="T54" fmla="*/ 2358 w 4996"/>
                <a:gd name="T55" fmla="*/ 81 h 199"/>
                <a:gd name="T56" fmla="*/ 2394 w 4996"/>
                <a:gd name="T57" fmla="*/ 108 h 199"/>
                <a:gd name="T58" fmla="*/ 2466 w 4996"/>
                <a:gd name="T59" fmla="*/ 108 h 199"/>
                <a:gd name="T60" fmla="*/ 2529 w 4996"/>
                <a:gd name="T61" fmla="*/ 81 h 199"/>
                <a:gd name="T62" fmla="*/ 2583 w 4996"/>
                <a:gd name="T63" fmla="*/ 90 h 199"/>
                <a:gd name="T64" fmla="*/ 2682 w 4996"/>
                <a:gd name="T65" fmla="*/ 117 h 199"/>
                <a:gd name="T66" fmla="*/ 2781 w 4996"/>
                <a:gd name="T67" fmla="*/ 108 h 199"/>
                <a:gd name="T68" fmla="*/ 2961 w 4996"/>
                <a:gd name="T69" fmla="*/ 81 h 199"/>
                <a:gd name="T70" fmla="*/ 3123 w 4996"/>
                <a:gd name="T71" fmla="*/ 108 h 199"/>
                <a:gd name="T72" fmla="*/ 3213 w 4996"/>
                <a:gd name="T73" fmla="*/ 81 h 199"/>
                <a:gd name="T74" fmla="*/ 3267 w 4996"/>
                <a:gd name="T75" fmla="*/ 45 h 199"/>
                <a:gd name="T76" fmla="*/ 3348 w 4996"/>
                <a:gd name="T77" fmla="*/ 36 h 199"/>
                <a:gd name="T78" fmla="*/ 3402 w 4996"/>
                <a:gd name="T79" fmla="*/ 54 h 199"/>
                <a:gd name="T80" fmla="*/ 3501 w 4996"/>
                <a:gd name="T81" fmla="*/ 63 h 199"/>
                <a:gd name="T82" fmla="*/ 3789 w 4996"/>
                <a:gd name="T83" fmla="*/ 72 h 199"/>
                <a:gd name="T84" fmla="*/ 3843 w 4996"/>
                <a:gd name="T85" fmla="*/ 63 h 199"/>
                <a:gd name="T86" fmla="*/ 3897 w 4996"/>
                <a:gd name="T87" fmla="*/ 72 h 199"/>
                <a:gd name="T88" fmla="*/ 3960 w 4996"/>
                <a:gd name="T89" fmla="*/ 90 h 199"/>
                <a:gd name="T90" fmla="*/ 4041 w 4996"/>
                <a:gd name="T91" fmla="*/ 72 h 199"/>
                <a:gd name="T92" fmla="*/ 4140 w 4996"/>
                <a:gd name="T93" fmla="*/ 54 h 199"/>
                <a:gd name="T94" fmla="*/ 4212 w 4996"/>
                <a:gd name="T95" fmla="*/ 36 h 199"/>
                <a:gd name="T96" fmla="*/ 4248 w 4996"/>
                <a:gd name="T97" fmla="*/ 72 h 199"/>
                <a:gd name="T98" fmla="*/ 4338 w 4996"/>
                <a:gd name="T99" fmla="*/ 81 h 199"/>
                <a:gd name="T100" fmla="*/ 4410 w 4996"/>
                <a:gd name="T101" fmla="*/ 54 h 199"/>
                <a:gd name="T102" fmla="*/ 4473 w 4996"/>
                <a:gd name="T103" fmla="*/ 36 h 199"/>
                <a:gd name="T104" fmla="*/ 4536 w 4996"/>
                <a:gd name="T105" fmla="*/ 99 h 199"/>
                <a:gd name="T106" fmla="*/ 4608 w 4996"/>
                <a:gd name="T107" fmla="*/ 90 h 199"/>
                <a:gd name="T108" fmla="*/ 4680 w 4996"/>
                <a:gd name="T109" fmla="*/ 117 h 199"/>
                <a:gd name="T110" fmla="*/ 4743 w 4996"/>
                <a:gd name="T111" fmla="*/ 108 h 199"/>
                <a:gd name="T112" fmla="*/ 4806 w 4996"/>
                <a:gd name="T113" fmla="*/ 117 h 199"/>
                <a:gd name="T114" fmla="*/ 4860 w 4996"/>
                <a:gd name="T115" fmla="*/ 63 h 199"/>
                <a:gd name="T116" fmla="*/ 4914 w 4996"/>
                <a:gd name="T117" fmla="*/ 36 h 199"/>
                <a:gd name="T118" fmla="*/ 4986 w 4996"/>
                <a:gd name="T119" fmla="*/ 198 h 199"/>
                <a:gd name="T120" fmla="*/ 27 w 4996"/>
                <a:gd name="T121" fmla="*/ 72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96" h="199">
                  <a:moveTo>
                    <a:pt x="27" y="72"/>
                  </a:moveTo>
                  <a:lnTo>
                    <a:pt x="81" y="63"/>
                  </a:lnTo>
                  <a:lnTo>
                    <a:pt x="108" y="54"/>
                  </a:lnTo>
                  <a:lnTo>
                    <a:pt x="153" y="45"/>
                  </a:lnTo>
                  <a:lnTo>
                    <a:pt x="180" y="36"/>
                  </a:lnTo>
                  <a:lnTo>
                    <a:pt x="207" y="18"/>
                  </a:lnTo>
                  <a:lnTo>
                    <a:pt x="261" y="54"/>
                  </a:lnTo>
                  <a:lnTo>
                    <a:pt x="279" y="81"/>
                  </a:lnTo>
                  <a:lnTo>
                    <a:pt x="306" y="108"/>
                  </a:lnTo>
                  <a:lnTo>
                    <a:pt x="333" y="108"/>
                  </a:lnTo>
                  <a:lnTo>
                    <a:pt x="360" y="108"/>
                  </a:lnTo>
                  <a:lnTo>
                    <a:pt x="405" y="90"/>
                  </a:lnTo>
                  <a:lnTo>
                    <a:pt x="441" y="72"/>
                  </a:lnTo>
                  <a:lnTo>
                    <a:pt x="468" y="54"/>
                  </a:lnTo>
                  <a:lnTo>
                    <a:pt x="495" y="36"/>
                  </a:lnTo>
                  <a:lnTo>
                    <a:pt x="522" y="18"/>
                  </a:lnTo>
                  <a:lnTo>
                    <a:pt x="549" y="36"/>
                  </a:lnTo>
                  <a:lnTo>
                    <a:pt x="585" y="54"/>
                  </a:lnTo>
                  <a:lnTo>
                    <a:pt x="612" y="72"/>
                  </a:lnTo>
                  <a:lnTo>
                    <a:pt x="630" y="108"/>
                  </a:lnTo>
                  <a:lnTo>
                    <a:pt x="657" y="117"/>
                  </a:lnTo>
                  <a:lnTo>
                    <a:pt x="684" y="135"/>
                  </a:lnTo>
                  <a:lnTo>
                    <a:pt x="729" y="144"/>
                  </a:lnTo>
                  <a:lnTo>
                    <a:pt x="765" y="108"/>
                  </a:lnTo>
                  <a:lnTo>
                    <a:pt x="801" y="90"/>
                  </a:lnTo>
                  <a:lnTo>
                    <a:pt x="828" y="72"/>
                  </a:lnTo>
                  <a:lnTo>
                    <a:pt x="855" y="54"/>
                  </a:lnTo>
                  <a:lnTo>
                    <a:pt x="882" y="36"/>
                  </a:lnTo>
                  <a:lnTo>
                    <a:pt x="909" y="18"/>
                  </a:lnTo>
                  <a:lnTo>
                    <a:pt x="936" y="0"/>
                  </a:lnTo>
                  <a:lnTo>
                    <a:pt x="963" y="0"/>
                  </a:lnTo>
                  <a:lnTo>
                    <a:pt x="1233" y="126"/>
                  </a:lnTo>
                  <a:lnTo>
                    <a:pt x="1593" y="36"/>
                  </a:lnTo>
                  <a:lnTo>
                    <a:pt x="1593" y="45"/>
                  </a:lnTo>
                  <a:lnTo>
                    <a:pt x="1620" y="54"/>
                  </a:lnTo>
                  <a:lnTo>
                    <a:pt x="1647" y="81"/>
                  </a:lnTo>
                  <a:lnTo>
                    <a:pt x="1665" y="108"/>
                  </a:lnTo>
                  <a:lnTo>
                    <a:pt x="1701" y="108"/>
                  </a:lnTo>
                  <a:lnTo>
                    <a:pt x="1728" y="108"/>
                  </a:lnTo>
                  <a:lnTo>
                    <a:pt x="1764" y="90"/>
                  </a:lnTo>
                  <a:lnTo>
                    <a:pt x="1791" y="72"/>
                  </a:lnTo>
                  <a:lnTo>
                    <a:pt x="1818" y="54"/>
                  </a:lnTo>
                  <a:lnTo>
                    <a:pt x="1845" y="54"/>
                  </a:lnTo>
                  <a:lnTo>
                    <a:pt x="1881" y="45"/>
                  </a:lnTo>
                  <a:lnTo>
                    <a:pt x="2025" y="36"/>
                  </a:lnTo>
                  <a:lnTo>
                    <a:pt x="2061" y="27"/>
                  </a:lnTo>
                  <a:lnTo>
                    <a:pt x="2061" y="63"/>
                  </a:lnTo>
                  <a:lnTo>
                    <a:pt x="2079" y="90"/>
                  </a:lnTo>
                  <a:lnTo>
                    <a:pt x="2106" y="90"/>
                  </a:lnTo>
                  <a:lnTo>
                    <a:pt x="2133" y="90"/>
                  </a:lnTo>
                  <a:lnTo>
                    <a:pt x="2169" y="99"/>
                  </a:lnTo>
                  <a:lnTo>
                    <a:pt x="2205" y="108"/>
                  </a:lnTo>
                  <a:lnTo>
                    <a:pt x="2241" y="117"/>
                  </a:lnTo>
                  <a:lnTo>
                    <a:pt x="2268" y="117"/>
                  </a:lnTo>
                  <a:lnTo>
                    <a:pt x="2322" y="90"/>
                  </a:lnTo>
                  <a:lnTo>
                    <a:pt x="2358" y="81"/>
                  </a:lnTo>
                  <a:lnTo>
                    <a:pt x="2385" y="72"/>
                  </a:lnTo>
                  <a:lnTo>
                    <a:pt x="2394" y="108"/>
                  </a:lnTo>
                  <a:lnTo>
                    <a:pt x="2439" y="108"/>
                  </a:lnTo>
                  <a:lnTo>
                    <a:pt x="2466" y="108"/>
                  </a:lnTo>
                  <a:lnTo>
                    <a:pt x="2502" y="90"/>
                  </a:lnTo>
                  <a:lnTo>
                    <a:pt x="2529" y="81"/>
                  </a:lnTo>
                  <a:lnTo>
                    <a:pt x="2556" y="72"/>
                  </a:lnTo>
                  <a:lnTo>
                    <a:pt x="2583" y="90"/>
                  </a:lnTo>
                  <a:lnTo>
                    <a:pt x="2637" y="108"/>
                  </a:lnTo>
                  <a:lnTo>
                    <a:pt x="2682" y="117"/>
                  </a:lnTo>
                  <a:lnTo>
                    <a:pt x="2736" y="117"/>
                  </a:lnTo>
                  <a:lnTo>
                    <a:pt x="2781" y="108"/>
                  </a:lnTo>
                  <a:lnTo>
                    <a:pt x="2817" y="99"/>
                  </a:lnTo>
                  <a:lnTo>
                    <a:pt x="2961" y="81"/>
                  </a:lnTo>
                  <a:lnTo>
                    <a:pt x="3105" y="72"/>
                  </a:lnTo>
                  <a:lnTo>
                    <a:pt x="3123" y="108"/>
                  </a:lnTo>
                  <a:lnTo>
                    <a:pt x="3177" y="90"/>
                  </a:lnTo>
                  <a:lnTo>
                    <a:pt x="3213" y="81"/>
                  </a:lnTo>
                  <a:lnTo>
                    <a:pt x="3240" y="72"/>
                  </a:lnTo>
                  <a:lnTo>
                    <a:pt x="3267" y="45"/>
                  </a:lnTo>
                  <a:lnTo>
                    <a:pt x="3303" y="36"/>
                  </a:lnTo>
                  <a:lnTo>
                    <a:pt x="3348" y="36"/>
                  </a:lnTo>
                  <a:lnTo>
                    <a:pt x="3375" y="54"/>
                  </a:lnTo>
                  <a:lnTo>
                    <a:pt x="3402" y="54"/>
                  </a:lnTo>
                  <a:lnTo>
                    <a:pt x="3429" y="54"/>
                  </a:lnTo>
                  <a:lnTo>
                    <a:pt x="3501" y="63"/>
                  </a:lnTo>
                  <a:lnTo>
                    <a:pt x="3645" y="72"/>
                  </a:lnTo>
                  <a:lnTo>
                    <a:pt x="3789" y="72"/>
                  </a:lnTo>
                  <a:lnTo>
                    <a:pt x="3816" y="72"/>
                  </a:lnTo>
                  <a:lnTo>
                    <a:pt x="3843" y="63"/>
                  </a:lnTo>
                  <a:lnTo>
                    <a:pt x="3870" y="72"/>
                  </a:lnTo>
                  <a:lnTo>
                    <a:pt x="3897" y="72"/>
                  </a:lnTo>
                  <a:lnTo>
                    <a:pt x="3924" y="99"/>
                  </a:lnTo>
                  <a:lnTo>
                    <a:pt x="3960" y="90"/>
                  </a:lnTo>
                  <a:lnTo>
                    <a:pt x="4005" y="81"/>
                  </a:lnTo>
                  <a:lnTo>
                    <a:pt x="4041" y="72"/>
                  </a:lnTo>
                  <a:lnTo>
                    <a:pt x="4086" y="72"/>
                  </a:lnTo>
                  <a:lnTo>
                    <a:pt x="4140" y="54"/>
                  </a:lnTo>
                  <a:lnTo>
                    <a:pt x="4185" y="36"/>
                  </a:lnTo>
                  <a:lnTo>
                    <a:pt x="4212" y="36"/>
                  </a:lnTo>
                  <a:lnTo>
                    <a:pt x="4221" y="63"/>
                  </a:lnTo>
                  <a:lnTo>
                    <a:pt x="4248" y="72"/>
                  </a:lnTo>
                  <a:lnTo>
                    <a:pt x="4293" y="72"/>
                  </a:lnTo>
                  <a:lnTo>
                    <a:pt x="4338" y="81"/>
                  </a:lnTo>
                  <a:lnTo>
                    <a:pt x="4374" y="72"/>
                  </a:lnTo>
                  <a:lnTo>
                    <a:pt x="4410" y="54"/>
                  </a:lnTo>
                  <a:lnTo>
                    <a:pt x="4446" y="45"/>
                  </a:lnTo>
                  <a:lnTo>
                    <a:pt x="4473" y="36"/>
                  </a:lnTo>
                  <a:lnTo>
                    <a:pt x="4491" y="63"/>
                  </a:lnTo>
                  <a:lnTo>
                    <a:pt x="4536" y="99"/>
                  </a:lnTo>
                  <a:lnTo>
                    <a:pt x="4581" y="90"/>
                  </a:lnTo>
                  <a:lnTo>
                    <a:pt x="4608" y="90"/>
                  </a:lnTo>
                  <a:lnTo>
                    <a:pt x="4653" y="108"/>
                  </a:lnTo>
                  <a:lnTo>
                    <a:pt x="4680" y="117"/>
                  </a:lnTo>
                  <a:lnTo>
                    <a:pt x="4716" y="108"/>
                  </a:lnTo>
                  <a:lnTo>
                    <a:pt x="4743" y="108"/>
                  </a:lnTo>
                  <a:lnTo>
                    <a:pt x="4779" y="117"/>
                  </a:lnTo>
                  <a:lnTo>
                    <a:pt x="4806" y="117"/>
                  </a:lnTo>
                  <a:lnTo>
                    <a:pt x="4833" y="90"/>
                  </a:lnTo>
                  <a:lnTo>
                    <a:pt x="4860" y="63"/>
                  </a:lnTo>
                  <a:lnTo>
                    <a:pt x="4887" y="45"/>
                  </a:lnTo>
                  <a:lnTo>
                    <a:pt x="4914" y="36"/>
                  </a:lnTo>
                  <a:lnTo>
                    <a:pt x="4995" y="36"/>
                  </a:lnTo>
                  <a:lnTo>
                    <a:pt x="4986" y="198"/>
                  </a:lnTo>
                  <a:lnTo>
                    <a:pt x="0" y="198"/>
                  </a:lnTo>
                  <a:lnTo>
                    <a:pt x="27" y="72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6410" name="Freeform 26">
              <a:extLst>
                <a:ext uri="{FF2B5EF4-FFF2-40B4-BE49-F238E27FC236}">
                  <a16:creationId xmlns:a16="http://schemas.microsoft.com/office/drawing/2014/main" id="{2F046716-C257-D60F-8394-614F6074F2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" y="541"/>
              <a:ext cx="5005" cy="235"/>
            </a:xfrm>
            <a:custGeom>
              <a:avLst/>
              <a:gdLst>
                <a:gd name="T0" fmla="*/ 72 w 5005"/>
                <a:gd name="T1" fmla="*/ 216 h 235"/>
                <a:gd name="T2" fmla="*/ 135 w 5005"/>
                <a:gd name="T3" fmla="*/ 198 h 235"/>
                <a:gd name="T4" fmla="*/ 198 w 5005"/>
                <a:gd name="T5" fmla="*/ 180 h 235"/>
                <a:gd name="T6" fmla="*/ 252 w 5005"/>
                <a:gd name="T7" fmla="*/ 144 h 235"/>
                <a:gd name="T8" fmla="*/ 279 w 5005"/>
                <a:gd name="T9" fmla="*/ 216 h 235"/>
                <a:gd name="T10" fmla="*/ 333 w 5005"/>
                <a:gd name="T11" fmla="*/ 216 h 235"/>
                <a:gd name="T12" fmla="*/ 378 w 5005"/>
                <a:gd name="T13" fmla="*/ 189 h 235"/>
                <a:gd name="T14" fmla="*/ 450 w 5005"/>
                <a:gd name="T15" fmla="*/ 189 h 235"/>
                <a:gd name="T16" fmla="*/ 522 w 5005"/>
                <a:gd name="T17" fmla="*/ 180 h 235"/>
                <a:gd name="T18" fmla="*/ 594 w 5005"/>
                <a:gd name="T19" fmla="*/ 171 h 235"/>
                <a:gd name="T20" fmla="*/ 648 w 5005"/>
                <a:gd name="T21" fmla="*/ 162 h 235"/>
                <a:gd name="T22" fmla="*/ 702 w 5005"/>
                <a:gd name="T23" fmla="*/ 144 h 235"/>
                <a:gd name="T24" fmla="*/ 765 w 5005"/>
                <a:gd name="T25" fmla="*/ 126 h 235"/>
                <a:gd name="T26" fmla="*/ 819 w 5005"/>
                <a:gd name="T27" fmla="*/ 108 h 235"/>
                <a:gd name="T28" fmla="*/ 891 w 5005"/>
                <a:gd name="T29" fmla="*/ 162 h 235"/>
                <a:gd name="T30" fmla="*/ 945 w 5005"/>
                <a:gd name="T31" fmla="*/ 189 h 235"/>
                <a:gd name="T32" fmla="*/ 999 w 5005"/>
                <a:gd name="T33" fmla="*/ 216 h 235"/>
                <a:gd name="T34" fmla="*/ 1053 w 5005"/>
                <a:gd name="T35" fmla="*/ 216 h 235"/>
                <a:gd name="T36" fmla="*/ 1107 w 5005"/>
                <a:gd name="T37" fmla="*/ 189 h 235"/>
                <a:gd name="T38" fmla="*/ 1179 w 5005"/>
                <a:gd name="T39" fmla="*/ 180 h 235"/>
                <a:gd name="T40" fmla="*/ 1233 w 5005"/>
                <a:gd name="T41" fmla="*/ 171 h 235"/>
                <a:gd name="T42" fmla="*/ 1296 w 5005"/>
                <a:gd name="T43" fmla="*/ 153 h 235"/>
                <a:gd name="T44" fmla="*/ 1359 w 5005"/>
                <a:gd name="T45" fmla="*/ 126 h 235"/>
                <a:gd name="T46" fmla="*/ 1980 w 5005"/>
                <a:gd name="T47" fmla="*/ 126 h 235"/>
                <a:gd name="T48" fmla="*/ 2061 w 5005"/>
                <a:gd name="T49" fmla="*/ 171 h 235"/>
                <a:gd name="T50" fmla="*/ 2115 w 5005"/>
                <a:gd name="T51" fmla="*/ 180 h 235"/>
                <a:gd name="T52" fmla="*/ 2169 w 5005"/>
                <a:gd name="T53" fmla="*/ 162 h 235"/>
                <a:gd name="T54" fmla="*/ 2214 w 5005"/>
                <a:gd name="T55" fmla="*/ 180 h 235"/>
                <a:gd name="T56" fmla="*/ 2268 w 5005"/>
                <a:gd name="T57" fmla="*/ 198 h 235"/>
                <a:gd name="T58" fmla="*/ 2322 w 5005"/>
                <a:gd name="T59" fmla="*/ 189 h 235"/>
                <a:gd name="T60" fmla="*/ 2412 w 5005"/>
                <a:gd name="T61" fmla="*/ 189 h 235"/>
                <a:gd name="T62" fmla="*/ 2502 w 5005"/>
                <a:gd name="T63" fmla="*/ 180 h 235"/>
                <a:gd name="T64" fmla="*/ 2655 w 5005"/>
                <a:gd name="T65" fmla="*/ 153 h 235"/>
                <a:gd name="T66" fmla="*/ 2853 w 5005"/>
                <a:gd name="T67" fmla="*/ 117 h 235"/>
                <a:gd name="T68" fmla="*/ 2934 w 5005"/>
                <a:gd name="T69" fmla="*/ 153 h 235"/>
                <a:gd name="T70" fmla="*/ 2997 w 5005"/>
                <a:gd name="T71" fmla="*/ 162 h 235"/>
                <a:gd name="T72" fmla="*/ 3096 w 5005"/>
                <a:gd name="T73" fmla="*/ 153 h 235"/>
                <a:gd name="T74" fmla="*/ 3186 w 5005"/>
                <a:gd name="T75" fmla="*/ 162 h 235"/>
                <a:gd name="T76" fmla="*/ 3258 w 5005"/>
                <a:gd name="T77" fmla="*/ 180 h 235"/>
                <a:gd name="T78" fmla="*/ 3312 w 5005"/>
                <a:gd name="T79" fmla="*/ 198 h 235"/>
                <a:gd name="T80" fmla="*/ 3384 w 5005"/>
                <a:gd name="T81" fmla="*/ 198 h 235"/>
                <a:gd name="T82" fmla="*/ 3447 w 5005"/>
                <a:gd name="T83" fmla="*/ 189 h 235"/>
                <a:gd name="T84" fmla="*/ 3510 w 5005"/>
                <a:gd name="T85" fmla="*/ 180 h 235"/>
                <a:gd name="T86" fmla="*/ 3582 w 5005"/>
                <a:gd name="T87" fmla="*/ 162 h 235"/>
                <a:gd name="T88" fmla="*/ 3645 w 5005"/>
                <a:gd name="T89" fmla="*/ 135 h 235"/>
                <a:gd name="T90" fmla="*/ 3726 w 5005"/>
                <a:gd name="T91" fmla="*/ 144 h 235"/>
                <a:gd name="T92" fmla="*/ 3789 w 5005"/>
                <a:gd name="T93" fmla="*/ 198 h 235"/>
                <a:gd name="T94" fmla="*/ 3843 w 5005"/>
                <a:gd name="T95" fmla="*/ 216 h 235"/>
                <a:gd name="T96" fmla="*/ 3906 w 5005"/>
                <a:gd name="T97" fmla="*/ 225 h 235"/>
                <a:gd name="T98" fmla="*/ 3969 w 5005"/>
                <a:gd name="T99" fmla="*/ 216 h 235"/>
                <a:gd name="T100" fmla="*/ 4059 w 5005"/>
                <a:gd name="T101" fmla="*/ 144 h 235"/>
                <a:gd name="T102" fmla="*/ 4131 w 5005"/>
                <a:gd name="T103" fmla="*/ 117 h 235"/>
                <a:gd name="T104" fmla="*/ 4185 w 5005"/>
                <a:gd name="T105" fmla="*/ 144 h 235"/>
                <a:gd name="T106" fmla="*/ 5004 w 5005"/>
                <a:gd name="T107" fmla="*/ 198 h 235"/>
                <a:gd name="T108" fmla="*/ 0 w 5005"/>
                <a:gd name="T109" fmla="*/ 18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05" h="235">
                  <a:moveTo>
                    <a:pt x="45" y="216"/>
                  </a:moveTo>
                  <a:lnTo>
                    <a:pt x="72" y="216"/>
                  </a:lnTo>
                  <a:lnTo>
                    <a:pt x="99" y="207"/>
                  </a:lnTo>
                  <a:lnTo>
                    <a:pt x="135" y="198"/>
                  </a:lnTo>
                  <a:lnTo>
                    <a:pt x="171" y="189"/>
                  </a:lnTo>
                  <a:lnTo>
                    <a:pt x="198" y="180"/>
                  </a:lnTo>
                  <a:lnTo>
                    <a:pt x="225" y="162"/>
                  </a:lnTo>
                  <a:lnTo>
                    <a:pt x="252" y="144"/>
                  </a:lnTo>
                  <a:lnTo>
                    <a:pt x="261" y="180"/>
                  </a:lnTo>
                  <a:lnTo>
                    <a:pt x="279" y="216"/>
                  </a:lnTo>
                  <a:lnTo>
                    <a:pt x="306" y="216"/>
                  </a:lnTo>
                  <a:lnTo>
                    <a:pt x="333" y="216"/>
                  </a:lnTo>
                  <a:lnTo>
                    <a:pt x="351" y="189"/>
                  </a:lnTo>
                  <a:lnTo>
                    <a:pt x="378" y="189"/>
                  </a:lnTo>
                  <a:lnTo>
                    <a:pt x="405" y="189"/>
                  </a:lnTo>
                  <a:lnTo>
                    <a:pt x="450" y="189"/>
                  </a:lnTo>
                  <a:lnTo>
                    <a:pt x="486" y="189"/>
                  </a:lnTo>
                  <a:lnTo>
                    <a:pt x="522" y="180"/>
                  </a:lnTo>
                  <a:lnTo>
                    <a:pt x="549" y="180"/>
                  </a:lnTo>
                  <a:lnTo>
                    <a:pt x="594" y="171"/>
                  </a:lnTo>
                  <a:lnTo>
                    <a:pt x="621" y="162"/>
                  </a:lnTo>
                  <a:lnTo>
                    <a:pt x="648" y="162"/>
                  </a:lnTo>
                  <a:lnTo>
                    <a:pt x="675" y="144"/>
                  </a:lnTo>
                  <a:lnTo>
                    <a:pt x="702" y="144"/>
                  </a:lnTo>
                  <a:lnTo>
                    <a:pt x="729" y="126"/>
                  </a:lnTo>
                  <a:lnTo>
                    <a:pt x="765" y="126"/>
                  </a:lnTo>
                  <a:lnTo>
                    <a:pt x="792" y="117"/>
                  </a:lnTo>
                  <a:lnTo>
                    <a:pt x="819" y="108"/>
                  </a:lnTo>
                  <a:lnTo>
                    <a:pt x="855" y="144"/>
                  </a:lnTo>
                  <a:lnTo>
                    <a:pt x="891" y="162"/>
                  </a:lnTo>
                  <a:lnTo>
                    <a:pt x="918" y="162"/>
                  </a:lnTo>
                  <a:lnTo>
                    <a:pt x="945" y="189"/>
                  </a:lnTo>
                  <a:lnTo>
                    <a:pt x="972" y="198"/>
                  </a:lnTo>
                  <a:lnTo>
                    <a:pt x="999" y="216"/>
                  </a:lnTo>
                  <a:lnTo>
                    <a:pt x="1026" y="225"/>
                  </a:lnTo>
                  <a:lnTo>
                    <a:pt x="1053" y="216"/>
                  </a:lnTo>
                  <a:lnTo>
                    <a:pt x="1080" y="198"/>
                  </a:lnTo>
                  <a:lnTo>
                    <a:pt x="1107" y="189"/>
                  </a:lnTo>
                  <a:lnTo>
                    <a:pt x="1143" y="180"/>
                  </a:lnTo>
                  <a:lnTo>
                    <a:pt x="1179" y="180"/>
                  </a:lnTo>
                  <a:lnTo>
                    <a:pt x="1206" y="171"/>
                  </a:lnTo>
                  <a:lnTo>
                    <a:pt x="1233" y="171"/>
                  </a:lnTo>
                  <a:lnTo>
                    <a:pt x="1269" y="162"/>
                  </a:lnTo>
                  <a:lnTo>
                    <a:pt x="1296" y="153"/>
                  </a:lnTo>
                  <a:lnTo>
                    <a:pt x="1323" y="144"/>
                  </a:lnTo>
                  <a:lnTo>
                    <a:pt x="1359" y="126"/>
                  </a:lnTo>
                  <a:lnTo>
                    <a:pt x="1683" y="225"/>
                  </a:lnTo>
                  <a:lnTo>
                    <a:pt x="1980" y="126"/>
                  </a:lnTo>
                  <a:lnTo>
                    <a:pt x="2007" y="144"/>
                  </a:lnTo>
                  <a:lnTo>
                    <a:pt x="2061" y="171"/>
                  </a:lnTo>
                  <a:lnTo>
                    <a:pt x="2088" y="180"/>
                  </a:lnTo>
                  <a:lnTo>
                    <a:pt x="2115" y="180"/>
                  </a:lnTo>
                  <a:lnTo>
                    <a:pt x="2142" y="171"/>
                  </a:lnTo>
                  <a:lnTo>
                    <a:pt x="2169" y="162"/>
                  </a:lnTo>
                  <a:lnTo>
                    <a:pt x="2196" y="153"/>
                  </a:lnTo>
                  <a:lnTo>
                    <a:pt x="2214" y="180"/>
                  </a:lnTo>
                  <a:lnTo>
                    <a:pt x="2241" y="198"/>
                  </a:lnTo>
                  <a:lnTo>
                    <a:pt x="2268" y="198"/>
                  </a:lnTo>
                  <a:lnTo>
                    <a:pt x="2295" y="189"/>
                  </a:lnTo>
                  <a:lnTo>
                    <a:pt x="2322" y="189"/>
                  </a:lnTo>
                  <a:lnTo>
                    <a:pt x="2367" y="189"/>
                  </a:lnTo>
                  <a:lnTo>
                    <a:pt x="2412" y="189"/>
                  </a:lnTo>
                  <a:lnTo>
                    <a:pt x="2466" y="189"/>
                  </a:lnTo>
                  <a:lnTo>
                    <a:pt x="2502" y="180"/>
                  </a:lnTo>
                  <a:lnTo>
                    <a:pt x="2529" y="162"/>
                  </a:lnTo>
                  <a:lnTo>
                    <a:pt x="2655" y="153"/>
                  </a:lnTo>
                  <a:lnTo>
                    <a:pt x="2799" y="135"/>
                  </a:lnTo>
                  <a:lnTo>
                    <a:pt x="2853" y="117"/>
                  </a:lnTo>
                  <a:lnTo>
                    <a:pt x="2880" y="126"/>
                  </a:lnTo>
                  <a:lnTo>
                    <a:pt x="2934" y="153"/>
                  </a:lnTo>
                  <a:lnTo>
                    <a:pt x="2961" y="162"/>
                  </a:lnTo>
                  <a:lnTo>
                    <a:pt x="2997" y="162"/>
                  </a:lnTo>
                  <a:lnTo>
                    <a:pt x="3033" y="153"/>
                  </a:lnTo>
                  <a:lnTo>
                    <a:pt x="3096" y="153"/>
                  </a:lnTo>
                  <a:lnTo>
                    <a:pt x="3150" y="162"/>
                  </a:lnTo>
                  <a:lnTo>
                    <a:pt x="3186" y="162"/>
                  </a:lnTo>
                  <a:lnTo>
                    <a:pt x="3213" y="162"/>
                  </a:lnTo>
                  <a:lnTo>
                    <a:pt x="3258" y="180"/>
                  </a:lnTo>
                  <a:lnTo>
                    <a:pt x="3285" y="189"/>
                  </a:lnTo>
                  <a:lnTo>
                    <a:pt x="3312" y="198"/>
                  </a:lnTo>
                  <a:lnTo>
                    <a:pt x="3357" y="198"/>
                  </a:lnTo>
                  <a:lnTo>
                    <a:pt x="3384" y="198"/>
                  </a:lnTo>
                  <a:lnTo>
                    <a:pt x="3420" y="198"/>
                  </a:lnTo>
                  <a:lnTo>
                    <a:pt x="3447" y="189"/>
                  </a:lnTo>
                  <a:lnTo>
                    <a:pt x="3474" y="180"/>
                  </a:lnTo>
                  <a:lnTo>
                    <a:pt x="3510" y="180"/>
                  </a:lnTo>
                  <a:lnTo>
                    <a:pt x="3546" y="162"/>
                  </a:lnTo>
                  <a:lnTo>
                    <a:pt x="3582" y="162"/>
                  </a:lnTo>
                  <a:lnTo>
                    <a:pt x="3618" y="144"/>
                  </a:lnTo>
                  <a:lnTo>
                    <a:pt x="3645" y="135"/>
                  </a:lnTo>
                  <a:lnTo>
                    <a:pt x="3672" y="126"/>
                  </a:lnTo>
                  <a:lnTo>
                    <a:pt x="3726" y="144"/>
                  </a:lnTo>
                  <a:lnTo>
                    <a:pt x="3762" y="171"/>
                  </a:lnTo>
                  <a:lnTo>
                    <a:pt x="3789" y="198"/>
                  </a:lnTo>
                  <a:lnTo>
                    <a:pt x="3816" y="216"/>
                  </a:lnTo>
                  <a:lnTo>
                    <a:pt x="3843" y="216"/>
                  </a:lnTo>
                  <a:lnTo>
                    <a:pt x="3870" y="225"/>
                  </a:lnTo>
                  <a:lnTo>
                    <a:pt x="3906" y="225"/>
                  </a:lnTo>
                  <a:lnTo>
                    <a:pt x="3942" y="216"/>
                  </a:lnTo>
                  <a:lnTo>
                    <a:pt x="3969" y="216"/>
                  </a:lnTo>
                  <a:lnTo>
                    <a:pt x="4005" y="180"/>
                  </a:lnTo>
                  <a:lnTo>
                    <a:pt x="4059" y="144"/>
                  </a:lnTo>
                  <a:lnTo>
                    <a:pt x="4104" y="126"/>
                  </a:lnTo>
                  <a:lnTo>
                    <a:pt x="4131" y="117"/>
                  </a:lnTo>
                  <a:lnTo>
                    <a:pt x="4158" y="135"/>
                  </a:lnTo>
                  <a:lnTo>
                    <a:pt x="4185" y="144"/>
                  </a:lnTo>
                  <a:lnTo>
                    <a:pt x="4716" y="234"/>
                  </a:lnTo>
                  <a:lnTo>
                    <a:pt x="5004" y="198"/>
                  </a:lnTo>
                  <a:lnTo>
                    <a:pt x="5004" y="0"/>
                  </a:lnTo>
                  <a:lnTo>
                    <a:pt x="0" y="1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45" name="Group 13">
            <a:extLst>
              <a:ext uri="{FF2B5EF4-FFF2-40B4-BE49-F238E27FC236}">
                <a16:creationId xmlns:a16="http://schemas.microsoft.com/office/drawing/2014/main" id="{ADD4A585-8A43-5374-3AE5-505CD52CDBE2}"/>
              </a:ext>
            </a:extLst>
          </p:cNvPr>
          <p:cNvGrpSpPr>
            <a:grpSpLocks/>
          </p:cNvGrpSpPr>
          <p:nvPr/>
        </p:nvGrpSpPr>
        <p:grpSpPr bwMode="auto">
          <a:xfrm>
            <a:off x="6089650" y="3089275"/>
            <a:ext cx="3324225" cy="2773363"/>
            <a:chOff x="3836" y="1946"/>
            <a:chExt cx="2094" cy="1747"/>
          </a:xfrm>
        </p:grpSpPr>
        <p:grpSp>
          <p:nvGrpSpPr>
            <p:cNvPr id="18438" name="Group 6">
              <a:extLst>
                <a:ext uri="{FF2B5EF4-FFF2-40B4-BE49-F238E27FC236}">
                  <a16:creationId xmlns:a16="http://schemas.microsoft.com/office/drawing/2014/main" id="{99D89E7A-CF9E-2A90-5A47-84B8673E4F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42" y="3370"/>
              <a:ext cx="1695" cy="323"/>
              <a:chOff x="4042" y="3370"/>
              <a:chExt cx="1695" cy="323"/>
            </a:xfrm>
          </p:grpSpPr>
          <p:grpSp>
            <p:nvGrpSpPr>
              <p:cNvPr id="18436" name="Group 4">
                <a:extLst>
                  <a:ext uri="{FF2B5EF4-FFF2-40B4-BE49-F238E27FC236}">
                    <a16:creationId xmlns:a16="http://schemas.microsoft.com/office/drawing/2014/main" id="{558AC363-41B6-9FC1-8747-0DA6BC5D96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42" y="3472"/>
                <a:ext cx="1695" cy="221"/>
                <a:chOff x="4042" y="3472"/>
                <a:chExt cx="1695" cy="221"/>
              </a:xfrm>
            </p:grpSpPr>
            <p:sp>
              <p:nvSpPr>
                <p:cNvPr id="18434" name="Freeform 2">
                  <a:extLst>
                    <a:ext uri="{FF2B5EF4-FFF2-40B4-BE49-F238E27FC236}">
                      <a16:creationId xmlns:a16="http://schemas.microsoft.com/office/drawing/2014/main" id="{48ECE1B5-8B91-61CF-B4B7-A9CE65F287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42" y="3472"/>
                  <a:ext cx="1695" cy="120"/>
                </a:xfrm>
                <a:custGeom>
                  <a:avLst/>
                  <a:gdLst>
                    <a:gd name="T0" fmla="*/ 0 w 1695"/>
                    <a:gd name="T1" fmla="*/ 119 h 120"/>
                    <a:gd name="T2" fmla="*/ 1694 w 1695"/>
                    <a:gd name="T3" fmla="*/ 119 h 120"/>
                    <a:gd name="T4" fmla="*/ 1596 w 1695"/>
                    <a:gd name="T5" fmla="*/ 0 h 120"/>
                    <a:gd name="T6" fmla="*/ 102 w 1695"/>
                    <a:gd name="T7" fmla="*/ 0 h 120"/>
                    <a:gd name="T8" fmla="*/ 0 w 1695"/>
                    <a:gd name="T9" fmla="*/ 119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95" h="120">
                      <a:moveTo>
                        <a:pt x="0" y="119"/>
                      </a:moveTo>
                      <a:lnTo>
                        <a:pt x="1694" y="119"/>
                      </a:lnTo>
                      <a:lnTo>
                        <a:pt x="1596" y="0"/>
                      </a:lnTo>
                      <a:lnTo>
                        <a:pt x="102" y="0"/>
                      </a:lnTo>
                      <a:lnTo>
                        <a:pt x="0" y="119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35" name="Rectangle 3">
                  <a:extLst>
                    <a:ext uri="{FF2B5EF4-FFF2-40B4-BE49-F238E27FC236}">
                      <a16:creationId xmlns:a16="http://schemas.microsoft.com/office/drawing/2014/main" id="{3CCB9795-4B4D-5C90-929B-F086E5A10F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43" y="3589"/>
                  <a:ext cx="1685" cy="104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8437" name="Freeform 5">
                <a:extLst>
                  <a:ext uri="{FF2B5EF4-FFF2-40B4-BE49-F238E27FC236}">
                    <a16:creationId xmlns:a16="http://schemas.microsoft.com/office/drawing/2014/main" id="{317951C8-C2F3-A5FE-2D71-8CDD19BF88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5" y="3370"/>
                <a:ext cx="901" cy="220"/>
              </a:xfrm>
              <a:custGeom>
                <a:avLst/>
                <a:gdLst>
                  <a:gd name="T0" fmla="*/ 0 w 901"/>
                  <a:gd name="T1" fmla="*/ 123 h 220"/>
                  <a:gd name="T2" fmla="*/ 0 w 901"/>
                  <a:gd name="T3" fmla="*/ 0 h 220"/>
                  <a:gd name="T4" fmla="*/ 900 w 901"/>
                  <a:gd name="T5" fmla="*/ 0 h 220"/>
                  <a:gd name="T6" fmla="*/ 900 w 901"/>
                  <a:gd name="T7" fmla="*/ 126 h 220"/>
                  <a:gd name="T8" fmla="*/ 895 w 901"/>
                  <a:gd name="T9" fmla="*/ 138 h 220"/>
                  <a:gd name="T10" fmla="*/ 888 w 901"/>
                  <a:gd name="T11" fmla="*/ 148 h 220"/>
                  <a:gd name="T12" fmla="*/ 870 w 901"/>
                  <a:gd name="T13" fmla="*/ 158 h 220"/>
                  <a:gd name="T14" fmla="*/ 850 w 901"/>
                  <a:gd name="T15" fmla="*/ 167 h 220"/>
                  <a:gd name="T16" fmla="*/ 825 w 901"/>
                  <a:gd name="T17" fmla="*/ 176 h 220"/>
                  <a:gd name="T18" fmla="*/ 802 w 901"/>
                  <a:gd name="T19" fmla="*/ 184 h 220"/>
                  <a:gd name="T20" fmla="*/ 772 w 901"/>
                  <a:gd name="T21" fmla="*/ 190 h 220"/>
                  <a:gd name="T22" fmla="*/ 738 w 901"/>
                  <a:gd name="T23" fmla="*/ 196 h 220"/>
                  <a:gd name="T24" fmla="*/ 709 w 901"/>
                  <a:gd name="T25" fmla="*/ 201 h 220"/>
                  <a:gd name="T26" fmla="*/ 663 w 901"/>
                  <a:gd name="T27" fmla="*/ 208 h 220"/>
                  <a:gd name="T28" fmla="*/ 623 w 901"/>
                  <a:gd name="T29" fmla="*/ 211 h 220"/>
                  <a:gd name="T30" fmla="*/ 584 w 901"/>
                  <a:gd name="T31" fmla="*/ 216 h 220"/>
                  <a:gd name="T32" fmla="*/ 541 w 901"/>
                  <a:gd name="T33" fmla="*/ 217 h 220"/>
                  <a:gd name="T34" fmla="*/ 491 w 901"/>
                  <a:gd name="T35" fmla="*/ 219 h 220"/>
                  <a:gd name="T36" fmla="*/ 427 w 901"/>
                  <a:gd name="T37" fmla="*/ 219 h 220"/>
                  <a:gd name="T38" fmla="*/ 369 w 901"/>
                  <a:gd name="T39" fmla="*/ 217 h 220"/>
                  <a:gd name="T40" fmla="*/ 314 w 901"/>
                  <a:gd name="T41" fmla="*/ 216 h 220"/>
                  <a:gd name="T42" fmla="*/ 263 w 901"/>
                  <a:gd name="T43" fmla="*/ 211 h 220"/>
                  <a:gd name="T44" fmla="*/ 222 w 901"/>
                  <a:gd name="T45" fmla="*/ 207 h 220"/>
                  <a:gd name="T46" fmla="*/ 189 w 901"/>
                  <a:gd name="T47" fmla="*/ 201 h 220"/>
                  <a:gd name="T48" fmla="*/ 147 w 901"/>
                  <a:gd name="T49" fmla="*/ 195 h 220"/>
                  <a:gd name="T50" fmla="*/ 113 w 901"/>
                  <a:gd name="T51" fmla="*/ 187 h 220"/>
                  <a:gd name="T52" fmla="*/ 83 w 901"/>
                  <a:gd name="T53" fmla="*/ 179 h 220"/>
                  <a:gd name="T54" fmla="*/ 56 w 901"/>
                  <a:gd name="T55" fmla="*/ 169 h 220"/>
                  <a:gd name="T56" fmla="*/ 38 w 901"/>
                  <a:gd name="T57" fmla="*/ 161 h 220"/>
                  <a:gd name="T58" fmla="*/ 23 w 901"/>
                  <a:gd name="T59" fmla="*/ 154 h 220"/>
                  <a:gd name="T60" fmla="*/ 13 w 901"/>
                  <a:gd name="T61" fmla="*/ 144 h 220"/>
                  <a:gd name="T62" fmla="*/ 5 w 901"/>
                  <a:gd name="T63" fmla="*/ 135 h 220"/>
                  <a:gd name="T64" fmla="*/ 0 w 901"/>
                  <a:gd name="T65" fmla="*/ 123 h 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1" h="220">
                    <a:moveTo>
                      <a:pt x="0" y="123"/>
                    </a:moveTo>
                    <a:lnTo>
                      <a:pt x="0" y="0"/>
                    </a:lnTo>
                    <a:lnTo>
                      <a:pt x="900" y="0"/>
                    </a:lnTo>
                    <a:lnTo>
                      <a:pt x="900" y="126"/>
                    </a:lnTo>
                    <a:lnTo>
                      <a:pt x="895" y="138"/>
                    </a:lnTo>
                    <a:lnTo>
                      <a:pt x="888" y="148"/>
                    </a:lnTo>
                    <a:lnTo>
                      <a:pt x="870" y="158"/>
                    </a:lnTo>
                    <a:lnTo>
                      <a:pt x="850" y="167"/>
                    </a:lnTo>
                    <a:lnTo>
                      <a:pt x="825" y="176"/>
                    </a:lnTo>
                    <a:lnTo>
                      <a:pt x="802" y="184"/>
                    </a:lnTo>
                    <a:lnTo>
                      <a:pt x="772" y="190"/>
                    </a:lnTo>
                    <a:lnTo>
                      <a:pt x="738" y="196"/>
                    </a:lnTo>
                    <a:lnTo>
                      <a:pt x="709" y="201"/>
                    </a:lnTo>
                    <a:lnTo>
                      <a:pt x="663" y="208"/>
                    </a:lnTo>
                    <a:lnTo>
                      <a:pt x="623" y="211"/>
                    </a:lnTo>
                    <a:lnTo>
                      <a:pt x="584" y="216"/>
                    </a:lnTo>
                    <a:lnTo>
                      <a:pt x="541" y="217"/>
                    </a:lnTo>
                    <a:lnTo>
                      <a:pt x="491" y="219"/>
                    </a:lnTo>
                    <a:lnTo>
                      <a:pt x="427" y="219"/>
                    </a:lnTo>
                    <a:lnTo>
                      <a:pt x="369" y="217"/>
                    </a:lnTo>
                    <a:lnTo>
                      <a:pt x="314" y="216"/>
                    </a:lnTo>
                    <a:lnTo>
                      <a:pt x="263" y="211"/>
                    </a:lnTo>
                    <a:lnTo>
                      <a:pt x="222" y="207"/>
                    </a:lnTo>
                    <a:lnTo>
                      <a:pt x="189" y="201"/>
                    </a:lnTo>
                    <a:lnTo>
                      <a:pt x="147" y="195"/>
                    </a:lnTo>
                    <a:lnTo>
                      <a:pt x="113" y="187"/>
                    </a:lnTo>
                    <a:lnTo>
                      <a:pt x="83" y="179"/>
                    </a:lnTo>
                    <a:lnTo>
                      <a:pt x="56" y="169"/>
                    </a:lnTo>
                    <a:lnTo>
                      <a:pt x="38" y="161"/>
                    </a:lnTo>
                    <a:lnTo>
                      <a:pt x="23" y="154"/>
                    </a:lnTo>
                    <a:lnTo>
                      <a:pt x="13" y="144"/>
                    </a:lnTo>
                    <a:lnTo>
                      <a:pt x="5" y="135"/>
                    </a:lnTo>
                    <a:lnTo>
                      <a:pt x="0" y="123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444" name="Group 12">
              <a:extLst>
                <a:ext uri="{FF2B5EF4-FFF2-40B4-BE49-F238E27FC236}">
                  <a16:creationId xmlns:a16="http://schemas.microsoft.com/office/drawing/2014/main" id="{B57BA893-4814-7A14-5A7C-691E9AC8F0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6" y="1946"/>
              <a:ext cx="2094" cy="1463"/>
              <a:chOff x="3836" y="1946"/>
              <a:chExt cx="2094" cy="1463"/>
            </a:xfrm>
          </p:grpSpPr>
          <p:grpSp>
            <p:nvGrpSpPr>
              <p:cNvPr id="18442" name="Group 10">
                <a:extLst>
                  <a:ext uri="{FF2B5EF4-FFF2-40B4-BE49-F238E27FC236}">
                    <a16:creationId xmlns:a16="http://schemas.microsoft.com/office/drawing/2014/main" id="{DE7F737B-AE16-1307-709F-0E945574F6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36" y="1946"/>
                <a:ext cx="2094" cy="1463"/>
                <a:chOff x="3836" y="1946"/>
                <a:chExt cx="2094" cy="1463"/>
              </a:xfrm>
            </p:grpSpPr>
            <p:sp>
              <p:nvSpPr>
                <p:cNvPr id="18439" name="AutoShape 7">
                  <a:extLst>
                    <a:ext uri="{FF2B5EF4-FFF2-40B4-BE49-F238E27FC236}">
                      <a16:creationId xmlns:a16="http://schemas.microsoft.com/office/drawing/2014/main" id="{A614319F-1152-9215-C0EF-51D1DF34B8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36" y="1946"/>
                  <a:ext cx="2094" cy="1463"/>
                </a:xfrm>
                <a:prstGeom prst="roundRect">
                  <a:avLst>
                    <a:gd name="adj" fmla="val 12250"/>
                  </a:avLst>
                </a:prstGeom>
                <a:solidFill>
                  <a:srgbClr val="C0C0C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40" name="AutoShape 8">
                  <a:extLst>
                    <a:ext uri="{FF2B5EF4-FFF2-40B4-BE49-F238E27FC236}">
                      <a16:creationId xmlns:a16="http://schemas.microsoft.com/office/drawing/2014/main" id="{78318344-2B81-C481-1890-1B134F071E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69" y="2109"/>
                  <a:ext cx="1628" cy="1137"/>
                </a:xfrm>
                <a:prstGeom prst="roundRect">
                  <a:avLst>
                    <a:gd name="adj" fmla="val 12167"/>
                  </a:avLst>
                </a:prstGeom>
                <a:solidFill>
                  <a:srgbClr val="80808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41" name="AutoShape 9">
                  <a:extLst>
                    <a:ext uri="{FF2B5EF4-FFF2-40B4-BE49-F238E27FC236}">
                      <a16:creationId xmlns:a16="http://schemas.microsoft.com/office/drawing/2014/main" id="{CDF1320F-644C-80AA-0A61-DFD230794B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60" y="2171"/>
                  <a:ext cx="1446" cy="1011"/>
                </a:xfrm>
                <a:prstGeom prst="roundRect">
                  <a:avLst>
                    <a:gd name="adj" fmla="val 12199"/>
                  </a:avLst>
                </a:prstGeom>
                <a:solidFill>
                  <a:srgbClr val="008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8443" name="Rectangle 11">
                <a:extLst>
                  <a:ext uri="{FF2B5EF4-FFF2-40B4-BE49-F238E27FC236}">
                    <a16:creationId xmlns:a16="http://schemas.microsoft.com/office/drawing/2014/main" id="{6BDF2DFB-8030-BEBF-935F-56C7CA4B84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91" y="3330"/>
                <a:ext cx="55" cy="8"/>
              </a:xfrm>
              <a:prstGeom prst="rect">
                <a:avLst/>
              </a:prstGeom>
              <a:solidFill>
                <a:srgbClr val="008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8446" name="Rectangle 14">
            <a:extLst>
              <a:ext uri="{FF2B5EF4-FFF2-40B4-BE49-F238E27FC236}">
                <a16:creationId xmlns:a16="http://schemas.microsoft.com/office/drawing/2014/main" id="{6B0D9741-C189-8D98-8DBE-0E0894622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88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65238576-89E9-7241-9CF8-323DFD04A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8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5CBCE67B-1809-5CB6-AE0F-C4EF40901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888FC7F1-2BCA-C64C-F36C-486E72AF8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80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04C203BB-AD80-89BC-AAFD-8F99101B4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C44C96A7-FE42-FC97-393A-16DA2F83B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Rectangle 20">
            <a:extLst>
              <a:ext uri="{FF2B5EF4-FFF2-40B4-BE49-F238E27FC236}">
                <a16:creationId xmlns:a16="http://schemas.microsoft.com/office/drawing/2014/main" id="{599F3CE7-C2E4-8D59-F45A-EAF07B5A2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3783013"/>
            <a:ext cx="2195513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b" anchorCtr="1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effectLst/>
                <a:latin typeface="Courier New" panose="02070309020205020404" pitchFamily="49" charset="0"/>
              </a:rPr>
              <a:t>StudentName</a:t>
            </a:r>
          </a:p>
        </p:txBody>
      </p:sp>
      <p:grpSp>
        <p:nvGrpSpPr>
          <p:cNvPr id="18458" name="Group 26">
            <a:extLst>
              <a:ext uri="{FF2B5EF4-FFF2-40B4-BE49-F238E27FC236}">
                <a16:creationId xmlns:a16="http://schemas.microsoft.com/office/drawing/2014/main" id="{12EA4875-AC5D-CF3A-7F55-7DBDAD6DA655}"/>
              </a:ext>
            </a:extLst>
          </p:cNvPr>
          <p:cNvGrpSpPr>
            <a:grpSpLocks/>
          </p:cNvGrpSpPr>
          <p:nvPr/>
        </p:nvGrpSpPr>
        <p:grpSpPr bwMode="auto">
          <a:xfrm>
            <a:off x="927100" y="858838"/>
            <a:ext cx="7959725" cy="1987550"/>
            <a:chOff x="584" y="541"/>
            <a:chExt cx="5014" cy="1252"/>
          </a:xfrm>
        </p:grpSpPr>
        <p:sp>
          <p:nvSpPr>
            <p:cNvPr id="18453" name="Rectangle 21">
              <a:extLst>
                <a:ext uri="{FF2B5EF4-FFF2-40B4-BE49-F238E27FC236}">
                  <a16:creationId xmlns:a16="http://schemas.microsoft.com/office/drawing/2014/main" id="{73A7CB03-7F20-9DBB-CA7B-FB908D304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635"/>
              <a:ext cx="4870" cy="110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Rectangle 22">
              <a:extLst>
                <a:ext uri="{FF2B5EF4-FFF2-40B4-BE49-F238E27FC236}">
                  <a16:creationId xmlns:a16="http://schemas.microsoft.com/office/drawing/2014/main" id="{ED389BFB-C9A1-CA7A-3869-C1BF1FFA1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" y="1104"/>
              <a:ext cx="4662" cy="5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MOVE "JOHN" TO StudentName.</a:t>
              </a:r>
              <a:endParaRPr lang="en-US" altLang="en-US" sz="2400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  <a:p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DISPLAY "My name is ", StudentName.</a:t>
              </a:r>
            </a:p>
          </p:txBody>
        </p:sp>
        <p:sp>
          <p:nvSpPr>
            <p:cNvPr id="18455" name="Rectangle 23">
              <a:extLst>
                <a:ext uri="{FF2B5EF4-FFF2-40B4-BE49-F238E27FC236}">
                  <a16:creationId xmlns:a16="http://schemas.microsoft.com/office/drawing/2014/main" id="{80D98673-397B-DE75-8349-2E200DA41D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" y="736"/>
              <a:ext cx="4683" cy="29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01 StudentName	PIC X(6) VALUE SPACES</a:t>
              </a:r>
              <a:r>
                <a:rPr lang="en-US" altLang="en-US" sz="2400">
                  <a:solidFill>
                    <a:schemeClr val="folHlink"/>
                  </a:solidFill>
                  <a:effectLst/>
                  <a:latin typeface="Times New Roman" panose="02020603050405020304" pitchFamily="18" charset="0"/>
                </a:rPr>
                <a:t>.</a:t>
              </a:r>
            </a:p>
          </p:txBody>
        </p:sp>
        <p:sp useBgFill="1">
          <p:nvSpPr>
            <p:cNvPr id="18456" name="Freeform 24">
              <a:extLst>
                <a:ext uri="{FF2B5EF4-FFF2-40B4-BE49-F238E27FC236}">
                  <a16:creationId xmlns:a16="http://schemas.microsoft.com/office/drawing/2014/main" id="{DA8A5911-618D-1191-8CB8-498CED2B463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" y="1594"/>
              <a:ext cx="4996" cy="199"/>
            </a:xfrm>
            <a:custGeom>
              <a:avLst/>
              <a:gdLst>
                <a:gd name="T0" fmla="*/ 81 w 4996"/>
                <a:gd name="T1" fmla="*/ 63 h 199"/>
                <a:gd name="T2" fmla="*/ 153 w 4996"/>
                <a:gd name="T3" fmla="*/ 45 h 199"/>
                <a:gd name="T4" fmla="*/ 207 w 4996"/>
                <a:gd name="T5" fmla="*/ 18 h 199"/>
                <a:gd name="T6" fmla="*/ 279 w 4996"/>
                <a:gd name="T7" fmla="*/ 81 h 199"/>
                <a:gd name="T8" fmla="*/ 333 w 4996"/>
                <a:gd name="T9" fmla="*/ 108 h 199"/>
                <a:gd name="T10" fmla="*/ 405 w 4996"/>
                <a:gd name="T11" fmla="*/ 90 h 199"/>
                <a:gd name="T12" fmla="*/ 468 w 4996"/>
                <a:gd name="T13" fmla="*/ 54 h 199"/>
                <a:gd name="T14" fmla="*/ 522 w 4996"/>
                <a:gd name="T15" fmla="*/ 18 h 199"/>
                <a:gd name="T16" fmla="*/ 585 w 4996"/>
                <a:gd name="T17" fmla="*/ 54 h 199"/>
                <a:gd name="T18" fmla="*/ 630 w 4996"/>
                <a:gd name="T19" fmla="*/ 108 h 199"/>
                <a:gd name="T20" fmla="*/ 684 w 4996"/>
                <a:gd name="T21" fmla="*/ 135 h 199"/>
                <a:gd name="T22" fmla="*/ 765 w 4996"/>
                <a:gd name="T23" fmla="*/ 108 h 199"/>
                <a:gd name="T24" fmla="*/ 828 w 4996"/>
                <a:gd name="T25" fmla="*/ 72 h 199"/>
                <a:gd name="T26" fmla="*/ 882 w 4996"/>
                <a:gd name="T27" fmla="*/ 36 h 199"/>
                <a:gd name="T28" fmla="*/ 936 w 4996"/>
                <a:gd name="T29" fmla="*/ 0 h 199"/>
                <a:gd name="T30" fmla="*/ 1233 w 4996"/>
                <a:gd name="T31" fmla="*/ 126 h 199"/>
                <a:gd name="T32" fmla="*/ 1593 w 4996"/>
                <a:gd name="T33" fmla="*/ 45 h 199"/>
                <a:gd name="T34" fmla="*/ 1647 w 4996"/>
                <a:gd name="T35" fmla="*/ 81 h 199"/>
                <a:gd name="T36" fmla="*/ 1701 w 4996"/>
                <a:gd name="T37" fmla="*/ 108 h 199"/>
                <a:gd name="T38" fmla="*/ 1764 w 4996"/>
                <a:gd name="T39" fmla="*/ 90 h 199"/>
                <a:gd name="T40" fmla="*/ 1818 w 4996"/>
                <a:gd name="T41" fmla="*/ 54 h 199"/>
                <a:gd name="T42" fmla="*/ 1881 w 4996"/>
                <a:gd name="T43" fmla="*/ 45 h 199"/>
                <a:gd name="T44" fmla="*/ 2061 w 4996"/>
                <a:gd name="T45" fmla="*/ 27 h 199"/>
                <a:gd name="T46" fmla="*/ 2079 w 4996"/>
                <a:gd name="T47" fmla="*/ 90 h 199"/>
                <a:gd name="T48" fmla="*/ 2133 w 4996"/>
                <a:gd name="T49" fmla="*/ 90 h 199"/>
                <a:gd name="T50" fmla="*/ 2205 w 4996"/>
                <a:gd name="T51" fmla="*/ 108 h 199"/>
                <a:gd name="T52" fmla="*/ 2268 w 4996"/>
                <a:gd name="T53" fmla="*/ 117 h 199"/>
                <a:gd name="T54" fmla="*/ 2358 w 4996"/>
                <a:gd name="T55" fmla="*/ 81 h 199"/>
                <a:gd name="T56" fmla="*/ 2394 w 4996"/>
                <a:gd name="T57" fmla="*/ 108 h 199"/>
                <a:gd name="T58" fmla="*/ 2466 w 4996"/>
                <a:gd name="T59" fmla="*/ 108 h 199"/>
                <a:gd name="T60" fmla="*/ 2529 w 4996"/>
                <a:gd name="T61" fmla="*/ 81 h 199"/>
                <a:gd name="T62" fmla="*/ 2583 w 4996"/>
                <a:gd name="T63" fmla="*/ 90 h 199"/>
                <a:gd name="T64" fmla="*/ 2682 w 4996"/>
                <a:gd name="T65" fmla="*/ 117 h 199"/>
                <a:gd name="T66" fmla="*/ 2781 w 4996"/>
                <a:gd name="T67" fmla="*/ 108 h 199"/>
                <a:gd name="T68" fmla="*/ 2961 w 4996"/>
                <a:gd name="T69" fmla="*/ 81 h 199"/>
                <a:gd name="T70" fmla="*/ 3123 w 4996"/>
                <a:gd name="T71" fmla="*/ 108 h 199"/>
                <a:gd name="T72" fmla="*/ 3213 w 4996"/>
                <a:gd name="T73" fmla="*/ 81 h 199"/>
                <a:gd name="T74" fmla="*/ 3267 w 4996"/>
                <a:gd name="T75" fmla="*/ 45 h 199"/>
                <a:gd name="T76" fmla="*/ 3348 w 4996"/>
                <a:gd name="T77" fmla="*/ 36 h 199"/>
                <a:gd name="T78" fmla="*/ 3402 w 4996"/>
                <a:gd name="T79" fmla="*/ 54 h 199"/>
                <a:gd name="T80" fmla="*/ 3501 w 4996"/>
                <a:gd name="T81" fmla="*/ 63 h 199"/>
                <a:gd name="T82" fmla="*/ 3789 w 4996"/>
                <a:gd name="T83" fmla="*/ 72 h 199"/>
                <a:gd name="T84" fmla="*/ 3843 w 4996"/>
                <a:gd name="T85" fmla="*/ 63 h 199"/>
                <a:gd name="T86" fmla="*/ 3897 w 4996"/>
                <a:gd name="T87" fmla="*/ 72 h 199"/>
                <a:gd name="T88" fmla="*/ 3960 w 4996"/>
                <a:gd name="T89" fmla="*/ 90 h 199"/>
                <a:gd name="T90" fmla="*/ 4041 w 4996"/>
                <a:gd name="T91" fmla="*/ 72 h 199"/>
                <a:gd name="T92" fmla="*/ 4140 w 4996"/>
                <a:gd name="T93" fmla="*/ 54 h 199"/>
                <a:gd name="T94" fmla="*/ 4212 w 4996"/>
                <a:gd name="T95" fmla="*/ 36 h 199"/>
                <a:gd name="T96" fmla="*/ 4248 w 4996"/>
                <a:gd name="T97" fmla="*/ 72 h 199"/>
                <a:gd name="T98" fmla="*/ 4338 w 4996"/>
                <a:gd name="T99" fmla="*/ 81 h 199"/>
                <a:gd name="T100" fmla="*/ 4410 w 4996"/>
                <a:gd name="T101" fmla="*/ 54 h 199"/>
                <a:gd name="T102" fmla="*/ 4473 w 4996"/>
                <a:gd name="T103" fmla="*/ 36 h 199"/>
                <a:gd name="T104" fmla="*/ 4536 w 4996"/>
                <a:gd name="T105" fmla="*/ 99 h 199"/>
                <a:gd name="T106" fmla="*/ 4608 w 4996"/>
                <a:gd name="T107" fmla="*/ 90 h 199"/>
                <a:gd name="T108" fmla="*/ 4680 w 4996"/>
                <a:gd name="T109" fmla="*/ 117 h 199"/>
                <a:gd name="T110" fmla="*/ 4743 w 4996"/>
                <a:gd name="T111" fmla="*/ 108 h 199"/>
                <a:gd name="T112" fmla="*/ 4806 w 4996"/>
                <a:gd name="T113" fmla="*/ 117 h 199"/>
                <a:gd name="T114" fmla="*/ 4860 w 4996"/>
                <a:gd name="T115" fmla="*/ 63 h 199"/>
                <a:gd name="T116" fmla="*/ 4914 w 4996"/>
                <a:gd name="T117" fmla="*/ 36 h 199"/>
                <a:gd name="T118" fmla="*/ 4986 w 4996"/>
                <a:gd name="T119" fmla="*/ 198 h 199"/>
                <a:gd name="T120" fmla="*/ 27 w 4996"/>
                <a:gd name="T121" fmla="*/ 72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96" h="199">
                  <a:moveTo>
                    <a:pt x="27" y="72"/>
                  </a:moveTo>
                  <a:lnTo>
                    <a:pt x="81" y="63"/>
                  </a:lnTo>
                  <a:lnTo>
                    <a:pt x="108" y="54"/>
                  </a:lnTo>
                  <a:lnTo>
                    <a:pt x="153" y="45"/>
                  </a:lnTo>
                  <a:lnTo>
                    <a:pt x="180" y="36"/>
                  </a:lnTo>
                  <a:lnTo>
                    <a:pt x="207" y="18"/>
                  </a:lnTo>
                  <a:lnTo>
                    <a:pt x="261" y="54"/>
                  </a:lnTo>
                  <a:lnTo>
                    <a:pt x="279" y="81"/>
                  </a:lnTo>
                  <a:lnTo>
                    <a:pt x="306" y="108"/>
                  </a:lnTo>
                  <a:lnTo>
                    <a:pt x="333" y="108"/>
                  </a:lnTo>
                  <a:lnTo>
                    <a:pt x="360" y="108"/>
                  </a:lnTo>
                  <a:lnTo>
                    <a:pt x="405" y="90"/>
                  </a:lnTo>
                  <a:lnTo>
                    <a:pt x="441" y="72"/>
                  </a:lnTo>
                  <a:lnTo>
                    <a:pt x="468" y="54"/>
                  </a:lnTo>
                  <a:lnTo>
                    <a:pt x="495" y="36"/>
                  </a:lnTo>
                  <a:lnTo>
                    <a:pt x="522" y="18"/>
                  </a:lnTo>
                  <a:lnTo>
                    <a:pt x="549" y="36"/>
                  </a:lnTo>
                  <a:lnTo>
                    <a:pt x="585" y="54"/>
                  </a:lnTo>
                  <a:lnTo>
                    <a:pt x="612" y="72"/>
                  </a:lnTo>
                  <a:lnTo>
                    <a:pt x="630" y="108"/>
                  </a:lnTo>
                  <a:lnTo>
                    <a:pt x="657" y="117"/>
                  </a:lnTo>
                  <a:lnTo>
                    <a:pt x="684" y="135"/>
                  </a:lnTo>
                  <a:lnTo>
                    <a:pt x="729" y="144"/>
                  </a:lnTo>
                  <a:lnTo>
                    <a:pt x="765" y="108"/>
                  </a:lnTo>
                  <a:lnTo>
                    <a:pt x="801" y="90"/>
                  </a:lnTo>
                  <a:lnTo>
                    <a:pt x="828" y="72"/>
                  </a:lnTo>
                  <a:lnTo>
                    <a:pt x="855" y="54"/>
                  </a:lnTo>
                  <a:lnTo>
                    <a:pt x="882" y="36"/>
                  </a:lnTo>
                  <a:lnTo>
                    <a:pt x="909" y="18"/>
                  </a:lnTo>
                  <a:lnTo>
                    <a:pt x="936" y="0"/>
                  </a:lnTo>
                  <a:lnTo>
                    <a:pt x="963" y="0"/>
                  </a:lnTo>
                  <a:lnTo>
                    <a:pt x="1233" y="126"/>
                  </a:lnTo>
                  <a:lnTo>
                    <a:pt x="1593" y="36"/>
                  </a:lnTo>
                  <a:lnTo>
                    <a:pt x="1593" y="45"/>
                  </a:lnTo>
                  <a:lnTo>
                    <a:pt x="1620" y="54"/>
                  </a:lnTo>
                  <a:lnTo>
                    <a:pt x="1647" y="81"/>
                  </a:lnTo>
                  <a:lnTo>
                    <a:pt x="1665" y="108"/>
                  </a:lnTo>
                  <a:lnTo>
                    <a:pt x="1701" y="108"/>
                  </a:lnTo>
                  <a:lnTo>
                    <a:pt x="1728" y="108"/>
                  </a:lnTo>
                  <a:lnTo>
                    <a:pt x="1764" y="90"/>
                  </a:lnTo>
                  <a:lnTo>
                    <a:pt x="1791" y="72"/>
                  </a:lnTo>
                  <a:lnTo>
                    <a:pt x="1818" y="54"/>
                  </a:lnTo>
                  <a:lnTo>
                    <a:pt x="1845" y="54"/>
                  </a:lnTo>
                  <a:lnTo>
                    <a:pt x="1881" y="45"/>
                  </a:lnTo>
                  <a:lnTo>
                    <a:pt x="2025" y="36"/>
                  </a:lnTo>
                  <a:lnTo>
                    <a:pt x="2061" y="27"/>
                  </a:lnTo>
                  <a:lnTo>
                    <a:pt x="2061" y="63"/>
                  </a:lnTo>
                  <a:lnTo>
                    <a:pt x="2079" y="90"/>
                  </a:lnTo>
                  <a:lnTo>
                    <a:pt x="2106" y="90"/>
                  </a:lnTo>
                  <a:lnTo>
                    <a:pt x="2133" y="90"/>
                  </a:lnTo>
                  <a:lnTo>
                    <a:pt x="2169" y="99"/>
                  </a:lnTo>
                  <a:lnTo>
                    <a:pt x="2205" y="108"/>
                  </a:lnTo>
                  <a:lnTo>
                    <a:pt x="2241" y="117"/>
                  </a:lnTo>
                  <a:lnTo>
                    <a:pt x="2268" y="117"/>
                  </a:lnTo>
                  <a:lnTo>
                    <a:pt x="2322" y="90"/>
                  </a:lnTo>
                  <a:lnTo>
                    <a:pt x="2358" y="81"/>
                  </a:lnTo>
                  <a:lnTo>
                    <a:pt x="2385" y="72"/>
                  </a:lnTo>
                  <a:lnTo>
                    <a:pt x="2394" y="108"/>
                  </a:lnTo>
                  <a:lnTo>
                    <a:pt x="2439" y="108"/>
                  </a:lnTo>
                  <a:lnTo>
                    <a:pt x="2466" y="108"/>
                  </a:lnTo>
                  <a:lnTo>
                    <a:pt x="2502" y="90"/>
                  </a:lnTo>
                  <a:lnTo>
                    <a:pt x="2529" y="81"/>
                  </a:lnTo>
                  <a:lnTo>
                    <a:pt x="2556" y="72"/>
                  </a:lnTo>
                  <a:lnTo>
                    <a:pt x="2583" y="90"/>
                  </a:lnTo>
                  <a:lnTo>
                    <a:pt x="2637" y="108"/>
                  </a:lnTo>
                  <a:lnTo>
                    <a:pt x="2682" y="117"/>
                  </a:lnTo>
                  <a:lnTo>
                    <a:pt x="2736" y="117"/>
                  </a:lnTo>
                  <a:lnTo>
                    <a:pt x="2781" y="108"/>
                  </a:lnTo>
                  <a:lnTo>
                    <a:pt x="2817" y="99"/>
                  </a:lnTo>
                  <a:lnTo>
                    <a:pt x="2961" y="81"/>
                  </a:lnTo>
                  <a:lnTo>
                    <a:pt x="3105" y="72"/>
                  </a:lnTo>
                  <a:lnTo>
                    <a:pt x="3123" y="108"/>
                  </a:lnTo>
                  <a:lnTo>
                    <a:pt x="3177" y="90"/>
                  </a:lnTo>
                  <a:lnTo>
                    <a:pt x="3213" y="81"/>
                  </a:lnTo>
                  <a:lnTo>
                    <a:pt x="3240" y="72"/>
                  </a:lnTo>
                  <a:lnTo>
                    <a:pt x="3267" y="45"/>
                  </a:lnTo>
                  <a:lnTo>
                    <a:pt x="3303" y="36"/>
                  </a:lnTo>
                  <a:lnTo>
                    <a:pt x="3348" y="36"/>
                  </a:lnTo>
                  <a:lnTo>
                    <a:pt x="3375" y="54"/>
                  </a:lnTo>
                  <a:lnTo>
                    <a:pt x="3402" y="54"/>
                  </a:lnTo>
                  <a:lnTo>
                    <a:pt x="3429" y="54"/>
                  </a:lnTo>
                  <a:lnTo>
                    <a:pt x="3501" y="63"/>
                  </a:lnTo>
                  <a:lnTo>
                    <a:pt x="3645" y="72"/>
                  </a:lnTo>
                  <a:lnTo>
                    <a:pt x="3789" y="72"/>
                  </a:lnTo>
                  <a:lnTo>
                    <a:pt x="3816" y="72"/>
                  </a:lnTo>
                  <a:lnTo>
                    <a:pt x="3843" y="63"/>
                  </a:lnTo>
                  <a:lnTo>
                    <a:pt x="3870" y="72"/>
                  </a:lnTo>
                  <a:lnTo>
                    <a:pt x="3897" y="72"/>
                  </a:lnTo>
                  <a:lnTo>
                    <a:pt x="3924" y="99"/>
                  </a:lnTo>
                  <a:lnTo>
                    <a:pt x="3960" y="90"/>
                  </a:lnTo>
                  <a:lnTo>
                    <a:pt x="4005" y="81"/>
                  </a:lnTo>
                  <a:lnTo>
                    <a:pt x="4041" y="72"/>
                  </a:lnTo>
                  <a:lnTo>
                    <a:pt x="4086" y="72"/>
                  </a:lnTo>
                  <a:lnTo>
                    <a:pt x="4140" y="54"/>
                  </a:lnTo>
                  <a:lnTo>
                    <a:pt x="4185" y="36"/>
                  </a:lnTo>
                  <a:lnTo>
                    <a:pt x="4212" y="36"/>
                  </a:lnTo>
                  <a:lnTo>
                    <a:pt x="4221" y="63"/>
                  </a:lnTo>
                  <a:lnTo>
                    <a:pt x="4248" y="72"/>
                  </a:lnTo>
                  <a:lnTo>
                    <a:pt x="4293" y="72"/>
                  </a:lnTo>
                  <a:lnTo>
                    <a:pt x="4338" y="81"/>
                  </a:lnTo>
                  <a:lnTo>
                    <a:pt x="4374" y="72"/>
                  </a:lnTo>
                  <a:lnTo>
                    <a:pt x="4410" y="54"/>
                  </a:lnTo>
                  <a:lnTo>
                    <a:pt x="4446" y="45"/>
                  </a:lnTo>
                  <a:lnTo>
                    <a:pt x="4473" y="36"/>
                  </a:lnTo>
                  <a:lnTo>
                    <a:pt x="4491" y="63"/>
                  </a:lnTo>
                  <a:lnTo>
                    <a:pt x="4536" y="99"/>
                  </a:lnTo>
                  <a:lnTo>
                    <a:pt x="4581" y="90"/>
                  </a:lnTo>
                  <a:lnTo>
                    <a:pt x="4608" y="90"/>
                  </a:lnTo>
                  <a:lnTo>
                    <a:pt x="4653" y="108"/>
                  </a:lnTo>
                  <a:lnTo>
                    <a:pt x="4680" y="117"/>
                  </a:lnTo>
                  <a:lnTo>
                    <a:pt x="4716" y="108"/>
                  </a:lnTo>
                  <a:lnTo>
                    <a:pt x="4743" y="108"/>
                  </a:lnTo>
                  <a:lnTo>
                    <a:pt x="4779" y="117"/>
                  </a:lnTo>
                  <a:lnTo>
                    <a:pt x="4806" y="117"/>
                  </a:lnTo>
                  <a:lnTo>
                    <a:pt x="4833" y="90"/>
                  </a:lnTo>
                  <a:lnTo>
                    <a:pt x="4860" y="63"/>
                  </a:lnTo>
                  <a:lnTo>
                    <a:pt x="4887" y="45"/>
                  </a:lnTo>
                  <a:lnTo>
                    <a:pt x="4914" y="36"/>
                  </a:lnTo>
                  <a:lnTo>
                    <a:pt x="4995" y="36"/>
                  </a:lnTo>
                  <a:lnTo>
                    <a:pt x="4986" y="198"/>
                  </a:lnTo>
                  <a:lnTo>
                    <a:pt x="0" y="198"/>
                  </a:lnTo>
                  <a:lnTo>
                    <a:pt x="27" y="72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8457" name="Freeform 25">
              <a:extLst>
                <a:ext uri="{FF2B5EF4-FFF2-40B4-BE49-F238E27FC236}">
                  <a16:creationId xmlns:a16="http://schemas.microsoft.com/office/drawing/2014/main" id="{1E880F20-2A08-8833-1A5E-DE0627664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" y="541"/>
              <a:ext cx="5005" cy="235"/>
            </a:xfrm>
            <a:custGeom>
              <a:avLst/>
              <a:gdLst>
                <a:gd name="T0" fmla="*/ 72 w 5005"/>
                <a:gd name="T1" fmla="*/ 216 h 235"/>
                <a:gd name="T2" fmla="*/ 135 w 5005"/>
                <a:gd name="T3" fmla="*/ 198 h 235"/>
                <a:gd name="T4" fmla="*/ 198 w 5005"/>
                <a:gd name="T5" fmla="*/ 180 h 235"/>
                <a:gd name="T6" fmla="*/ 252 w 5005"/>
                <a:gd name="T7" fmla="*/ 144 h 235"/>
                <a:gd name="T8" fmla="*/ 279 w 5005"/>
                <a:gd name="T9" fmla="*/ 216 h 235"/>
                <a:gd name="T10" fmla="*/ 333 w 5005"/>
                <a:gd name="T11" fmla="*/ 216 h 235"/>
                <a:gd name="T12" fmla="*/ 378 w 5005"/>
                <a:gd name="T13" fmla="*/ 189 h 235"/>
                <a:gd name="T14" fmla="*/ 450 w 5005"/>
                <a:gd name="T15" fmla="*/ 189 h 235"/>
                <a:gd name="T16" fmla="*/ 522 w 5005"/>
                <a:gd name="T17" fmla="*/ 180 h 235"/>
                <a:gd name="T18" fmla="*/ 594 w 5005"/>
                <a:gd name="T19" fmla="*/ 171 h 235"/>
                <a:gd name="T20" fmla="*/ 648 w 5005"/>
                <a:gd name="T21" fmla="*/ 162 h 235"/>
                <a:gd name="T22" fmla="*/ 702 w 5005"/>
                <a:gd name="T23" fmla="*/ 144 h 235"/>
                <a:gd name="T24" fmla="*/ 765 w 5005"/>
                <a:gd name="T25" fmla="*/ 126 h 235"/>
                <a:gd name="T26" fmla="*/ 819 w 5005"/>
                <a:gd name="T27" fmla="*/ 108 h 235"/>
                <a:gd name="T28" fmla="*/ 891 w 5005"/>
                <a:gd name="T29" fmla="*/ 162 h 235"/>
                <a:gd name="T30" fmla="*/ 945 w 5005"/>
                <a:gd name="T31" fmla="*/ 189 h 235"/>
                <a:gd name="T32" fmla="*/ 999 w 5005"/>
                <a:gd name="T33" fmla="*/ 216 h 235"/>
                <a:gd name="T34" fmla="*/ 1053 w 5005"/>
                <a:gd name="T35" fmla="*/ 216 h 235"/>
                <a:gd name="T36" fmla="*/ 1107 w 5005"/>
                <a:gd name="T37" fmla="*/ 189 h 235"/>
                <a:gd name="T38" fmla="*/ 1179 w 5005"/>
                <a:gd name="T39" fmla="*/ 180 h 235"/>
                <a:gd name="T40" fmla="*/ 1233 w 5005"/>
                <a:gd name="T41" fmla="*/ 171 h 235"/>
                <a:gd name="T42" fmla="*/ 1296 w 5005"/>
                <a:gd name="T43" fmla="*/ 153 h 235"/>
                <a:gd name="T44" fmla="*/ 1359 w 5005"/>
                <a:gd name="T45" fmla="*/ 126 h 235"/>
                <a:gd name="T46" fmla="*/ 1980 w 5005"/>
                <a:gd name="T47" fmla="*/ 126 h 235"/>
                <a:gd name="T48" fmla="*/ 2061 w 5005"/>
                <a:gd name="T49" fmla="*/ 171 h 235"/>
                <a:gd name="T50" fmla="*/ 2115 w 5005"/>
                <a:gd name="T51" fmla="*/ 180 h 235"/>
                <a:gd name="T52" fmla="*/ 2169 w 5005"/>
                <a:gd name="T53" fmla="*/ 162 h 235"/>
                <a:gd name="T54" fmla="*/ 2214 w 5005"/>
                <a:gd name="T55" fmla="*/ 180 h 235"/>
                <a:gd name="T56" fmla="*/ 2268 w 5005"/>
                <a:gd name="T57" fmla="*/ 198 h 235"/>
                <a:gd name="T58" fmla="*/ 2322 w 5005"/>
                <a:gd name="T59" fmla="*/ 189 h 235"/>
                <a:gd name="T60" fmla="*/ 2412 w 5005"/>
                <a:gd name="T61" fmla="*/ 189 h 235"/>
                <a:gd name="T62" fmla="*/ 2502 w 5005"/>
                <a:gd name="T63" fmla="*/ 180 h 235"/>
                <a:gd name="T64" fmla="*/ 2655 w 5005"/>
                <a:gd name="T65" fmla="*/ 153 h 235"/>
                <a:gd name="T66" fmla="*/ 2853 w 5005"/>
                <a:gd name="T67" fmla="*/ 117 h 235"/>
                <a:gd name="T68" fmla="*/ 2934 w 5005"/>
                <a:gd name="T69" fmla="*/ 153 h 235"/>
                <a:gd name="T70" fmla="*/ 2997 w 5005"/>
                <a:gd name="T71" fmla="*/ 162 h 235"/>
                <a:gd name="T72" fmla="*/ 3096 w 5005"/>
                <a:gd name="T73" fmla="*/ 153 h 235"/>
                <a:gd name="T74" fmla="*/ 3186 w 5005"/>
                <a:gd name="T75" fmla="*/ 162 h 235"/>
                <a:gd name="T76" fmla="*/ 3258 w 5005"/>
                <a:gd name="T77" fmla="*/ 180 h 235"/>
                <a:gd name="T78" fmla="*/ 3312 w 5005"/>
                <a:gd name="T79" fmla="*/ 198 h 235"/>
                <a:gd name="T80" fmla="*/ 3384 w 5005"/>
                <a:gd name="T81" fmla="*/ 198 h 235"/>
                <a:gd name="T82" fmla="*/ 3447 w 5005"/>
                <a:gd name="T83" fmla="*/ 189 h 235"/>
                <a:gd name="T84" fmla="*/ 3510 w 5005"/>
                <a:gd name="T85" fmla="*/ 180 h 235"/>
                <a:gd name="T86" fmla="*/ 3582 w 5005"/>
                <a:gd name="T87" fmla="*/ 162 h 235"/>
                <a:gd name="T88" fmla="*/ 3645 w 5005"/>
                <a:gd name="T89" fmla="*/ 135 h 235"/>
                <a:gd name="T90" fmla="*/ 3726 w 5005"/>
                <a:gd name="T91" fmla="*/ 144 h 235"/>
                <a:gd name="T92" fmla="*/ 3789 w 5005"/>
                <a:gd name="T93" fmla="*/ 198 h 235"/>
                <a:gd name="T94" fmla="*/ 3843 w 5005"/>
                <a:gd name="T95" fmla="*/ 216 h 235"/>
                <a:gd name="T96" fmla="*/ 3906 w 5005"/>
                <a:gd name="T97" fmla="*/ 225 h 235"/>
                <a:gd name="T98" fmla="*/ 3969 w 5005"/>
                <a:gd name="T99" fmla="*/ 216 h 235"/>
                <a:gd name="T100" fmla="*/ 4059 w 5005"/>
                <a:gd name="T101" fmla="*/ 144 h 235"/>
                <a:gd name="T102" fmla="*/ 4131 w 5005"/>
                <a:gd name="T103" fmla="*/ 117 h 235"/>
                <a:gd name="T104" fmla="*/ 4185 w 5005"/>
                <a:gd name="T105" fmla="*/ 144 h 235"/>
                <a:gd name="T106" fmla="*/ 5004 w 5005"/>
                <a:gd name="T107" fmla="*/ 198 h 235"/>
                <a:gd name="T108" fmla="*/ 0 w 5005"/>
                <a:gd name="T109" fmla="*/ 18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05" h="235">
                  <a:moveTo>
                    <a:pt x="45" y="216"/>
                  </a:moveTo>
                  <a:lnTo>
                    <a:pt x="72" y="216"/>
                  </a:lnTo>
                  <a:lnTo>
                    <a:pt x="99" y="207"/>
                  </a:lnTo>
                  <a:lnTo>
                    <a:pt x="135" y="198"/>
                  </a:lnTo>
                  <a:lnTo>
                    <a:pt x="171" y="189"/>
                  </a:lnTo>
                  <a:lnTo>
                    <a:pt x="198" y="180"/>
                  </a:lnTo>
                  <a:lnTo>
                    <a:pt x="225" y="162"/>
                  </a:lnTo>
                  <a:lnTo>
                    <a:pt x="252" y="144"/>
                  </a:lnTo>
                  <a:lnTo>
                    <a:pt x="261" y="180"/>
                  </a:lnTo>
                  <a:lnTo>
                    <a:pt x="279" y="216"/>
                  </a:lnTo>
                  <a:lnTo>
                    <a:pt x="306" y="216"/>
                  </a:lnTo>
                  <a:lnTo>
                    <a:pt x="333" y="216"/>
                  </a:lnTo>
                  <a:lnTo>
                    <a:pt x="351" y="189"/>
                  </a:lnTo>
                  <a:lnTo>
                    <a:pt x="378" y="189"/>
                  </a:lnTo>
                  <a:lnTo>
                    <a:pt x="405" y="189"/>
                  </a:lnTo>
                  <a:lnTo>
                    <a:pt x="450" y="189"/>
                  </a:lnTo>
                  <a:lnTo>
                    <a:pt x="486" y="189"/>
                  </a:lnTo>
                  <a:lnTo>
                    <a:pt x="522" y="180"/>
                  </a:lnTo>
                  <a:lnTo>
                    <a:pt x="549" y="180"/>
                  </a:lnTo>
                  <a:lnTo>
                    <a:pt x="594" y="171"/>
                  </a:lnTo>
                  <a:lnTo>
                    <a:pt x="621" y="162"/>
                  </a:lnTo>
                  <a:lnTo>
                    <a:pt x="648" y="162"/>
                  </a:lnTo>
                  <a:lnTo>
                    <a:pt x="675" y="144"/>
                  </a:lnTo>
                  <a:lnTo>
                    <a:pt x="702" y="144"/>
                  </a:lnTo>
                  <a:lnTo>
                    <a:pt x="729" y="126"/>
                  </a:lnTo>
                  <a:lnTo>
                    <a:pt x="765" y="126"/>
                  </a:lnTo>
                  <a:lnTo>
                    <a:pt x="792" y="117"/>
                  </a:lnTo>
                  <a:lnTo>
                    <a:pt x="819" y="108"/>
                  </a:lnTo>
                  <a:lnTo>
                    <a:pt x="855" y="144"/>
                  </a:lnTo>
                  <a:lnTo>
                    <a:pt x="891" y="162"/>
                  </a:lnTo>
                  <a:lnTo>
                    <a:pt x="918" y="162"/>
                  </a:lnTo>
                  <a:lnTo>
                    <a:pt x="945" y="189"/>
                  </a:lnTo>
                  <a:lnTo>
                    <a:pt x="972" y="198"/>
                  </a:lnTo>
                  <a:lnTo>
                    <a:pt x="999" y="216"/>
                  </a:lnTo>
                  <a:lnTo>
                    <a:pt x="1026" y="225"/>
                  </a:lnTo>
                  <a:lnTo>
                    <a:pt x="1053" y="216"/>
                  </a:lnTo>
                  <a:lnTo>
                    <a:pt x="1080" y="198"/>
                  </a:lnTo>
                  <a:lnTo>
                    <a:pt x="1107" y="189"/>
                  </a:lnTo>
                  <a:lnTo>
                    <a:pt x="1143" y="180"/>
                  </a:lnTo>
                  <a:lnTo>
                    <a:pt x="1179" y="180"/>
                  </a:lnTo>
                  <a:lnTo>
                    <a:pt x="1206" y="171"/>
                  </a:lnTo>
                  <a:lnTo>
                    <a:pt x="1233" y="171"/>
                  </a:lnTo>
                  <a:lnTo>
                    <a:pt x="1269" y="162"/>
                  </a:lnTo>
                  <a:lnTo>
                    <a:pt x="1296" y="153"/>
                  </a:lnTo>
                  <a:lnTo>
                    <a:pt x="1323" y="144"/>
                  </a:lnTo>
                  <a:lnTo>
                    <a:pt x="1359" y="126"/>
                  </a:lnTo>
                  <a:lnTo>
                    <a:pt x="1683" y="225"/>
                  </a:lnTo>
                  <a:lnTo>
                    <a:pt x="1980" y="126"/>
                  </a:lnTo>
                  <a:lnTo>
                    <a:pt x="2007" y="144"/>
                  </a:lnTo>
                  <a:lnTo>
                    <a:pt x="2061" y="171"/>
                  </a:lnTo>
                  <a:lnTo>
                    <a:pt x="2088" y="180"/>
                  </a:lnTo>
                  <a:lnTo>
                    <a:pt x="2115" y="180"/>
                  </a:lnTo>
                  <a:lnTo>
                    <a:pt x="2142" y="171"/>
                  </a:lnTo>
                  <a:lnTo>
                    <a:pt x="2169" y="162"/>
                  </a:lnTo>
                  <a:lnTo>
                    <a:pt x="2196" y="153"/>
                  </a:lnTo>
                  <a:lnTo>
                    <a:pt x="2214" y="180"/>
                  </a:lnTo>
                  <a:lnTo>
                    <a:pt x="2241" y="198"/>
                  </a:lnTo>
                  <a:lnTo>
                    <a:pt x="2268" y="198"/>
                  </a:lnTo>
                  <a:lnTo>
                    <a:pt x="2295" y="189"/>
                  </a:lnTo>
                  <a:lnTo>
                    <a:pt x="2322" y="189"/>
                  </a:lnTo>
                  <a:lnTo>
                    <a:pt x="2367" y="189"/>
                  </a:lnTo>
                  <a:lnTo>
                    <a:pt x="2412" y="189"/>
                  </a:lnTo>
                  <a:lnTo>
                    <a:pt x="2466" y="189"/>
                  </a:lnTo>
                  <a:lnTo>
                    <a:pt x="2502" y="180"/>
                  </a:lnTo>
                  <a:lnTo>
                    <a:pt x="2529" y="162"/>
                  </a:lnTo>
                  <a:lnTo>
                    <a:pt x="2655" y="153"/>
                  </a:lnTo>
                  <a:lnTo>
                    <a:pt x="2799" y="135"/>
                  </a:lnTo>
                  <a:lnTo>
                    <a:pt x="2853" y="117"/>
                  </a:lnTo>
                  <a:lnTo>
                    <a:pt x="2880" y="126"/>
                  </a:lnTo>
                  <a:lnTo>
                    <a:pt x="2934" y="153"/>
                  </a:lnTo>
                  <a:lnTo>
                    <a:pt x="2961" y="162"/>
                  </a:lnTo>
                  <a:lnTo>
                    <a:pt x="2997" y="162"/>
                  </a:lnTo>
                  <a:lnTo>
                    <a:pt x="3033" y="153"/>
                  </a:lnTo>
                  <a:lnTo>
                    <a:pt x="3096" y="153"/>
                  </a:lnTo>
                  <a:lnTo>
                    <a:pt x="3150" y="162"/>
                  </a:lnTo>
                  <a:lnTo>
                    <a:pt x="3186" y="162"/>
                  </a:lnTo>
                  <a:lnTo>
                    <a:pt x="3213" y="162"/>
                  </a:lnTo>
                  <a:lnTo>
                    <a:pt x="3258" y="180"/>
                  </a:lnTo>
                  <a:lnTo>
                    <a:pt x="3285" y="189"/>
                  </a:lnTo>
                  <a:lnTo>
                    <a:pt x="3312" y="198"/>
                  </a:lnTo>
                  <a:lnTo>
                    <a:pt x="3357" y="198"/>
                  </a:lnTo>
                  <a:lnTo>
                    <a:pt x="3384" y="198"/>
                  </a:lnTo>
                  <a:lnTo>
                    <a:pt x="3420" y="198"/>
                  </a:lnTo>
                  <a:lnTo>
                    <a:pt x="3447" y="189"/>
                  </a:lnTo>
                  <a:lnTo>
                    <a:pt x="3474" y="180"/>
                  </a:lnTo>
                  <a:lnTo>
                    <a:pt x="3510" y="180"/>
                  </a:lnTo>
                  <a:lnTo>
                    <a:pt x="3546" y="162"/>
                  </a:lnTo>
                  <a:lnTo>
                    <a:pt x="3582" y="162"/>
                  </a:lnTo>
                  <a:lnTo>
                    <a:pt x="3618" y="144"/>
                  </a:lnTo>
                  <a:lnTo>
                    <a:pt x="3645" y="135"/>
                  </a:lnTo>
                  <a:lnTo>
                    <a:pt x="3672" y="126"/>
                  </a:lnTo>
                  <a:lnTo>
                    <a:pt x="3726" y="144"/>
                  </a:lnTo>
                  <a:lnTo>
                    <a:pt x="3762" y="171"/>
                  </a:lnTo>
                  <a:lnTo>
                    <a:pt x="3789" y="198"/>
                  </a:lnTo>
                  <a:lnTo>
                    <a:pt x="3816" y="216"/>
                  </a:lnTo>
                  <a:lnTo>
                    <a:pt x="3843" y="216"/>
                  </a:lnTo>
                  <a:lnTo>
                    <a:pt x="3870" y="225"/>
                  </a:lnTo>
                  <a:lnTo>
                    <a:pt x="3906" y="225"/>
                  </a:lnTo>
                  <a:lnTo>
                    <a:pt x="3942" y="216"/>
                  </a:lnTo>
                  <a:lnTo>
                    <a:pt x="3969" y="216"/>
                  </a:lnTo>
                  <a:lnTo>
                    <a:pt x="4005" y="180"/>
                  </a:lnTo>
                  <a:lnTo>
                    <a:pt x="4059" y="144"/>
                  </a:lnTo>
                  <a:lnTo>
                    <a:pt x="4104" y="126"/>
                  </a:lnTo>
                  <a:lnTo>
                    <a:pt x="4131" y="117"/>
                  </a:lnTo>
                  <a:lnTo>
                    <a:pt x="4158" y="135"/>
                  </a:lnTo>
                  <a:lnTo>
                    <a:pt x="4185" y="144"/>
                  </a:lnTo>
                  <a:lnTo>
                    <a:pt x="4716" y="234"/>
                  </a:lnTo>
                  <a:lnTo>
                    <a:pt x="5004" y="198"/>
                  </a:lnTo>
                  <a:lnTo>
                    <a:pt x="5004" y="0"/>
                  </a:lnTo>
                  <a:lnTo>
                    <a:pt x="0" y="1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9" name="Rectangle 27">
            <a:extLst>
              <a:ext uri="{FF2B5EF4-FFF2-40B4-BE49-F238E27FC236}">
                <a16:creationId xmlns:a16="http://schemas.microsoft.com/office/drawing/2014/main" id="{049CE4B8-6EB4-7A6E-E88E-878418A953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44600" y="4427538"/>
            <a:ext cx="1852613" cy="342900"/>
          </a:xfrm>
          <a:noFill/>
          <a:ln/>
        </p:spPr>
        <p:txBody>
          <a:bodyPr wrap="none" lIns="0" tIns="0" rIns="0" bIns="0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accent2"/>
                </a:solidFill>
              </a:rPr>
              <a:t>J    O   H    N</a:t>
            </a:r>
          </a:p>
        </p:txBody>
      </p:sp>
      <p:sp>
        <p:nvSpPr>
          <p:cNvPr id="18460" name="Rectangle 28">
            <a:extLst>
              <a:ext uri="{FF2B5EF4-FFF2-40B4-BE49-F238E27FC236}">
                <a16:creationId xmlns:a16="http://schemas.microsoft.com/office/drawing/2014/main" id="{D111DB0B-D230-630E-4A37-904794AB99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136525"/>
            <a:ext cx="2954338" cy="492125"/>
          </a:xfrm>
          <a:noFill/>
          <a:ln/>
        </p:spPr>
        <p:txBody>
          <a:bodyPr/>
          <a:lstStyle/>
          <a:p>
            <a:r>
              <a:rPr lang="en-US" altLang="en-US"/>
              <a:t>Using Variables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4371716-718A-A67C-538A-52CDFFD1F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88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20DB488-D0EF-BC6D-B7DF-99AC4790FF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8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DB678405-F94C-7413-B45A-D6C9A50C3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7E9A318A-97C6-33CB-4B5E-9698562D6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80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E2B1BF17-C866-5DEB-8E43-0FEE1B68C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EFA727EF-9EFD-2EBB-8FBF-720BDC5EB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4300538"/>
            <a:ext cx="546100" cy="560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id="{45D6DC3B-86BC-23F8-9975-A92D0E157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3783013"/>
            <a:ext cx="2195513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b" anchorCtr="1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effectLst/>
                <a:latin typeface="Courier New" panose="02070309020205020404" pitchFamily="49" charset="0"/>
              </a:rPr>
              <a:t>StudentName</a:t>
            </a:r>
          </a:p>
        </p:txBody>
      </p:sp>
      <p:grpSp>
        <p:nvGrpSpPr>
          <p:cNvPr id="20493" name="Group 13">
            <a:extLst>
              <a:ext uri="{FF2B5EF4-FFF2-40B4-BE49-F238E27FC236}">
                <a16:creationId xmlns:a16="http://schemas.microsoft.com/office/drawing/2014/main" id="{9F7F6495-8D88-22F6-9A83-7C082062DDD6}"/>
              </a:ext>
            </a:extLst>
          </p:cNvPr>
          <p:cNvGrpSpPr>
            <a:grpSpLocks/>
          </p:cNvGrpSpPr>
          <p:nvPr/>
        </p:nvGrpSpPr>
        <p:grpSpPr bwMode="auto">
          <a:xfrm>
            <a:off x="6416675" y="5349875"/>
            <a:ext cx="2690813" cy="512763"/>
            <a:chOff x="4042" y="3370"/>
            <a:chExt cx="1695" cy="323"/>
          </a:xfrm>
        </p:grpSpPr>
        <p:grpSp>
          <p:nvGrpSpPr>
            <p:cNvPr id="20491" name="Group 11">
              <a:extLst>
                <a:ext uri="{FF2B5EF4-FFF2-40B4-BE49-F238E27FC236}">
                  <a16:creationId xmlns:a16="http://schemas.microsoft.com/office/drawing/2014/main" id="{7C14856C-BBE8-B7AA-9A91-63FD427411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42" y="3472"/>
              <a:ext cx="1695" cy="221"/>
              <a:chOff x="4042" y="3472"/>
              <a:chExt cx="1695" cy="221"/>
            </a:xfrm>
          </p:grpSpPr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3CCB822B-5240-B732-73F0-9EF1AA63BC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2" y="3472"/>
                <a:ext cx="1695" cy="120"/>
              </a:xfrm>
              <a:custGeom>
                <a:avLst/>
                <a:gdLst>
                  <a:gd name="T0" fmla="*/ 0 w 1695"/>
                  <a:gd name="T1" fmla="*/ 119 h 120"/>
                  <a:gd name="T2" fmla="*/ 1694 w 1695"/>
                  <a:gd name="T3" fmla="*/ 119 h 120"/>
                  <a:gd name="T4" fmla="*/ 1596 w 1695"/>
                  <a:gd name="T5" fmla="*/ 0 h 120"/>
                  <a:gd name="T6" fmla="*/ 102 w 1695"/>
                  <a:gd name="T7" fmla="*/ 0 h 120"/>
                  <a:gd name="T8" fmla="*/ 0 w 1695"/>
                  <a:gd name="T9" fmla="*/ 119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95" h="120">
                    <a:moveTo>
                      <a:pt x="0" y="119"/>
                    </a:moveTo>
                    <a:lnTo>
                      <a:pt x="1694" y="119"/>
                    </a:lnTo>
                    <a:lnTo>
                      <a:pt x="1596" y="0"/>
                    </a:lnTo>
                    <a:lnTo>
                      <a:pt x="102" y="0"/>
                    </a:lnTo>
                    <a:lnTo>
                      <a:pt x="0" y="119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0" name="Rectangle 10">
                <a:extLst>
                  <a:ext uri="{FF2B5EF4-FFF2-40B4-BE49-F238E27FC236}">
                    <a16:creationId xmlns:a16="http://schemas.microsoft.com/office/drawing/2014/main" id="{5B84CCC8-5B8A-0BE2-5656-80632D4864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3" y="3589"/>
                <a:ext cx="1685" cy="10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492" name="Freeform 12">
              <a:extLst>
                <a:ext uri="{FF2B5EF4-FFF2-40B4-BE49-F238E27FC236}">
                  <a16:creationId xmlns:a16="http://schemas.microsoft.com/office/drawing/2014/main" id="{5D07B60A-D3A0-D15D-3A0B-3C17F45BA4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3370"/>
              <a:ext cx="901" cy="220"/>
            </a:xfrm>
            <a:custGeom>
              <a:avLst/>
              <a:gdLst>
                <a:gd name="T0" fmla="*/ 0 w 901"/>
                <a:gd name="T1" fmla="*/ 123 h 220"/>
                <a:gd name="T2" fmla="*/ 0 w 901"/>
                <a:gd name="T3" fmla="*/ 0 h 220"/>
                <a:gd name="T4" fmla="*/ 900 w 901"/>
                <a:gd name="T5" fmla="*/ 0 h 220"/>
                <a:gd name="T6" fmla="*/ 900 w 901"/>
                <a:gd name="T7" fmla="*/ 126 h 220"/>
                <a:gd name="T8" fmla="*/ 895 w 901"/>
                <a:gd name="T9" fmla="*/ 138 h 220"/>
                <a:gd name="T10" fmla="*/ 888 w 901"/>
                <a:gd name="T11" fmla="*/ 148 h 220"/>
                <a:gd name="T12" fmla="*/ 870 w 901"/>
                <a:gd name="T13" fmla="*/ 158 h 220"/>
                <a:gd name="T14" fmla="*/ 850 w 901"/>
                <a:gd name="T15" fmla="*/ 167 h 220"/>
                <a:gd name="T16" fmla="*/ 825 w 901"/>
                <a:gd name="T17" fmla="*/ 176 h 220"/>
                <a:gd name="T18" fmla="*/ 802 w 901"/>
                <a:gd name="T19" fmla="*/ 184 h 220"/>
                <a:gd name="T20" fmla="*/ 772 w 901"/>
                <a:gd name="T21" fmla="*/ 190 h 220"/>
                <a:gd name="T22" fmla="*/ 738 w 901"/>
                <a:gd name="T23" fmla="*/ 196 h 220"/>
                <a:gd name="T24" fmla="*/ 709 w 901"/>
                <a:gd name="T25" fmla="*/ 201 h 220"/>
                <a:gd name="T26" fmla="*/ 663 w 901"/>
                <a:gd name="T27" fmla="*/ 208 h 220"/>
                <a:gd name="T28" fmla="*/ 623 w 901"/>
                <a:gd name="T29" fmla="*/ 211 h 220"/>
                <a:gd name="T30" fmla="*/ 584 w 901"/>
                <a:gd name="T31" fmla="*/ 216 h 220"/>
                <a:gd name="T32" fmla="*/ 541 w 901"/>
                <a:gd name="T33" fmla="*/ 217 h 220"/>
                <a:gd name="T34" fmla="*/ 491 w 901"/>
                <a:gd name="T35" fmla="*/ 219 h 220"/>
                <a:gd name="T36" fmla="*/ 427 w 901"/>
                <a:gd name="T37" fmla="*/ 219 h 220"/>
                <a:gd name="T38" fmla="*/ 369 w 901"/>
                <a:gd name="T39" fmla="*/ 217 h 220"/>
                <a:gd name="T40" fmla="*/ 314 w 901"/>
                <a:gd name="T41" fmla="*/ 216 h 220"/>
                <a:gd name="T42" fmla="*/ 263 w 901"/>
                <a:gd name="T43" fmla="*/ 211 h 220"/>
                <a:gd name="T44" fmla="*/ 222 w 901"/>
                <a:gd name="T45" fmla="*/ 207 h 220"/>
                <a:gd name="T46" fmla="*/ 189 w 901"/>
                <a:gd name="T47" fmla="*/ 201 h 220"/>
                <a:gd name="T48" fmla="*/ 147 w 901"/>
                <a:gd name="T49" fmla="*/ 195 h 220"/>
                <a:gd name="T50" fmla="*/ 113 w 901"/>
                <a:gd name="T51" fmla="*/ 187 h 220"/>
                <a:gd name="T52" fmla="*/ 83 w 901"/>
                <a:gd name="T53" fmla="*/ 179 h 220"/>
                <a:gd name="T54" fmla="*/ 56 w 901"/>
                <a:gd name="T55" fmla="*/ 169 h 220"/>
                <a:gd name="T56" fmla="*/ 38 w 901"/>
                <a:gd name="T57" fmla="*/ 161 h 220"/>
                <a:gd name="T58" fmla="*/ 23 w 901"/>
                <a:gd name="T59" fmla="*/ 154 h 220"/>
                <a:gd name="T60" fmla="*/ 13 w 901"/>
                <a:gd name="T61" fmla="*/ 144 h 220"/>
                <a:gd name="T62" fmla="*/ 5 w 901"/>
                <a:gd name="T63" fmla="*/ 135 h 220"/>
                <a:gd name="T64" fmla="*/ 0 w 901"/>
                <a:gd name="T65" fmla="*/ 123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1" h="220">
                  <a:moveTo>
                    <a:pt x="0" y="123"/>
                  </a:moveTo>
                  <a:lnTo>
                    <a:pt x="0" y="0"/>
                  </a:lnTo>
                  <a:lnTo>
                    <a:pt x="900" y="0"/>
                  </a:lnTo>
                  <a:lnTo>
                    <a:pt x="900" y="126"/>
                  </a:lnTo>
                  <a:lnTo>
                    <a:pt x="895" y="138"/>
                  </a:lnTo>
                  <a:lnTo>
                    <a:pt x="888" y="148"/>
                  </a:lnTo>
                  <a:lnTo>
                    <a:pt x="870" y="158"/>
                  </a:lnTo>
                  <a:lnTo>
                    <a:pt x="850" y="167"/>
                  </a:lnTo>
                  <a:lnTo>
                    <a:pt x="825" y="176"/>
                  </a:lnTo>
                  <a:lnTo>
                    <a:pt x="802" y="184"/>
                  </a:lnTo>
                  <a:lnTo>
                    <a:pt x="772" y="190"/>
                  </a:lnTo>
                  <a:lnTo>
                    <a:pt x="738" y="196"/>
                  </a:lnTo>
                  <a:lnTo>
                    <a:pt x="709" y="201"/>
                  </a:lnTo>
                  <a:lnTo>
                    <a:pt x="663" y="208"/>
                  </a:lnTo>
                  <a:lnTo>
                    <a:pt x="623" y="211"/>
                  </a:lnTo>
                  <a:lnTo>
                    <a:pt x="584" y="216"/>
                  </a:lnTo>
                  <a:lnTo>
                    <a:pt x="541" y="217"/>
                  </a:lnTo>
                  <a:lnTo>
                    <a:pt x="491" y="219"/>
                  </a:lnTo>
                  <a:lnTo>
                    <a:pt x="427" y="219"/>
                  </a:lnTo>
                  <a:lnTo>
                    <a:pt x="369" y="217"/>
                  </a:lnTo>
                  <a:lnTo>
                    <a:pt x="314" y="216"/>
                  </a:lnTo>
                  <a:lnTo>
                    <a:pt x="263" y="211"/>
                  </a:lnTo>
                  <a:lnTo>
                    <a:pt x="222" y="207"/>
                  </a:lnTo>
                  <a:lnTo>
                    <a:pt x="189" y="201"/>
                  </a:lnTo>
                  <a:lnTo>
                    <a:pt x="147" y="195"/>
                  </a:lnTo>
                  <a:lnTo>
                    <a:pt x="113" y="187"/>
                  </a:lnTo>
                  <a:lnTo>
                    <a:pt x="83" y="179"/>
                  </a:lnTo>
                  <a:lnTo>
                    <a:pt x="56" y="169"/>
                  </a:lnTo>
                  <a:lnTo>
                    <a:pt x="38" y="161"/>
                  </a:lnTo>
                  <a:lnTo>
                    <a:pt x="23" y="154"/>
                  </a:lnTo>
                  <a:lnTo>
                    <a:pt x="13" y="144"/>
                  </a:lnTo>
                  <a:lnTo>
                    <a:pt x="5" y="135"/>
                  </a:lnTo>
                  <a:lnTo>
                    <a:pt x="0" y="123"/>
                  </a:lnTo>
                </a:path>
              </a:pathLst>
            </a:custGeom>
            <a:solidFill>
              <a:srgbClr val="C0C0C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94" name="AutoShape 14">
            <a:extLst>
              <a:ext uri="{FF2B5EF4-FFF2-40B4-BE49-F238E27FC236}">
                <a16:creationId xmlns:a16="http://schemas.microsoft.com/office/drawing/2014/main" id="{9E914A2D-8085-510C-142C-7F3018955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9650" y="3089275"/>
            <a:ext cx="3324225" cy="2322513"/>
          </a:xfrm>
          <a:prstGeom prst="roundRect">
            <a:avLst>
              <a:gd name="adj" fmla="val 12250"/>
            </a:avLst>
          </a:prstGeom>
          <a:solidFill>
            <a:srgbClr val="C0C0C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AutoShape 15">
            <a:extLst>
              <a:ext uri="{FF2B5EF4-FFF2-40B4-BE49-F238E27FC236}">
                <a16:creationId xmlns:a16="http://schemas.microsoft.com/office/drawing/2014/main" id="{E197E646-7780-29D8-4C4D-D31105255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9538" y="3348038"/>
            <a:ext cx="2584450" cy="1804987"/>
          </a:xfrm>
          <a:prstGeom prst="roundRect">
            <a:avLst>
              <a:gd name="adj" fmla="val 12167"/>
            </a:avLst>
          </a:prstGeom>
          <a:solidFill>
            <a:srgbClr val="80808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AutoShape 16">
            <a:extLst>
              <a:ext uri="{FF2B5EF4-FFF2-40B4-BE49-F238E27FC236}">
                <a16:creationId xmlns:a16="http://schemas.microsoft.com/office/drawing/2014/main" id="{4E3BA168-B57A-C1D6-56FA-FB17F8383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0" y="3446463"/>
            <a:ext cx="2295525" cy="1604962"/>
          </a:xfrm>
          <a:prstGeom prst="roundRect">
            <a:avLst>
              <a:gd name="adj" fmla="val 12199"/>
            </a:avLst>
          </a:prstGeom>
          <a:solidFill>
            <a:srgbClr val="00800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46038" rIns="0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endParaRPr lang="en-US" altLang="en-US">
              <a:effectLst/>
            </a:endParaRPr>
          </a:p>
          <a:p>
            <a:pPr>
              <a:lnSpc>
                <a:spcPct val="103000"/>
              </a:lnSpc>
              <a:spcAft>
                <a:spcPct val="52000"/>
              </a:spcAft>
            </a:pPr>
            <a:endParaRPr lang="en-US" altLang="en-US">
              <a:effectLst/>
            </a:endParaRP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80108314-137D-091D-CD38-2190FCB54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5713" y="5286375"/>
            <a:ext cx="87312" cy="12700"/>
          </a:xfrm>
          <a:prstGeom prst="rect">
            <a:avLst/>
          </a:prstGeom>
          <a:solidFill>
            <a:srgbClr val="00800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>
            <a:extLst>
              <a:ext uri="{FF2B5EF4-FFF2-40B4-BE49-F238E27FC236}">
                <a16:creationId xmlns:a16="http://schemas.microsoft.com/office/drawing/2014/main" id="{7CDDA700-DBE4-6BB0-931F-31C7CFC38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7288" y="4987925"/>
            <a:ext cx="0" cy="5572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Line 19">
            <a:extLst>
              <a:ext uri="{FF2B5EF4-FFF2-40B4-BE49-F238E27FC236}">
                <a16:creationId xmlns:a16="http://schemas.microsoft.com/office/drawing/2014/main" id="{772DF836-576E-C55E-61E8-1F5A3A06E5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7288" y="5545138"/>
            <a:ext cx="62150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05" name="Group 25">
            <a:extLst>
              <a:ext uri="{FF2B5EF4-FFF2-40B4-BE49-F238E27FC236}">
                <a16:creationId xmlns:a16="http://schemas.microsoft.com/office/drawing/2014/main" id="{6C65D2B1-1E46-7531-9819-BC2DC3E533EA}"/>
              </a:ext>
            </a:extLst>
          </p:cNvPr>
          <p:cNvGrpSpPr>
            <a:grpSpLocks/>
          </p:cNvGrpSpPr>
          <p:nvPr/>
        </p:nvGrpSpPr>
        <p:grpSpPr bwMode="auto">
          <a:xfrm>
            <a:off x="927100" y="858838"/>
            <a:ext cx="7959725" cy="1987550"/>
            <a:chOff x="584" y="541"/>
            <a:chExt cx="5014" cy="1252"/>
          </a:xfrm>
        </p:grpSpPr>
        <p:sp>
          <p:nvSpPr>
            <p:cNvPr id="20500" name="Rectangle 20">
              <a:extLst>
                <a:ext uri="{FF2B5EF4-FFF2-40B4-BE49-F238E27FC236}">
                  <a16:creationId xmlns:a16="http://schemas.microsoft.com/office/drawing/2014/main" id="{D304D270-4CDE-6560-CC42-AD3C52860B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635"/>
              <a:ext cx="4870" cy="110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1" name="Rectangle 21">
              <a:extLst>
                <a:ext uri="{FF2B5EF4-FFF2-40B4-BE49-F238E27FC236}">
                  <a16:creationId xmlns:a16="http://schemas.microsoft.com/office/drawing/2014/main" id="{7F119198-DC39-C025-6693-11DD9FF5C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" y="1104"/>
              <a:ext cx="4662" cy="5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MOVE "JOHN" TO StudentName.</a:t>
              </a:r>
            </a:p>
            <a:p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DISPLAY "My name is ", StudentName.</a:t>
              </a:r>
            </a:p>
          </p:txBody>
        </p:sp>
        <p:sp>
          <p:nvSpPr>
            <p:cNvPr id="20502" name="Rectangle 22">
              <a:extLst>
                <a:ext uri="{FF2B5EF4-FFF2-40B4-BE49-F238E27FC236}">
                  <a16:creationId xmlns:a16="http://schemas.microsoft.com/office/drawing/2014/main" id="{D2A70B48-24F1-9250-55BB-6E9BC7A01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" y="736"/>
              <a:ext cx="4683" cy="29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2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01 StudentName	PIC X(6) VALUE SPACES</a:t>
              </a:r>
              <a:r>
                <a:rPr lang="en-US" altLang="en-US" sz="2400">
                  <a:solidFill>
                    <a:schemeClr val="folHlink"/>
                  </a:solidFill>
                  <a:effectLst/>
                  <a:latin typeface="Times New Roman" panose="02020603050405020304" pitchFamily="18" charset="0"/>
                </a:rPr>
                <a:t>.</a:t>
              </a:r>
            </a:p>
          </p:txBody>
        </p:sp>
        <p:sp useBgFill="1">
          <p:nvSpPr>
            <p:cNvPr id="20503" name="Freeform 23">
              <a:extLst>
                <a:ext uri="{FF2B5EF4-FFF2-40B4-BE49-F238E27FC236}">
                  <a16:creationId xmlns:a16="http://schemas.microsoft.com/office/drawing/2014/main" id="{F77D799E-E5FB-AAB4-60ED-FDD814A4A962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" y="1594"/>
              <a:ext cx="4996" cy="199"/>
            </a:xfrm>
            <a:custGeom>
              <a:avLst/>
              <a:gdLst>
                <a:gd name="T0" fmla="*/ 81 w 4996"/>
                <a:gd name="T1" fmla="*/ 63 h 199"/>
                <a:gd name="T2" fmla="*/ 153 w 4996"/>
                <a:gd name="T3" fmla="*/ 45 h 199"/>
                <a:gd name="T4" fmla="*/ 207 w 4996"/>
                <a:gd name="T5" fmla="*/ 18 h 199"/>
                <a:gd name="T6" fmla="*/ 279 w 4996"/>
                <a:gd name="T7" fmla="*/ 81 h 199"/>
                <a:gd name="T8" fmla="*/ 333 w 4996"/>
                <a:gd name="T9" fmla="*/ 108 h 199"/>
                <a:gd name="T10" fmla="*/ 405 w 4996"/>
                <a:gd name="T11" fmla="*/ 90 h 199"/>
                <a:gd name="T12" fmla="*/ 468 w 4996"/>
                <a:gd name="T13" fmla="*/ 54 h 199"/>
                <a:gd name="T14" fmla="*/ 522 w 4996"/>
                <a:gd name="T15" fmla="*/ 18 h 199"/>
                <a:gd name="T16" fmla="*/ 585 w 4996"/>
                <a:gd name="T17" fmla="*/ 54 h 199"/>
                <a:gd name="T18" fmla="*/ 630 w 4996"/>
                <a:gd name="T19" fmla="*/ 108 h 199"/>
                <a:gd name="T20" fmla="*/ 684 w 4996"/>
                <a:gd name="T21" fmla="*/ 135 h 199"/>
                <a:gd name="T22" fmla="*/ 765 w 4996"/>
                <a:gd name="T23" fmla="*/ 108 h 199"/>
                <a:gd name="T24" fmla="*/ 828 w 4996"/>
                <a:gd name="T25" fmla="*/ 72 h 199"/>
                <a:gd name="T26" fmla="*/ 882 w 4996"/>
                <a:gd name="T27" fmla="*/ 36 h 199"/>
                <a:gd name="T28" fmla="*/ 936 w 4996"/>
                <a:gd name="T29" fmla="*/ 0 h 199"/>
                <a:gd name="T30" fmla="*/ 1233 w 4996"/>
                <a:gd name="T31" fmla="*/ 126 h 199"/>
                <a:gd name="T32" fmla="*/ 1593 w 4996"/>
                <a:gd name="T33" fmla="*/ 45 h 199"/>
                <a:gd name="T34" fmla="*/ 1647 w 4996"/>
                <a:gd name="T35" fmla="*/ 81 h 199"/>
                <a:gd name="T36" fmla="*/ 1701 w 4996"/>
                <a:gd name="T37" fmla="*/ 108 h 199"/>
                <a:gd name="T38" fmla="*/ 1764 w 4996"/>
                <a:gd name="T39" fmla="*/ 90 h 199"/>
                <a:gd name="T40" fmla="*/ 1818 w 4996"/>
                <a:gd name="T41" fmla="*/ 54 h 199"/>
                <a:gd name="T42" fmla="*/ 1881 w 4996"/>
                <a:gd name="T43" fmla="*/ 45 h 199"/>
                <a:gd name="T44" fmla="*/ 2061 w 4996"/>
                <a:gd name="T45" fmla="*/ 27 h 199"/>
                <a:gd name="T46" fmla="*/ 2079 w 4996"/>
                <a:gd name="T47" fmla="*/ 90 h 199"/>
                <a:gd name="T48" fmla="*/ 2133 w 4996"/>
                <a:gd name="T49" fmla="*/ 90 h 199"/>
                <a:gd name="T50" fmla="*/ 2205 w 4996"/>
                <a:gd name="T51" fmla="*/ 108 h 199"/>
                <a:gd name="T52" fmla="*/ 2268 w 4996"/>
                <a:gd name="T53" fmla="*/ 117 h 199"/>
                <a:gd name="T54" fmla="*/ 2358 w 4996"/>
                <a:gd name="T55" fmla="*/ 81 h 199"/>
                <a:gd name="T56" fmla="*/ 2394 w 4996"/>
                <a:gd name="T57" fmla="*/ 108 h 199"/>
                <a:gd name="T58" fmla="*/ 2466 w 4996"/>
                <a:gd name="T59" fmla="*/ 108 h 199"/>
                <a:gd name="T60" fmla="*/ 2529 w 4996"/>
                <a:gd name="T61" fmla="*/ 81 h 199"/>
                <a:gd name="T62" fmla="*/ 2583 w 4996"/>
                <a:gd name="T63" fmla="*/ 90 h 199"/>
                <a:gd name="T64" fmla="*/ 2682 w 4996"/>
                <a:gd name="T65" fmla="*/ 117 h 199"/>
                <a:gd name="T66" fmla="*/ 2781 w 4996"/>
                <a:gd name="T67" fmla="*/ 108 h 199"/>
                <a:gd name="T68" fmla="*/ 2961 w 4996"/>
                <a:gd name="T69" fmla="*/ 81 h 199"/>
                <a:gd name="T70" fmla="*/ 3123 w 4996"/>
                <a:gd name="T71" fmla="*/ 108 h 199"/>
                <a:gd name="T72" fmla="*/ 3213 w 4996"/>
                <a:gd name="T73" fmla="*/ 81 h 199"/>
                <a:gd name="T74" fmla="*/ 3267 w 4996"/>
                <a:gd name="T75" fmla="*/ 45 h 199"/>
                <a:gd name="T76" fmla="*/ 3348 w 4996"/>
                <a:gd name="T77" fmla="*/ 36 h 199"/>
                <a:gd name="T78" fmla="*/ 3402 w 4996"/>
                <a:gd name="T79" fmla="*/ 54 h 199"/>
                <a:gd name="T80" fmla="*/ 3501 w 4996"/>
                <a:gd name="T81" fmla="*/ 63 h 199"/>
                <a:gd name="T82" fmla="*/ 3789 w 4996"/>
                <a:gd name="T83" fmla="*/ 72 h 199"/>
                <a:gd name="T84" fmla="*/ 3843 w 4996"/>
                <a:gd name="T85" fmla="*/ 63 h 199"/>
                <a:gd name="T86" fmla="*/ 3897 w 4996"/>
                <a:gd name="T87" fmla="*/ 72 h 199"/>
                <a:gd name="T88" fmla="*/ 3960 w 4996"/>
                <a:gd name="T89" fmla="*/ 90 h 199"/>
                <a:gd name="T90" fmla="*/ 4041 w 4996"/>
                <a:gd name="T91" fmla="*/ 72 h 199"/>
                <a:gd name="T92" fmla="*/ 4140 w 4996"/>
                <a:gd name="T93" fmla="*/ 54 h 199"/>
                <a:gd name="T94" fmla="*/ 4212 w 4996"/>
                <a:gd name="T95" fmla="*/ 36 h 199"/>
                <a:gd name="T96" fmla="*/ 4248 w 4996"/>
                <a:gd name="T97" fmla="*/ 72 h 199"/>
                <a:gd name="T98" fmla="*/ 4338 w 4996"/>
                <a:gd name="T99" fmla="*/ 81 h 199"/>
                <a:gd name="T100" fmla="*/ 4410 w 4996"/>
                <a:gd name="T101" fmla="*/ 54 h 199"/>
                <a:gd name="T102" fmla="*/ 4473 w 4996"/>
                <a:gd name="T103" fmla="*/ 36 h 199"/>
                <a:gd name="T104" fmla="*/ 4536 w 4996"/>
                <a:gd name="T105" fmla="*/ 99 h 199"/>
                <a:gd name="T106" fmla="*/ 4608 w 4996"/>
                <a:gd name="T107" fmla="*/ 90 h 199"/>
                <a:gd name="T108" fmla="*/ 4680 w 4996"/>
                <a:gd name="T109" fmla="*/ 117 h 199"/>
                <a:gd name="T110" fmla="*/ 4743 w 4996"/>
                <a:gd name="T111" fmla="*/ 108 h 199"/>
                <a:gd name="T112" fmla="*/ 4806 w 4996"/>
                <a:gd name="T113" fmla="*/ 117 h 199"/>
                <a:gd name="T114" fmla="*/ 4860 w 4996"/>
                <a:gd name="T115" fmla="*/ 63 h 199"/>
                <a:gd name="T116" fmla="*/ 4914 w 4996"/>
                <a:gd name="T117" fmla="*/ 36 h 199"/>
                <a:gd name="T118" fmla="*/ 4986 w 4996"/>
                <a:gd name="T119" fmla="*/ 198 h 199"/>
                <a:gd name="T120" fmla="*/ 27 w 4996"/>
                <a:gd name="T121" fmla="*/ 72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96" h="199">
                  <a:moveTo>
                    <a:pt x="27" y="72"/>
                  </a:moveTo>
                  <a:lnTo>
                    <a:pt x="81" y="63"/>
                  </a:lnTo>
                  <a:lnTo>
                    <a:pt x="108" y="54"/>
                  </a:lnTo>
                  <a:lnTo>
                    <a:pt x="153" y="45"/>
                  </a:lnTo>
                  <a:lnTo>
                    <a:pt x="180" y="36"/>
                  </a:lnTo>
                  <a:lnTo>
                    <a:pt x="207" y="18"/>
                  </a:lnTo>
                  <a:lnTo>
                    <a:pt x="261" y="54"/>
                  </a:lnTo>
                  <a:lnTo>
                    <a:pt x="279" y="81"/>
                  </a:lnTo>
                  <a:lnTo>
                    <a:pt x="306" y="108"/>
                  </a:lnTo>
                  <a:lnTo>
                    <a:pt x="333" y="108"/>
                  </a:lnTo>
                  <a:lnTo>
                    <a:pt x="360" y="108"/>
                  </a:lnTo>
                  <a:lnTo>
                    <a:pt x="405" y="90"/>
                  </a:lnTo>
                  <a:lnTo>
                    <a:pt x="441" y="72"/>
                  </a:lnTo>
                  <a:lnTo>
                    <a:pt x="468" y="54"/>
                  </a:lnTo>
                  <a:lnTo>
                    <a:pt x="495" y="36"/>
                  </a:lnTo>
                  <a:lnTo>
                    <a:pt x="522" y="18"/>
                  </a:lnTo>
                  <a:lnTo>
                    <a:pt x="549" y="36"/>
                  </a:lnTo>
                  <a:lnTo>
                    <a:pt x="585" y="54"/>
                  </a:lnTo>
                  <a:lnTo>
                    <a:pt x="612" y="72"/>
                  </a:lnTo>
                  <a:lnTo>
                    <a:pt x="630" y="108"/>
                  </a:lnTo>
                  <a:lnTo>
                    <a:pt x="657" y="117"/>
                  </a:lnTo>
                  <a:lnTo>
                    <a:pt x="684" y="135"/>
                  </a:lnTo>
                  <a:lnTo>
                    <a:pt x="729" y="144"/>
                  </a:lnTo>
                  <a:lnTo>
                    <a:pt x="765" y="108"/>
                  </a:lnTo>
                  <a:lnTo>
                    <a:pt x="801" y="90"/>
                  </a:lnTo>
                  <a:lnTo>
                    <a:pt x="828" y="72"/>
                  </a:lnTo>
                  <a:lnTo>
                    <a:pt x="855" y="54"/>
                  </a:lnTo>
                  <a:lnTo>
                    <a:pt x="882" y="36"/>
                  </a:lnTo>
                  <a:lnTo>
                    <a:pt x="909" y="18"/>
                  </a:lnTo>
                  <a:lnTo>
                    <a:pt x="936" y="0"/>
                  </a:lnTo>
                  <a:lnTo>
                    <a:pt x="963" y="0"/>
                  </a:lnTo>
                  <a:lnTo>
                    <a:pt x="1233" y="126"/>
                  </a:lnTo>
                  <a:lnTo>
                    <a:pt x="1593" y="36"/>
                  </a:lnTo>
                  <a:lnTo>
                    <a:pt x="1593" y="45"/>
                  </a:lnTo>
                  <a:lnTo>
                    <a:pt x="1620" y="54"/>
                  </a:lnTo>
                  <a:lnTo>
                    <a:pt x="1647" y="81"/>
                  </a:lnTo>
                  <a:lnTo>
                    <a:pt x="1665" y="108"/>
                  </a:lnTo>
                  <a:lnTo>
                    <a:pt x="1701" y="108"/>
                  </a:lnTo>
                  <a:lnTo>
                    <a:pt x="1728" y="108"/>
                  </a:lnTo>
                  <a:lnTo>
                    <a:pt x="1764" y="90"/>
                  </a:lnTo>
                  <a:lnTo>
                    <a:pt x="1791" y="72"/>
                  </a:lnTo>
                  <a:lnTo>
                    <a:pt x="1818" y="54"/>
                  </a:lnTo>
                  <a:lnTo>
                    <a:pt x="1845" y="54"/>
                  </a:lnTo>
                  <a:lnTo>
                    <a:pt x="1881" y="45"/>
                  </a:lnTo>
                  <a:lnTo>
                    <a:pt x="2025" y="36"/>
                  </a:lnTo>
                  <a:lnTo>
                    <a:pt x="2061" y="27"/>
                  </a:lnTo>
                  <a:lnTo>
                    <a:pt x="2061" y="63"/>
                  </a:lnTo>
                  <a:lnTo>
                    <a:pt x="2079" y="90"/>
                  </a:lnTo>
                  <a:lnTo>
                    <a:pt x="2106" y="90"/>
                  </a:lnTo>
                  <a:lnTo>
                    <a:pt x="2133" y="90"/>
                  </a:lnTo>
                  <a:lnTo>
                    <a:pt x="2169" y="99"/>
                  </a:lnTo>
                  <a:lnTo>
                    <a:pt x="2205" y="108"/>
                  </a:lnTo>
                  <a:lnTo>
                    <a:pt x="2241" y="117"/>
                  </a:lnTo>
                  <a:lnTo>
                    <a:pt x="2268" y="117"/>
                  </a:lnTo>
                  <a:lnTo>
                    <a:pt x="2322" y="90"/>
                  </a:lnTo>
                  <a:lnTo>
                    <a:pt x="2358" y="81"/>
                  </a:lnTo>
                  <a:lnTo>
                    <a:pt x="2385" y="72"/>
                  </a:lnTo>
                  <a:lnTo>
                    <a:pt x="2394" y="108"/>
                  </a:lnTo>
                  <a:lnTo>
                    <a:pt x="2439" y="108"/>
                  </a:lnTo>
                  <a:lnTo>
                    <a:pt x="2466" y="108"/>
                  </a:lnTo>
                  <a:lnTo>
                    <a:pt x="2502" y="90"/>
                  </a:lnTo>
                  <a:lnTo>
                    <a:pt x="2529" y="81"/>
                  </a:lnTo>
                  <a:lnTo>
                    <a:pt x="2556" y="72"/>
                  </a:lnTo>
                  <a:lnTo>
                    <a:pt x="2583" y="90"/>
                  </a:lnTo>
                  <a:lnTo>
                    <a:pt x="2637" y="108"/>
                  </a:lnTo>
                  <a:lnTo>
                    <a:pt x="2682" y="117"/>
                  </a:lnTo>
                  <a:lnTo>
                    <a:pt x="2736" y="117"/>
                  </a:lnTo>
                  <a:lnTo>
                    <a:pt x="2781" y="108"/>
                  </a:lnTo>
                  <a:lnTo>
                    <a:pt x="2817" y="99"/>
                  </a:lnTo>
                  <a:lnTo>
                    <a:pt x="2961" y="81"/>
                  </a:lnTo>
                  <a:lnTo>
                    <a:pt x="3105" y="72"/>
                  </a:lnTo>
                  <a:lnTo>
                    <a:pt x="3123" y="108"/>
                  </a:lnTo>
                  <a:lnTo>
                    <a:pt x="3177" y="90"/>
                  </a:lnTo>
                  <a:lnTo>
                    <a:pt x="3213" y="81"/>
                  </a:lnTo>
                  <a:lnTo>
                    <a:pt x="3240" y="72"/>
                  </a:lnTo>
                  <a:lnTo>
                    <a:pt x="3267" y="45"/>
                  </a:lnTo>
                  <a:lnTo>
                    <a:pt x="3303" y="36"/>
                  </a:lnTo>
                  <a:lnTo>
                    <a:pt x="3348" y="36"/>
                  </a:lnTo>
                  <a:lnTo>
                    <a:pt x="3375" y="54"/>
                  </a:lnTo>
                  <a:lnTo>
                    <a:pt x="3402" y="54"/>
                  </a:lnTo>
                  <a:lnTo>
                    <a:pt x="3429" y="54"/>
                  </a:lnTo>
                  <a:lnTo>
                    <a:pt x="3501" y="63"/>
                  </a:lnTo>
                  <a:lnTo>
                    <a:pt x="3645" y="72"/>
                  </a:lnTo>
                  <a:lnTo>
                    <a:pt x="3789" y="72"/>
                  </a:lnTo>
                  <a:lnTo>
                    <a:pt x="3816" y="72"/>
                  </a:lnTo>
                  <a:lnTo>
                    <a:pt x="3843" y="63"/>
                  </a:lnTo>
                  <a:lnTo>
                    <a:pt x="3870" y="72"/>
                  </a:lnTo>
                  <a:lnTo>
                    <a:pt x="3897" y="72"/>
                  </a:lnTo>
                  <a:lnTo>
                    <a:pt x="3924" y="99"/>
                  </a:lnTo>
                  <a:lnTo>
                    <a:pt x="3960" y="90"/>
                  </a:lnTo>
                  <a:lnTo>
                    <a:pt x="4005" y="81"/>
                  </a:lnTo>
                  <a:lnTo>
                    <a:pt x="4041" y="72"/>
                  </a:lnTo>
                  <a:lnTo>
                    <a:pt x="4086" y="72"/>
                  </a:lnTo>
                  <a:lnTo>
                    <a:pt x="4140" y="54"/>
                  </a:lnTo>
                  <a:lnTo>
                    <a:pt x="4185" y="36"/>
                  </a:lnTo>
                  <a:lnTo>
                    <a:pt x="4212" y="36"/>
                  </a:lnTo>
                  <a:lnTo>
                    <a:pt x="4221" y="63"/>
                  </a:lnTo>
                  <a:lnTo>
                    <a:pt x="4248" y="72"/>
                  </a:lnTo>
                  <a:lnTo>
                    <a:pt x="4293" y="72"/>
                  </a:lnTo>
                  <a:lnTo>
                    <a:pt x="4338" y="81"/>
                  </a:lnTo>
                  <a:lnTo>
                    <a:pt x="4374" y="72"/>
                  </a:lnTo>
                  <a:lnTo>
                    <a:pt x="4410" y="54"/>
                  </a:lnTo>
                  <a:lnTo>
                    <a:pt x="4446" y="45"/>
                  </a:lnTo>
                  <a:lnTo>
                    <a:pt x="4473" y="36"/>
                  </a:lnTo>
                  <a:lnTo>
                    <a:pt x="4491" y="63"/>
                  </a:lnTo>
                  <a:lnTo>
                    <a:pt x="4536" y="99"/>
                  </a:lnTo>
                  <a:lnTo>
                    <a:pt x="4581" y="90"/>
                  </a:lnTo>
                  <a:lnTo>
                    <a:pt x="4608" y="90"/>
                  </a:lnTo>
                  <a:lnTo>
                    <a:pt x="4653" y="108"/>
                  </a:lnTo>
                  <a:lnTo>
                    <a:pt x="4680" y="117"/>
                  </a:lnTo>
                  <a:lnTo>
                    <a:pt x="4716" y="108"/>
                  </a:lnTo>
                  <a:lnTo>
                    <a:pt x="4743" y="108"/>
                  </a:lnTo>
                  <a:lnTo>
                    <a:pt x="4779" y="117"/>
                  </a:lnTo>
                  <a:lnTo>
                    <a:pt x="4806" y="117"/>
                  </a:lnTo>
                  <a:lnTo>
                    <a:pt x="4833" y="90"/>
                  </a:lnTo>
                  <a:lnTo>
                    <a:pt x="4860" y="63"/>
                  </a:lnTo>
                  <a:lnTo>
                    <a:pt x="4887" y="45"/>
                  </a:lnTo>
                  <a:lnTo>
                    <a:pt x="4914" y="36"/>
                  </a:lnTo>
                  <a:lnTo>
                    <a:pt x="4995" y="36"/>
                  </a:lnTo>
                  <a:lnTo>
                    <a:pt x="4986" y="198"/>
                  </a:lnTo>
                  <a:lnTo>
                    <a:pt x="0" y="198"/>
                  </a:lnTo>
                  <a:lnTo>
                    <a:pt x="27" y="72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20504" name="Freeform 24">
              <a:extLst>
                <a:ext uri="{FF2B5EF4-FFF2-40B4-BE49-F238E27FC236}">
                  <a16:creationId xmlns:a16="http://schemas.microsoft.com/office/drawing/2014/main" id="{597BC20A-E6CC-4980-85F6-8A3C2C8521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" y="541"/>
              <a:ext cx="5005" cy="235"/>
            </a:xfrm>
            <a:custGeom>
              <a:avLst/>
              <a:gdLst>
                <a:gd name="T0" fmla="*/ 72 w 5005"/>
                <a:gd name="T1" fmla="*/ 216 h 235"/>
                <a:gd name="T2" fmla="*/ 135 w 5005"/>
                <a:gd name="T3" fmla="*/ 198 h 235"/>
                <a:gd name="T4" fmla="*/ 198 w 5005"/>
                <a:gd name="T5" fmla="*/ 180 h 235"/>
                <a:gd name="T6" fmla="*/ 252 w 5005"/>
                <a:gd name="T7" fmla="*/ 144 h 235"/>
                <a:gd name="T8" fmla="*/ 279 w 5005"/>
                <a:gd name="T9" fmla="*/ 216 h 235"/>
                <a:gd name="T10" fmla="*/ 333 w 5005"/>
                <a:gd name="T11" fmla="*/ 216 h 235"/>
                <a:gd name="T12" fmla="*/ 378 w 5005"/>
                <a:gd name="T13" fmla="*/ 189 h 235"/>
                <a:gd name="T14" fmla="*/ 450 w 5005"/>
                <a:gd name="T15" fmla="*/ 189 h 235"/>
                <a:gd name="T16" fmla="*/ 522 w 5005"/>
                <a:gd name="T17" fmla="*/ 180 h 235"/>
                <a:gd name="T18" fmla="*/ 594 w 5005"/>
                <a:gd name="T19" fmla="*/ 171 h 235"/>
                <a:gd name="T20" fmla="*/ 648 w 5005"/>
                <a:gd name="T21" fmla="*/ 162 h 235"/>
                <a:gd name="T22" fmla="*/ 702 w 5005"/>
                <a:gd name="T23" fmla="*/ 144 h 235"/>
                <a:gd name="T24" fmla="*/ 765 w 5005"/>
                <a:gd name="T25" fmla="*/ 126 h 235"/>
                <a:gd name="T26" fmla="*/ 819 w 5005"/>
                <a:gd name="T27" fmla="*/ 108 h 235"/>
                <a:gd name="T28" fmla="*/ 891 w 5005"/>
                <a:gd name="T29" fmla="*/ 162 h 235"/>
                <a:gd name="T30" fmla="*/ 945 w 5005"/>
                <a:gd name="T31" fmla="*/ 189 h 235"/>
                <a:gd name="T32" fmla="*/ 999 w 5005"/>
                <a:gd name="T33" fmla="*/ 216 h 235"/>
                <a:gd name="T34" fmla="*/ 1053 w 5005"/>
                <a:gd name="T35" fmla="*/ 216 h 235"/>
                <a:gd name="T36" fmla="*/ 1107 w 5005"/>
                <a:gd name="T37" fmla="*/ 189 h 235"/>
                <a:gd name="T38" fmla="*/ 1179 w 5005"/>
                <a:gd name="T39" fmla="*/ 180 h 235"/>
                <a:gd name="T40" fmla="*/ 1233 w 5005"/>
                <a:gd name="T41" fmla="*/ 171 h 235"/>
                <a:gd name="T42" fmla="*/ 1296 w 5005"/>
                <a:gd name="T43" fmla="*/ 153 h 235"/>
                <a:gd name="T44" fmla="*/ 1359 w 5005"/>
                <a:gd name="T45" fmla="*/ 126 h 235"/>
                <a:gd name="T46" fmla="*/ 1980 w 5005"/>
                <a:gd name="T47" fmla="*/ 126 h 235"/>
                <a:gd name="T48" fmla="*/ 2061 w 5005"/>
                <a:gd name="T49" fmla="*/ 171 h 235"/>
                <a:gd name="T50" fmla="*/ 2115 w 5005"/>
                <a:gd name="T51" fmla="*/ 180 h 235"/>
                <a:gd name="T52" fmla="*/ 2169 w 5005"/>
                <a:gd name="T53" fmla="*/ 162 h 235"/>
                <a:gd name="T54" fmla="*/ 2214 w 5005"/>
                <a:gd name="T55" fmla="*/ 180 h 235"/>
                <a:gd name="T56" fmla="*/ 2268 w 5005"/>
                <a:gd name="T57" fmla="*/ 198 h 235"/>
                <a:gd name="T58" fmla="*/ 2322 w 5005"/>
                <a:gd name="T59" fmla="*/ 189 h 235"/>
                <a:gd name="T60" fmla="*/ 2412 w 5005"/>
                <a:gd name="T61" fmla="*/ 189 h 235"/>
                <a:gd name="T62" fmla="*/ 2502 w 5005"/>
                <a:gd name="T63" fmla="*/ 180 h 235"/>
                <a:gd name="T64" fmla="*/ 2655 w 5005"/>
                <a:gd name="T65" fmla="*/ 153 h 235"/>
                <a:gd name="T66" fmla="*/ 2853 w 5005"/>
                <a:gd name="T67" fmla="*/ 117 h 235"/>
                <a:gd name="T68" fmla="*/ 2934 w 5005"/>
                <a:gd name="T69" fmla="*/ 153 h 235"/>
                <a:gd name="T70" fmla="*/ 2997 w 5005"/>
                <a:gd name="T71" fmla="*/ 162 h 235"/>
                <a:gd name="T72" fmla="*/ 3096 w 5005"/>
                <a:gd name="T73" fmla="*/ 153 h 235"/>
                <a:gd name="T74" fmla="*/ 3186 w 5005"/>
                <a:gd name="T75" fmla="*/ 162 h 235"/>
                <a:gd name="T76" fmla="*/ 3258 w 5005"/>
                <a:gd name="T77" fmla="*/ 180 h 235"/>
                <a:gd name="T78" fmla="*/ 3312 w 5005"/>
                <a:gd name="T79" fmla="*/ 198 h 235"/>
                <a:gd name="T80" fmla="*/ 3384 w 5005"/>
                <a:gd name="T81" fmla="*/ 198 h 235"/>
                <a:gd name="T82" fmla="*/ 3447 w 5005"/>
                <a:gd name="T83" fmla="*/ 189 h 235"/>
                <a:gd name="T84" fmla="*/ 3510 w 5005"/>
                <a:gd name="T85" fmla="*/ 180 h 235"/>
                <a:gd name="T86" fmla="*/ 3582 w 5005"/>
                <a:gd name="T87" fmla="*/ 162 h 235"/>
                <a:gd name="T88" fmla="*/ 3645 w 5005"/>
                <a:gd name="T89" fmla="*/ 135 h 235"/>
                <a:gd name="T90" fmla="*/ 3726 w 5005"/>
                <a:gd name="T91" fmla="*/ 144 h 235"/>
                <a:gd name="T92" fmla="*/ 3789 w 5005"/>
                <a:gd name="T93" fmla="*/ 198 h 235"/>
                <a:gd name="T94" fmla="*/ 3843 w 5005"/>
                <a:gd name="T95" fmla="*/ 216 h 235"/>
                <a:gd name="T96" fmla="*/ 3906 w 5005"/>
                <a:gd name="T97" fmla="*/ 225 h 235"/>
                <a:gd name="T98" fmla="*/ 3969 w 5005"/>
                <a:gd name="T99" fmla="*/ 216 h 235"/>
                <a:gd name="T100" fmla="*/ 4059 w 5005"/>
                <a:gd name="T101" fmla="*/ 144 h 235"/>
                <a:gd name="T102" fmla="*/ 4131 w 5005"/>
                <a:gd name="T103" fmla="*/ 117 h 235"/>
                <a:gd name="T104" fmla="*/ 4185 w 5005"/>
                <a:gd name="T105" fmla="*/ 144 h 235"/>
                <a:gd name="T106" fmla="*/ 5004 w 5005"/>
                <a:gd name="T107" fmla="*/ 198 h 235"/>
                <a:gd name="T108" fmla="*/ 0 w 5005"/>
                <a:gd name="T109" fmla="*/ 18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05" h="235">
                  <a:moveTo>
                    <a:pt x="45" y="216"/>
                  </a:moveTo>
                  <a:lnTo>
                    <a:pt x="72" y="216"/>
                  </a:lnTo>
                  <a:lnTo>
                    <a:pt x="99" y="207"/>
                  </a:lnTo>
                  <a:lnTo>
                    <a:pt x="135" y="198"/>
                  </a:lnTo>
                  <a:lnTo>
                    <a:pt x="171" y="189"/>
                  </a:lnTo>
                  <a:lnTo>
                    <a:pt x="198" y="180"/>
                  </a:lnTo>
                  <a:lnTo>
                    <a:pt x="225" y="162"/>
                  </a:lnTo>
                  <a:lnTo>
                    <a:pt x="252" y="144"/>
                  </a:lnTo>
                  <a:lnTo>
                    <a:pt x="261" y="180"/>
                  </a:lnTo>
                  <a:lnTo>
                    <a:pt x="279" y="216"/>
                  </a:lnTo>
                  <a:lnTo>
                    <a:pt x="306" y="216"/>
                  </a:lnTo>
                  <a:lnTo>
                    <a:pt x="333" y="216"/>
                  </a:lnTo>
                  <a:lnTo>
                    <a:pt x="351" y="189"/>
                  </a:lnTo>
                  <a:lnTo>
                    <a:pt x="378" y="189"/>
                  </a:lnTo>
                  <a:lnTo>
                    <a:pt x="405" y="189"/>
                  </a:lnTo>
                  <a:lnTo>
                    <a:pt x="450" y="189"/>
                  </a:lnTo>
                  <a:lnTo>
                    <a:pt x="486" y="189"/>
                  </a:lnTo>
                  <a:lnTo>
                    <a:pt x="522" y="180"/>
                  </a:lnTo>
                  <a:lnTo>
                    <a:pt x="549" y="180"/>
                  </a:lnTo>
                  <a:lnTo>
                    <a:pt x="594" y="171"/>
                  </a:lnTo>
                  <a:lnTo>
                    <a:pt x="621" y="162"/>
                  </a:lnTo>
                  <a:lnTo>
                    <a:pt x="648" y="162"/>
                  </a:lnTo>
                  <a:lnTo>
                    <a:pt x="675" y="144"/>
                  </a:lnTo>
                  <a:lnTo>
                    <a:pt x="702" y="144"/>
                  </a:lnTo>
                  <a:lnTo>
                    <a:pt x="729" y="126"/>
                  </a:lnTo>
                  <a:lnTo>
                    <a:pt x="765" y="126"/>
                  </a:lnTo>
                  <a:lnTo>
                    <a:pt x="792" y="117"/>
                  </a:lnTo>
                  <a:lnTo>
                    <a:pt x="819" y="108"/>
                  </a:lnTo>
                  <a:lnTo>
                    <a:pt x="855" y="144"/>
                  </a:lnTo>
                  <a:lnTo>
                    <a:pt x="891" y="162"/>
                  </a:lnTo>
                  <a:lnTo>
                    <a:pt x="918" y="162"/>
                  </a:lnTo>
                  <a:lnTo>
                    <a:pt x="945" y="189"/>
                  </a:lnTo>
                  <a:lnTo>
                    <a:pt x="972" y="198"/>
                  </a:lnTo>
                  <a:lnTo>
                    <a:pt x="999" y="216"/>
                  </a:lnTo>
                  <a:lnTo>
                    <a:pt x="1026" y="225"/>
                  </a:lnTo>
                  <a:lnTo>
                    <a:pt x="1053" y="216"/>
                  </a:lnTo>
                  <a:lnTo>
                    <a:pt x="1080" y="198"/>
                  </a:lnTo>
                  <a:lnTo>
                    <a:pt x="1107" y="189"/>
                  </a:lnTo>
                  <a:lnTo>
                    <a:pt x="1143" y="180"/>
                  </a:lnTo>
                  <a:lnTo>
                    <a:pt x="1179" y="180"/>
                  </a:lnTo>
                  <a:lnTo>
                    <a:pt x="1206" y="171"/>
                  </a:lnTo>
                  <a:lnTo>
                    <a:pt x="1233" y="171"/>
                  </a:lnTo>
                  <a:lnTo>
                    <a:pt x="1269" y="162"/>
                  </a:lnTo>
                  <a:lnTo>
                    <a:pt x="1296" y="153"/>
                  </a:lnTo>
                  <a:lnTo>
                    <a:pt x="1323" y="144"/>
                  </a:lnTo>
                  <a:lnTo>
                    <a:pt x="1359" y="126"/>
                  </a:lnTo>
                  <a:lnTo>
                    <a:pt x="1683" y="225"/>
                  </a:lnTo>
                  <a:lnTo>
                    <a:pt x="1980" y="126"/>
                  </a:lnTo>
                  <a:lnTo>
                    <a:pt x="2007" y="144"/>
                  </a:lnTo>
                  <a:lnTo>
                    <a:pt x="2061" y="171"/>
                  </a:lnTo>
                  <a:lnTo>
                    <a:pt x="2088" y="180"/>
                  </a:lnTo>
                  <a:lnTo>
                    <a:pt x="2115" y="180"/>
                  </a:lnTo>
                  <a:lnTo>
                    <a:pt x="2142" y="171"/>
                  </a:lnTo>
                  <a:lnTo>
                    <a:pt x="2169" y="162"/>
                  </a:lnTo>
                  <a:lnTo>
                    <a:pt x="2196" y="153"/>
                  </a:lnTo>
                  <a:lnTo>
                    <a:pt x="2214" y="180"/>
                  </a:lnTo>
                  <a:lnTo>
                    <a:pt x="2241" y="198"/>
                  </a:lnTo>
                  <a:lnTo>
                    <a:pt x="2268" y="198"/>
                  </a:lnTo>
                  <a:lnTo>
                    <a:pt x="2295" y="189"/>
                  </a:lnTo>
                  <a:lnTo>
                    <a:pt x="2322" y="189"/>
                  </a:lnTo>
                  <a:lnTo>
                    <a:pt x="2367" y="189"/>
                  </a:lnTo>
                  <a:lnTo>
                    <a:pt x="2412" y="189"/>
                  </a:lnTo>
                  <a:lnTo>
                    <a:pt x="2466" y="189"/>
                  </a:lnTo>
                  <a:lnTo>
                    <a:pt x="2502" y="180"/>
                  </a:lnTo>
                  <a:lnTo>
                    <a:pt x="2529" y="162"/>
                  </a:lnTo>
                  <a:lnTo>
                    <a:pt x="2655" y="153"/>
                  </a:lnTo>
                  <a:lnTo>
                    <a:pt x="2799" y="135"/>
                  </a:lnTo>
                  <a:lnTo>
                    <a:pt x="2853" y="117"/>
                  </a:lnTo>
                  <a:lnTo>
                    <a:pt x="2880" y="126"/>
                  </a:lnTo>
                  <a:lnTo>
                    <a:pt x="2934" y="153"/>
                  </a:lnTo>
                  <a:lnTo>
                    <a:pt x="2961" y="162"/>
                  </a:lnTo>
                  <a:lnTo>
                    <a:pt x="2997" y="162"/>
                  </a:lnTo>
                  <a:lnTo>
                    <a:pt x="3033" y="153"/>
                  </a:lnTo>
                  <a:lnTo>
                    <a:pt x="3096" y="153"/>
                  </a:lnTo>
                  <a:lnTo>
                    <a:pt x="3150" y="162"/>
                  </a:lnTo>
                  <a:lnTo>
                    <a:pt x="3186" y="162"/>
                  </a:lnTo>
                  <a:lnTo>
                    <a:pt x="3213" y="162"/>
                  </a:lnTo>
                  <a:lnTo>
                    <a:pt x="3258" y="180"/>
                  </a:lnTo>
                  <a:lnTo>
                    <a:pt x="3285" y="189"/>
                  </a:lnTo>
                  <a:lnTo>
                    <a:pt x="3312" y="198"/>
                  </a:lnTo>
                  <a:lnTo>
                    <a:pt x="3357" y="198"/>
                  </a:lnTo>
                  <a:lnTo>
                    <a:pt x="3384" y="198"/>
                  </a:lnTo>
                  <a:lnTo>
                    <a:pt x="3420" y="198"/>
                  </a:lnTo>
                  <a:lnTo>
                    <a:pt x="3447" y="189"/>
                  </a:lnTo>
                  <a:lnTo>
                    <a:pt x="3474" y="180"/>
                  </a:lnTo>
                  <a:lnTo>
                    <a:pt x="3510" y="180"/>
                  </a:lnTo>
                  <a:lnTo>
                    <a:pt x="3546" y="162"/>
                  </a:lnTo>
                  <a:lnTo>
                    <a:pt x="3582" y="162"/>
                  </a:lnTo>
                  <a:lnTo>
                    <a:pt x="3618" y="144"/>
                  </a:lnTo>
                  <a:lnTo>
                    <a:pt x="3645" y="135"/>
                  </a:lnTo>
                  <a:lnTo>
                    <a:pt x="3672" y="126"/>
                  </a:lnTo>
                  <a:lnTo>
                    <a:pt x="3726" y="144"/>
                  </a:lnTo>
                  <a:lnTo>
                    <a:pt x="3762" y="171"/>
                  </a:lnTo>
                  <a:lnTo>
                    <a:pt x="3789" y="198"/>
                  </a:lnTo>
                  <a:lnTo>
                    <a:pt x="3816" y="216"/>
                  </a:lnTo>
                  <a:lnTo>
                    <a:pt x="3843" y="216"/>
                  </a:lnTo>
                  <a:lnTo>
                    <a:pt x="3870" y="225"/>
                  </a:lnTo>
                  <a:lnTo>
                    <a:pt x="3906" y="225"/>
                  </a:lnTo>
                  <a:lnTo>
                    <a:pt x="3942" y="216"/>
                  </a:lnTo>
                  <a:lnTo>
                    <a:pt x="3969" y="216"/>
                  </a:lnTo>
                  <a:lnTo>
                    <a:pt x="4005" y="180"/>
                  </a:lnTo>
                  <a:lnTo>
                    <a:pt x="4059" y="144"/>
                  </a:lnTo>
                  <a:lnTo>
                    <a:pt x="4104" y="126"/>
                  </a:lnTo>
                  <a:lnTo>
                    <a:pt x="4131" y="117"/>
                  </a:lnTo>
                  <a:lnTo>
                    <a:pt x="4158" y="135"/>
                  </a:lnTo>
                  <a:lnTo>
                    <a:pt x="4185" y="144"/>
                  </a:lnTo>
                  <a:lnTo>
                    <a:pt x="4716" y="234"/>
                  </a:lnTo>
                  <a:lnTo>
                    <a:pt x="5004" y="198"/>
                  </a:lnTo>
                  <a:lnTo>
                    <a:pt x="5004" y="0"/>
                  </a:lnTo>
                  <a:lnTo>
                    <a:pt x="0" y="1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06" name="Rectangle 26">
            <a:extLst>
              <a:ext uri="{FF2B5EF4-FFF2-40B4-BE49-F238E27FC236}">
                <a16:creationId xmlns:a16="http://schemas.microsoft.com/office/drawing/2014/main" id="{DC3C5E2F-56C7-3384-5FF4-6A05EA7030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73850" y="4056063"/>
            <a:ext cx="2146300" cy="274637"/>
          </a:xfrm>
          <a:noFill/>
          <a:ln/>
        </p:spPr>
        <p:txBody>
          <a:bodyPr wrap="none" lIns="0" tIns="0" rIns="0" bIns="0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tx2"/>
                </a:solidFill>
                <a:effectLst/>
              </a:rPr>
              <a:t>My name is JOHN</a:t>
            </a:r>
          </a:p>
        </p:txBody>
      </p:sp>
      <p:sp>
        <p:nvSpPr>
          <p:cNvPr id="20507" name="Rectangle 27">
            <a:extLst>
              <a:ext uri="{FF2B5EF4-FFF2-40B4-BE49-F238E27FC236}">
                <a16:creationId xmlns:a16="http://schemas.microsoft.com/office/drawing/2014/main" id="{F50C347D-4517-EB29-1FDF-7C3DA1D90D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136525"/>
            <a:ext cx="2954338" cy="492125"/>
          </a:xfrm>
          <a:noFill/>
          <a:ln/>
        </p:spPr>
        <p:txBody>
          <a:bodyPr/>
          <a:lstStyle/>
          <a:p>
            <a:r>
              <a:rPr lang="en-US" altLang="en-US"/>
              <a:t>Using Variables</a:t>
            </a:r>
          </a:p>
        </p:txBody>
      </p:sp>
      <p:sp>
        <p:nvSpPr>
          <p:cNvPr id="20508" name="Rectangle 28">
            <a:extLst>
              <a:ext uri="{FF2B5EF4-FFF2-40B4-BE49-F238E27FC236}">
                <a16:creationId xmlns:a16="http://schemas.microsoft.com/office/drawing/2014/main" id="{29BCE673-AFCA-2EF8-65E6-1016F34D0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600" y="4427538"/>
            <a:ext cx="1852613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392113" indent="-392113" defTabSz="9413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81075" indent="-392113" defTabSz="9413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70038" indent="-295275" defTabSz="9413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59000" indent="-295275" defTabSz="9413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727325" indent="-176213" defTabSz="9413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84525" indent="-176213" defTabSz="9413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641725" indent="-176213" defTabSz="9413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98925" indent="-176213" defTabSz="9413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556125" indent="-176213" defTabSz="9413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5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    O   H    N</a:t>
            </a:r>
          </a:p>
        </p:txBody>
      </p:sp>
      <p:sp>
        <p:nvSpPr>
          <p:cNvPr id="20509" name="Line 29">
            <a:extLst>
              <a:ext uri="{FF2B5EF4-FFF2-40B4-BE49-F238E27FC236}">
                <a16:creationId xmlns:a16="http://schemas.microsoft.com/office/drawing/2014/main" id="{6B5D7CDF-D5DA-5AAD-4870-3A49D2D028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42350" y="4344988"/>
            <a:ext cx="0" cy="1200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Arc 30">
            <a:extLst>
              <a:ext uri="{FF2B5EF4-FFF2-40B4-BE49-F238E27FC236}">
                <a16:creationId xmlns:a16="http://schemas.microsoft.com/office/drawing/2014/main" id="{784CF99D-8AAA-8C09-E137-ACFE84982C2D}"/>
              </a:ext>
            </a:extLst>
          </p:cNvPr>
          <p:cNvSpPr>
            <a:spLocks/>
          </p:cNvSpPr>
          <p:nvPr/>
        </p:nvSpPr>
        <p:spPr bwMode="auto">
          <a:xfrm>
            <a:off x="3729038" y="2544763"/>
            <a:ext cx="2914650" cy="1643062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b-slide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000000"/>
      </a:folHlink>
    </a:clrScheme>
    <a:fontScheme name="b-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b-slid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slid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e:\pptdata\b-slide.ppt</Template>
  <TotalTime>102571358</TotalTime>
  <Pages>22</Pages>
  <Words>2162</Words>
  <Application>Microsoft Office PowerPoint</Application>
  <PresentationFormat>Custom</PresentationFormat>
  <Paragraphs>223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Wingdings</vt:lpstr>
      <vt:lpstr>Times New Roman</vt:lpstr>
      <vt:lpstr>Monotype Sorts</vt:lpstr>
      <vt:lpstr>Courier New</vt:lpstr>
      <vt:lpstr>b-slide</vt:lpstr>
      <vt:lpstr>COBOL Basics 1 </vt:lpstr>
      <vt:lpstr>COBOL coding rules</vt:lpstr>
      <vt:lpstr>COBOL coding rules</vt:lpstr>
      <vt:lpstr>Name Construction.</vt:lpstr>
      <vt:lpstr>Describing DATA.</vt:lpstr>
      <vt:lpstr>Data-Names / Variables</vt:lpstr>
      <vt:lpstr>Using Variables</vt:lpstr>
      <vt:lpstr>Using Variables</vt:lpstr>
      <vt:lpstr>Using Variables</vt:lpstr>
      <vt:lpstr>COBOL Data Types</vt:lpstr>
      <vt:lpstr>Quick Review of “Data Typing”</vt:lpstr>
      <vt:lpstr>COBOL data description.</vt:lpstr>
      <vt:lpstr>COBOL ‘PICTURE’ Clause symbols</vt:lpstr>
      <vt:lpstr>COBOL ‘PICTURE’ Clauses</vt:lpstr>
      <vt:lpstr>Abbreviating recurring symbols</vt:lpstr>
      <vt:lpstr>Declaring DATA in COBOL</vt:lpstr>
      <vt:lpstr>COBOL Literals.</vt:lpstr>
      <vt:lpstr>Figurative Constants</vt:lpstr>
      <vt:lpstr>Figurative Constants - Examples</vt:lpstr>
      <vt:lpstr>Figurative Constants - Examples</vt:lpstr>
      <vt:lpstr>Editing, Checking, Compiling, Running</vt:lpstr>
      <vt:lpstr>PROCO Menus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COBOL coding rules</dc:title>
  <dc:subject/>
  <dc:creator>Michael Coughlan</dc:creator>
  <cp:keywords/>
  <dc:description/>
  <cp:lastModifiedBy>Sean McBride</cp:lastModifiedBy>
  <cp:revision>29</cp:revision>
  <cp:lastPrinted>1601-01-01T00:00:00Z</cp:lastPrinted>
  <dcterms:created xsi:type="dcterms:W3CDTF">1995-02-20T14:09:14Z</dcterms:created>
  <dcterms:modified xsi:type="dcterms:W3CDTF">2026-05-13T01:04:32Z</dcterms:modified>
</cp:coreProperties>
</file>