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3A908BB-83FB-8E39-4AA6-6C1CAB8642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4960ECC-4244-2331-46E5-EB82B8EDCBF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0F3727A-C25D-43D4-6AFA-FCBE799B3E0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46FEF0E-8640-626B-C09B-38C595CDBD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71FF1330-075D-4899-99BC-24AD0E7D146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2711BCB6-1B56-5530-097A-6E24FA58B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62E2225B-02E6-4598-A058-C4F6355173E8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DEC382C-B3FD-AD72-FEE0-4152F3A312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C1ADE5-E456-0654-F04A-E36924CC2DA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599E463-786B-E5D3-D54A-F76064CF706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989DA963-D750-1591-FBC9-FF5535949A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2C3AA50C-08BA-43BF-8070-C0147A493C1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E9049081-397B-3AA1-6165-544B5F721CF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A100BB26-38F4-D704-477F-088B246D0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0F925344-32ED-4E4E-8181-25DB52E4E91B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A8B232AA-18A1-AFED-0BA8-6D8FADE2702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461EC3E-E443-0802-4BD1-EC2887AE01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6F952B-C569-4C89-9B51-5F2072EEE81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140E7ABF-8A26-E71A-6448-09EEE8952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0D3B3FE-C077-5069-688D-3432E3715FB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0935C32-C46A-B913-DE21-C6F4DE3B95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B1DEFF-23F0-47CD-B9E0-418EBC04038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3434EDAB-9AB9-02F1-5762-7BFFBBD746E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3AA78EB-4595-0C1D-A5AA-C81F261ADF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82028C-3366-49E9-A710-712CC4CD9087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658721A2-17E1-6320-41DF-B0FFBF3F1DE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AA72320B-7887-4748-59AC-A45D3801B2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D12296-D05A-4245-9DB6-985F0AD979B5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6524BE24-E42B-D98D-4A4B-C6F2F1B4638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33DC8ED-220D-D642-6094-420729EC15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7E8D91-64A1-48BE-903A-6EE78DF2FFA9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CC4609C4-F62C-AB6F-6461-FA628480675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8177898-45D4-01F6-32D2-F5EE56689B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41D07E-262F-4C63-9D07-DF7B0629B7A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23A65558-AD58-2E23-8357-DABECAE0678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B0ACF1B-9EE5-DDFB-B44A-AA49F9DD59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CC7197-D7A9-4B07-AC5A-E89A4B8773C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9E956D91-9555-F1D9-C0C7-1B43BA2D98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701A7E7-8A65-A945-EFB1-AD25FE8A76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7C9E95-D756-47D7-9931-0EB1C15355DB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43F4FB15-7B3B-7D8C-330A-85D88E6102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F4132C2-51D1-93EE-7A5C-8D927F2517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BD7679-8758-4428-B6F8-2092C1576BB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6B4EB50A-2026-97C7-60F7-547F4204E1E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F534AC7-B1FF-B56A-8E8C-22B2A5FBE8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CB6A1F-AA67-4C00-BFCB-AC6733194CC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DEE77738-8519-8C32-995D-5C65E704E46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5A374D3-70A2-E4DE-727B-00E6BA1B8E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B8E0AA-9D14-4BE6-ACA4-B12A8B39130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164C024E-3113-DDEB-CF68-60E48BE57F2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9D663E2-D40A-D8A8-E658-67D00D2A19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D7FF03-92FD-47BF-946E-FE9E534A409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28E56BC0-8F2A-4A25-0172-584C6D9AE3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072AD88-7A09-ADB7-50B2-7A813ED489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177C57-6922-4422-8CD3-76661D9CB2C0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379FE1BC-854A-6F6C-AE8A-99FA3050645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B1126C2-4E27-979B-0510-236EBF7E76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2644FA-F324-4D66-BE0A-2819C1B110E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CFC689CE-8B99-2409-C690-2F2E8FBBE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9FA05FB-D89E-52D7-225F-A8EB35AB4DF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49DD2F0-8227-1FDA-9DA2-717B9BD811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77B985-E32E-408E-8F02-4612A0BFCB9D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EA1B1B35-E90B-C751-60F9-86DFD539AC7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840A3EB-7BB7-307B-3F4B-8FA7AFF183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82DB35-CD87-4D07-B0AF-2CF77E336EF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57CEAAC1-F9AD-5866-6B2A-0390BA5302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BA158-33F0-F42D-2071-134989EDC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A3EF0-8342-87C9-79EF-6806C4776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BE7DB-9487-6781-72B1-53F3B513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103AC-4220-2077-DFB8-DA48ABA4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F8291-1EF5-1BEA-1FA1-48D81A791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711B0-3FE2-4EB1-9ADF-692B1FA773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5962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6EC07-0BED-F4C5-89EC-5E1ACC5F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8F0A0D-788F-AA89-44BE-825AA93F2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B11AF-3B2B-181A-3832-DBA8A6574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2DF60-4797-39F5-C72E-F09AF7760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0B7D0-FD52-7DAC-44A0-435B4BD10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80FFA-238F-442B-ABE6-E81DD1F30D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44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5E6254-80E9-F57A-AF52-31FEA7F62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3133D1-FE4E-8616-ED8F-41A0C7AE3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FE5BA-9FF2-CE51-C0CF-4DBB566C0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A64FE-2E57-0D22-E744-3F36CD0C5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21F22-82A7-6DFB-7EB5-5296BEB37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F81FC-4E23-4F17-937D-52C333008A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908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475B9-E7B7-8A6C-2AF3-94CB8592C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862B2-94CE-1F8F-213F-B19E466CA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B8909-0D08-6CE6-A710-C7017340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924D7-19D7-46F2-077D-0CF4DAF06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0D7C1-88B9-FFDF-7C07-58A2BA3F7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24FD8-4832-41E4-8DA6-3D581FE8FA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7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DB9D2-2018-3BC0-C0BF-645A90D78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1FAF46-2DED-CBC5-E317-C5795FC73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1CF25-62F9-9B24-3143-0A45165D9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50B4F1-DAED-A3CB-F9A9-0623D8B68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8C33E-80D8-4EC3-43E0-C4D1CAD5A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1C227-ACAB-4E12-8E17-EF3E3470A9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1466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066F8-4760-C170-4904-014CD6B34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FAE9D-FA23-65B5-F1C1-04D3959594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6B189F-9956-A4A9-410A-02B51FD57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01265-F38F-E7CA-440C-79848964F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557FB-14E3-0E48-CD4E-3CB4D7060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FBA69-7947-CE53-DE5B-35B68F23D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BE047-68EC-44F6-8CBF-5B62876C61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077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0D093-ADB7-5005-A98F-FFB46D990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E190C-587F-D046-1289-5B1532968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A954E-4959-D373-1042-99F985E66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9EFEE7-61A0-ED7D-0B3E-0632C4C1E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C286B9-E08E-3FF7-0A09-5D53C53C1D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FFA1F0-AD17-8925-FCBF-FC4EF7D48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258953-75F8-49A5-DDF6-8396AD48D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757957-272C-848E-0925-30EF295C5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A186C-F0BC-440C-8A7E-88B831E413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2237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C7100-BEE3-FD8B-1A68-FB5108EE9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DF5960-8FD0-A265-100A-A9DD5FA7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80E598-4C7F-CA7A-B3A6-E6318719E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50EA95-4DD5-BB3D-0AE0-E801C80EA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1CF59-64B2-4D9F-9C0F-4833EA79CA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88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BD067F-E140-6209-AE2A-160B29378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E8B1A3-4660-6095-1650-93D32A8C9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FF14DC-64CB-BD62-C513-90EEB7A1F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BEF60-F638-48C4-89E9-E7DC3B4312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08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599A2-8890-1B8C-0EFC-1EFEFDD4E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CF4EE-E8E8-BA4E-7D9F-AD051122F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E7DD6B-DBFD-ACBF-5DDD-8451C1E39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F06E5-5375-682E-8D24-9266EF9C2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D601F-4A42-29F2-25A1-F2153BAC2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168C2C-9A04-2E61-2907-2B888CC6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676B1-7993-400B-8171-CB12B28584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73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FAA02-FCED-5459-E166-E5DF119AC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B5153-4174-0A5D-D80A-E20DC85572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500B30-6F68-A2FF-CA1A-4EBEBBE14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79FB5-2B91-2E77-6C3D-4B1733244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CFA1F2-E027-9AC3-3D14-2E9B3A8FC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D1D910-9A05-115C-E731-83E04437A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6BC6E1-4B00-4BA2-BCD0-648AEE4926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44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B2648CD-C7F9-5BAF-8E4F-31004EB81A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ECA1F64-A969-9A44-9FF3-B11F5BE53A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8828D61-ABFB-7D83-D969-ACA00EE4296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32556626-4C6B-4E3A-BED9-BA10D8371C9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167903B-D71A-7FA0-5649-3C5015346C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9E588D7A-99E4-BDF0-FE48-16A33E5EE0D6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BB59EE94-3B72-71C7-F73D-9E101507A8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4A1C7751-6142-AF1D-E6C9-F82CFCA89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DC7673A5-60ED-6C70-6D86-E22F34511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C4888AC6-DBDE-421D-3007-3378D83EE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D17C3E2C-75C9-2186-FAE4-EA28AEB20D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D7744E4D-7D57-1E68-D964-83674AAC0B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4A043F81-57A1-1F8E-7329-342C6462E0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B4F660C2-BF6C-A5FA-0FCD-ED01B1099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AEB96FB6-9DCF-7424-6763-BE4E8E174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7FBBEC58-F3F1-6710-0766-3553D3B17A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7DB8305F-FEF4-0272-C6AA-E7B70537B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82E5FEC6-B50B-6795-A0C5-F8BBB25FD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397E79EB-43A5-FD0E-4E65-421F1592C5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1D041935-E62C-B73B-69BD-F4D4E73B17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4B1DFD81-BE77-0661-59C5-5A3C066FB2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2301C2BE-47CF-89D7-E831-CB184BA4E1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3D73332-4EDF-92E2-9499-DC68BB888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FF52CA7-9CCE-36DD-77BC-703B961862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02013" y="2909888"/>
            <a:ext cx="2393950" cy="1079500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Designing</a:t>
            </a:r>
            <a:br>
              <a:rPr lang="en-US" altLang="en-US" sz="3600"/>
            </a:br>
            <a:r>
              <a:rPr lang="en-US" altLang="en-US" sz="3600"/>
              <a:t>Programs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B9886A3-0C36-B39C-A8E0-B1E500A942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0250" y="261938"/>
            <a:ext cx="5005388" cy="476250"/>
          </a:xfrm>
          <a:noFill/>
          <a:ln/>
        </p:spPr>
        <p:txBody>
          <a:bodyPr/>
          <a:lstStyle/>
          <a:p>
            <a:r>
              <a:rPr lang="en-US" altLang="en-US"/>
              <a:t>Relative cost of fixing a bug.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3455BD3-1917-A19F-E99A-F4A416E5C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0425" y="949325"/>
            <a:ext cx="4530725" cy="4530725"/>
          </a:xfrm>
          <a:prstGeom prst="rect">
            <a:avLst/>
          </a:prstGeom>
          <a:gradFill rotWithShape="0">
            <a:gsLst>
              <a:gs pos="0">
                <a:srgbClr val="DC0081"/>
              </a:gs>
              <a:gs pos="100000">
                <a:srgbClr val="DC0081">
                  <a:gamma/>
                  <a:shade val="80000"/>
                  <a:invGamma/>
                </a:srgbClr>
              </a:gs>
            </a:gsLst>
            <a:path path="rect">
              <a:fillToRect t="100000" r="100000"/>
            </a:path>
          </a:gradFill>
          <a:ln w="508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/>
            <a:endParaRPr lang="en-US" altLang="en-US">
              <a:effectLst/>
            </a:endParaRPr>
          </a:p>
          <a:p>
            <a:pPr algn="ctr"/>
            <a:endParaRPr lang="en-US" altLang="en-US" sz="2400">
              <a:effectLst/>
            </a:endParaRPr>
          </a:p>
          <a:p>
            <a:pPr algn="ctr"/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In Production</a:t>
            </a:r>
          </a:p>
          <a:p>
            <a:pPr algn="ctr"/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x82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23057D75-402D-AC35-5E42-257D37238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9475" y="3468688"/>
            <a:ext cx="1992313" cy="1992312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00FF00">
                  <a:gamma/>
                  <a:shade val="69804"/>
                  <a:invGamma/>
                </a:srgbClr>
              </a:gs>
            </a:gsLst>
            <a:path path="rect">
              <a:fillToRect t="100000" r="10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/>
          <a:lstStyle/>
          <a:p>
            <a:pPr algn="ctr">
              <a:lnSpc>
                <a:spcPct val="85000"/>
              </a:lnSpc>
            </a:pPr>
            <a:endParaRPr lang="en-US" altLang="en-US">
              <a:effectLst/>
            </a:endParaRPr>
          </a:p>
          <a:p>
            <a:pPr algn="ctr">
              <a:lnSpc>
                <a:spcPct val="85000"/>
              </a:lnSpc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</a:p>
          <a:p>
            <a:pPr algn="ctr">
              <a:lnSpc>
                <a:spcPct val="85000"/>
              </a:lnSpc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Construction</a:t>
            </a:r>
          </a:p>
          <a:p>
            <a:pPr algn="ctr">
              <a:lnSpc>
                <a:spcPct val="85000"/>
              </a:lnSpc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x20</a:t>
            </a:r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199E25C4-1F31-4899-39DF-1BBD7CC4D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0" y="4926013"/>
            <a:ext cx="525463" cy="525462"/>
          </a:xfrm>
          <a:prstGeom prst="rect">
            <a:avLst/>
          </a:prstGeom>
          <a:gradFill rotWithShape="0">
            <a:gsLst>
              <a:gs pos="0">
                <a:srgbClr val="FC0128"/>
              </a:gs>
              <a:gs pos="100000">
                <a:srgbClr val="FC0128">
                  <a:gamma/>
                  <a:shade val="80000"/>
                  <a:invGamma/>
                </a:srgbClr>
              </a:gs>
            </a:gsLst>
            <a:path path="rect">
              <a:fillToRect t="100000" r="100000"/>
            </a:path>
          </a:gradFill>
          <a:ln w="127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11C13A51-4548-6779-C625-A77370D82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0575" y="5591175"/>
            <a:ext cx="1225550" cy="37941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en-US">
                <a:solidFill>
                  <a:srgbClr val="000000"/>
                </a:solidFill>
                <a:effectLst/>
              </a:rPr>
              <a:t>In Design</a:t>
            </a:r>
          </a:p>
        </p:txBody>
      </p:sp>
      <p:sp>
        <p:nvSpPr>
          <p:cNvPr id="22535" name="Line 7">
            <a:extLst>
              <a:ext uri="{FF2B5EF4-FFF2-40B4-BE49-F238E27FC236}">
                <a16:creationId xmlns:a16="http://schemas.microsoft.com/office/drawing/2014/main" id="{DC3C1293-749D-6750-779B-7CCED8D3A9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14575" y="5738813"/>
            <a:ext cx="100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>
            <a:extLst>
              <a:ext uri="{FF2B5EF4-FFF2-40B4-BE49-F238E27FC236}">
                <a16:creationId xmlns:a16="http://schemas.microsoft.com/office/drawing/2014/main" id="{308D12C4-643A-2BCB-77B0-F8A95C82BC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14575" y="5205413"/>
            <a:ext cx="0" cy="523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Rectangle 9">
            <a:extLst>
              <a:ext uri="{FF2B5EF4-FFF2-40B4-BE49-F238E27FC236}">
                <a16:creationId xmlns:a16="http://schemas.microsoft.com/office/drawing/2014/main" id="{37FCE2D7-A1FE-FB46-FDCF-F0903C611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0313" y="6235700"/>
            <a:ext cx="4108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effectLst/>
              </a:rPr>
              <a:t>Figures from IBM in Santa Clara.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E2FA5EF-70E3-D07A-6FE9-827BA223C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98725" y="160338"/>
            <a:ext cx="3206750" cy="476250"/>
          </a:xfrm>
          <a:noFill/>
          <a:ln/>
        </p:spPr>
        <p:txBody>
          <a:bodyPr/>
          <a:lstStyle/>
          <a:p>
            <a:r>
              <a:rPr lang="en-US" altLang="en-US"/>
              <a:t>Design Notations.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881C328-E03D-E521-73A3-55E7AFB860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5775" y="1300163"/>
            <a:ext cx="8124825" cy="3138487"/>
          </a:xfrm>
          <a:noFill/>
          <a:ln/>
        </p:spPr>
        <p:txBody>
          <a:bodyPr/>
          <a:lstStyle/>
          <a:p>
            <a:pPr>
              <a:spcBef>
                <a:spcPct val="80000"/>
              </a:spcBef>
            </a:pPr>
            <a:r>
              <a:rPr lang="en-US" altLang="en-US"/>
              <a:t>A number of notations have been suggested to assist the programmer with the  task of program design.</a:t>
            </a:r>
          </a:p>
          <a:p>
            <a:pPr>
              <a:spcBef>
                <a:spcPct val="80000"/>
              </a:spcBef>
            </a:pPr>
            <a:r>
              <a:rPr lang="en-US" altLang="en-US"/>
              <a:t>Some notations are textual and others graphical.</a:t>
            </a:r>
          </a:p>
          <a:p>
            <a:pPr>
              <a:spcBef>
                <a:spcPct val="80000"/>
              </a:spcBef>
            </a:pPr>
            <a:r>
              <a:rPr lang="en-US" altLang="en-US"/>
              <a:t>Some notations can actually assist in the design process.   </a:t>
            </a:r>
          </a:p>
          <a:p>
            <a:pPr>
              <a:spcBef>
                <a:spcPct val="80000"/>
              </a:spcBef>
            </a:pPr>
            <a:r>
              <a:rPr lang="en-US" altLang="en-US"/>
              <a:t>While others merely articulate the design.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693D54E-8C58-F877-E6C2-A6A865A08B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7863" y="176213"/>
            <a:ext cx="4846637" cy="476250"/>
          </a:xfrm>
          <a:noFill/>
          <a:ln/>
        </p:spPr>
        <p:txBody>
          <a:bodyPr/>
          <a:lstStyle/>
          <a:p>
            <a:r>
              <a:rPr lang="en-US" altLang="en-US"/>
              <a:t>Flowcharts as design tools.</a:t>
            </a:r>
          </a:p>
        </p:txBody>
      </p:sp>
      <p:pic>
        <p:nvPicPr>
          <p:cNvPr id="26627" name="Picture 3">
            <a:extLst>
              <a:ext uri="{FF2B5EF4-FFF2-40B4-BE49-F238E27FC236}">
                <a16:creationId xmlns:a16="http://schemas.microsoft.com/office/drawing/2014/main" id="{EA820131-789C-5D58-2DD7-E81B2D7D5C8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150" y="1144588"/>
            <a:ext cx="6092825" cy="4568825"/>
          </a:xfrm>
          <a:prstGeom prst="rect">
            <a:avLst/>
          </a:prstGeom>
          <a:noFill/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1140E11-D690-74B4-7891-23CA3BD7CA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219075"/>
            <a:ext cx="6743700" cy="476250"/>
          </a:xfrm>
          <a:noFill/>
          <a:ln/>
        </p:spPr>
        <p:txBody>
          <a:bodyPr/>
          <a:lstStyle/>
          <a:p>
            <a:r>
              <a:rPr lang="en-US" altLang="en-US"/>
              <a:t>Structured Flowcharts as design tools.</a:t>
            </a:r>
          </a:p>
        </p:txBody>
      </p:sp>
      <p:pic>
        <p:nvPicPr>
          <p:cNvPr id="28675" name="Picture 3">
            <a:extLst>
              <a:ext uri="{FF2B5EF4-FFF2-40B4-BE49-F238E27FC236}">
                <a16:creationId xmlns:a16="http://schemas.microsoft.com/office/drawing/2014/main" id="{2525950F-3367-3C85-3633-B17AA38AC866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450" y="1649413"/>
            <a:ext cx="5235575" cy="3559175"/>
          </a:xfrm>
          <a:prstGeom prst="rect">
            <a:avLst/>
          </a:prstGeom>
          <a:noFill/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5FA017B-2764-62B8-5752-FD80707662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19350" y="219075"/>
            <a:ext cx="3463925" cy="476250"/>
          </a:xfrm>
          <a:noFill/>
          <a:ln/>
        </p:spPr>
        <p:txBody>
          <a:bodyPr/>
          <a:lstStyle/>
          <a:p>
            <a:r>
              <a:rPr lang="en-US" altLang="en-US"/>
              <a:t>Structured English.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5D0D804-243A-CA52-8FBF-68DD80FD31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7750" y="973138"/>
            <a:ext cx="6883400" cy="5322887"/>
          </a:xfrm>
          <a:solidFill>
            <a:schemeClr val="accent1"/>
          </a:solidFill>
          <a:ln w="12700" cap="flat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190500" tIns="190500" rIns="190500" bIns="190500">
            <a:spAutoFit/>
          </a:bodyPr>
          <a:lstStyle/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For each transaction record do the following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IF the record is a receipt then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	add 1 to the ReceiptsCount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	add the Amount to the Balance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otherwise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	add 1 to the PaymentsCount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	subtract the Amount from the Balance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EndIF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add 1 to the RecordCount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Write the Balance to the CustomerFile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endParaRPr lang="en-US" altLang="en-US">
              <a:solidFill>
                <a:srgbClr val="000000"/>
              </a:solidFill>
              <a:effectLst/>
            </a:endParaRP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When the file has been processed 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Output	the ReceiptsCount 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			the PaymentsCount</a:t>
            </a:r>
          </a:p>
          <a:p>
            <a:pPr marL="476250" indent="-476250">
              <a:spcBef>
                <a:spcPct val="0"/>
              </a:spcBef>
              <a:buFont typeface="Wingdings" panose="05000000000000000000" pitchFamily="2" charset="2"/>
              <a:buNone/>
              <a:tabLst>
                <a:tab pos="952500" algn="l"/>
                <a:tab pos="1428750" algn="l"/>
                <a:tab pos="1905000" algn="l"/>
              </a:tabLst>
            </a:pPr>
            <a:r>
              <a:rPr lang="en-US" altLang="en-US">
                <a:solidFill>
                  <a:srgbClr val="000000"/>
                </a:solidFill>
                <a:effectLst/>
              </a:rPr>
              <a:t>				and the RecordCount</a:t>
            </a:r>
          </a:p>
        </p:txBody>
      </p:sp>
    </p:spTree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FE945AA-E320-DB70-96EC-6AE91E3171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33650" y="190500"/>
            <a:ext cx="3800475" cy="476250"/>
          </a:xfrm>
          <a:noFill/>
          <a:ln/>
        </p:spPr>
        <p:txBody>
          <a:bodyPr/>
          <a:lstStyle/>
          <a:p>
            <a:r>
              <a:rPr lang="en-US" altLang="en-US"/>
              <a:t>The Jackson Method.</a:t>
            </a:r>
          </a:p>
        </p:txBody>
      </p:sp>
      <p:pic>
        <p:nvPicPr>
          <p:cNvPr id="32771" name="Picture 3">
            <a:extLst>
              <a:ext uri="{FF2B5EF4-FFF2-40B4-BE49-F238E27FC236}">
                <a16:creationId xmlns:a16="http://schemas.microsoft.com/office/drawing/2014/main" id="{880E0ED7-CCDA-CAC8-F9A0-1FFBD9B26752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825" y="1211263"/>
            <a:ext cx="4568825" cy="44354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</p:pic>
    </p:spTree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83A4C2C-D9F5-215E-ABD1-10E668AC3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" y="1397000"/>
            <a:ext cx="7883525" cy="2978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folHlink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36445EF-E3DF-B66A-92FE-05AE5003A4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14625" y="176213"/>
            <a:ext cx="3998913" cy="476250"/>
          </a:xfrm>
          <a:noFill/>
          <a:ln/>
        </p:spPr>
        <p:txBody>
          <a:bodyPr/>
          <a:lstStyle/>
          <a:p>
            <a:r>
              <a:rPr lang="en-US" altLang="en-US"/>
              <a:t>Warnier-Orr Diagrams.</a:t>
            </a:r>
          </a:p>
        </p:txBody>
      </p:sp>
      <p:graphicFrame>
        <p:nvGraphicFramePr>
          <p:cNvPr id="34820" name="Object 4">
            <a:extLst>
              <a:ext uri="{FF2B5EF4-FFF2-40B4-BE49-F238E27FC236}">
                <a16:creationId xmlns:a16="http://schemas.microsoft.com/office/drawing/2014/main" id="{7BC9F8D6-7EAE-BCF0-AC90-8D5A7FE08E62}"/>
              </a:ext>
            </a:extLst>
          </p:cNvPr>
          <p:cNvGraphicFramePr>
            <a:graphicFrameLocks/>
          </p:cNvGraphicFramePr>
          <p:nvPr/>
        </p:nvGraphicFramePr>
        <p:xfrm>
          <a:off x="549275" y="1481138"/>
          <a:ext cx="7713663" cy="281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141880" imgH="1877760" progId="Equation.2">
                  <p:embed/>
                </p:oleObj>
              </mc:Choice>
              <mc:Fallback>
                <p:oleObj name="Equation" r:id="rId3" imgW="5141880" imgH="187776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481138"/>
                        <a:ext cx="7713663" cy="28178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3EE1B3E-9BB6-DF80-D570-E83F116C15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90900" y="247650"/>
            <a:ext cx="1468438" cy="476250"/>
          </a:xfrm>
          <a:noFill/>
          <a:ln/>
        </p:spPr>
        <p:txBody>
          <a:bodyPr/>
          <a:lstStyle/>
          <a:p>
            <a:r>
              <a:rPr lang="en-US" altLang="en-US"/>
              <a:t>COBOL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C2B2F3D-114B-E55C-5AC7-B544FC1C3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495425"/>
            <a:ext cx="7877175" cy="3362325"/>
          </a:xfrm>
          <a:noFill/>
          <a:ln/>
        </p:spPr>
        <p:txBody>
          <a:bodyPr/>
          <a:lstStyle/>
          <a:p>
            <a:pPr>
              <a:lnSpc>
                <a:spcPct val="85000"/>
              </a:lnSpc>
              <a:spcBef>
                <a:spcPct val="80000"/>
              </a:spcBef>
            </a:pPr>
            <a:r>
              <a:rPr lang="en-US" altLang="en-US"/>
              <a:t>COBOL is an acronym standing for </a:t>
            </a:r>
            <a:r>
              <a:rPr lang="en-US" altLang="en-US">
                <a:solidFill>
                  <a:schemeClr val="hlink"/>
                </a:solidFill>
              </a:rPr>
              <a:t>Co</a:t>
            </a:r>
            <a:r>
              <a:rPr lang="en-US" altLang="en-US"/>
              <a:t>mmon </a:t>
            </a:r>
            <a:r>
              <a:rPr lang="en-US" altLang="en-US">
                <a:solidFill>
                  <a:schemeClr val="hlink"/>
                </a:solidFill>
              </a:rPr>
              <a:t>B</a:t>
            </a:r>
            <a:r>
              <a:rPr lang="en-US" altLang="en-US"/>
              <a:t>usiness </a:t>
            </a:r>
            <a:r>
              <a:rPr lang="en-US" altLang="en-US">
                <a:solidFill>
                  <a:schemeClr val="hlink"/>
                </a:solidFill>
              </a:rPr>
              <a:t>O</a:t>
            </a:r>
            <a:r>
              <a:rPr lang="en-US" altLang="en-US"/>
              <a:t>riented </a:t>
            </a:r>
            <a:r>
              <a:rPr lang="en-US" altLang="en-US">
                <a:solidFill>
                  <a:schemeClr val="hlink"/>
                </a:solidFill>
              </a:rPr>
              <a:t>L</a:t>
            </a:r>
            <a:r>
              <a:rPr lang="en-US" altLang="en-US"/>
              <a:t>anguage.</a:t>
            </a:r>
          </a:p>
          <a:p>
            <a:pPr>
              <a:lnSpc>
                <a:spcPct val="85000"/>
              </a:lnSpc>
              <a:spcBef>
                <a:spcPct val="80000"/>
              </a:spcBef>
            </a:pPr>
            <a:r>
              <a:rPr lang="en-US" altLang="en-US"/>
              <a:t>COBOL programs are (mostly) written for the vertical market.</a:t>
            </a:r>
          </a:p>
          <a:p>
            <a:pPr>
              <a:lnSpc>
                <a:spcPct val="85000"/>
              </a:lnSpc>
              <a:spcBef>
                <a:spcPct val="80000"/>
              </a:spcBef>
            </a:pPr>
            <a:r>
              <a:rPr lang="en-US" altLang="en-US"/>
              <a:t>COBOL programs tend to be long lived.</a:t>
            </a:r>
          </a:p>
          <a:p>
            <a:pPr>
              <a:lnSpc>
                <a:spcPct val="85000"/>
              </a:lnSpc>
              <a:spcBef>
                <a:spcPct val="80000"/>
              </a:spcBef>
            </a:pPr>
            <a:r>
              <a:rPr lang="en-US" altLang="en-US"/>
              <a:t>Because of this longevity ease of program maintenance is an important consideration.</a:t>
            </a:r>
          </a:p>
          <a:p>
            <a:pPr>
              <a:lnSpc>
                <a:spcPct val="85000"/>
              </a:lnSpc>
              <a:spcBef>
                <a:spcPct val="80000"/>
              </a:spcBef>
            </a:pPr>
            <a:r>
              <a:rPr lang="en-US" altLang="en-US"/>
              <a:t>Why is program maintenance important?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D407598-0941-0B92-23B6-416F655EF8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19213" y="147638"/>
            <a:ext cx="6172200" cy="476250"/>
          </a:xfrm>
          <a:noFill/>
          <a:ln/>
        </p:spPr>
        <p:txBody>
          <a:bodyPr/>
          <a:lstStyle/>
          <a:p>
            <a:r>
              <a:rPr lang="en-US" altLang="en-US"/>
              <a:t>Cost of a system over its entire life.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E1039A1-8368-9AA1-5853-39FEAC01CC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3538" y="5497513"/>
            <a:ext cx="8410575" cy="1252537"/>
          </a:xfrm>
          <a:noFill/>
          <a:ln/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/>
              <a:t>Maintenance Costs are only as low as this because many systems become so unmaintainable early in their lives that they have to be </a:t>
            </a:r>
            <a:r>
              <a:rPr lang="en-US" altLang="en-US">
                <a:solidFill>
                  <a:schemeClr val="accent2"/>
                </a:solidFill>
              </a:rPr>
              <a:t>SCRAPPED !!</a:t>
            </a:r>
            <a:r>
              <a:rPr lang="en-US" altLang="en-US"/>
              <a:t>   :- B. Boehm</a:t>
            </a:r>
          </a:p>
        </p:txBody>
      </p:sp>
      <p:sp>
        <p:nvSpPr>
          <p:cNvPr id="8196" name="Oval 4">
            <a:extLst>
              <a:ext uri="{FF2B5EF4-FFF2-40B4-BE49-F238E27FC236}">
                <a16:creationId xmlns:a16="http://schemas.microsoft.com/office/drawing/2014/main" id="{2D142F0C-8158-2E34-08A4-EDA6B2527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700088"/>
            <a:ext cx="4545012" cy="4545012"/>
          </a:xfrm>
          <a:prstGeom prst="ellipse">
            <a:avLst/>
          </a:prstGeom>
          <a:gradFill rotWithShape="0">
            <a:gsLst>
              <a:gs pos="0">
                <a:srgbClr val="00DFCA"/>
              </a:gs>
              <a:gs pos="100000">
                <a:srgbClr val="00DFCA">
                  <a:gamma/>
                  <a:shade val="2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>
            <a:extLst>
              <a:ext uri="{FF2B5EF4-FFF2-40B4-BE49-F238E27FC236}">
                <a16:creationId xmlns:a16="http://schemas.microsoft.com/office/drawing/2014/main" id="{D8C77B51-0582-3434-FF0C-BB3088B16D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5963" y="2979738"/>
            <a:ext cx="2286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6">
            <a:extLst>
              <a:ext uri="{FF2B5EF4-FFF2-40B4-BE49-F238E27FC236}">
                <a16:creationId xmlns:a16="http://schemas.microsoft.com/office/drawing/2014/main" id="{30B8B6E6-CCEB-4888-F580-D16D87D22D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43263" y="936625"/>
            <a:ext cx="1028700" cy="20288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7">
            <a:extLst>
              <a:ext uri="{FF2B5EF4-FFF2-40B4-BE49-F238E27FC236}">
                <a16:creationId xmlns:a16="http://schemas.microsoft.com/office/drawing/2014/main" id="{CFD41455-B350-F927-58EE-7F82F2052F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71963" y="979488"/>
            <a:ext cx="1071562" cy="2000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Rectangle 8">
            <a:extLst>
              <a:ext uri="{FF2B5EF4-FFF2-40B4-BE49-F238E27FC236}">
                <a16:creationId xmlns:a16="http://schemas.microsoft.com/office/drawing/2014/main" id="{9AAF5865-BB0E-93E8-A8A2-995C83768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0450" y="4079875"/>
            <a:ext cx="1457325" cy="70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Maintenance</a:t>
            </a:r>
          </a:p>
          <a:p>
            <a:pPr algn="ctr"/>
            <a:r>
              <a:rPr lang="en-US" altLang="en-US">
                <a:effectLst/>
              </a:rPr>
              <a:t>67%</a:t>
            </a:r>
          </a:p>
        </p:txBody>
      </p:sp>
      <p:sp>
        <p:nvSpPr>
          <p:cNvPr id="8201" name="Rectangle 9">
            <a:extLst>
              <a:ext uri="{FF2B5EF4-FFF2-40B4-BE49-F238E27FC236}">
                <a16:creationId xmlns:a16="http://schemas.microsoft.com/office/drawing/2014/main" id="{D6BF2C1C-9A12-F3B0-344A-98BB74851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7613" y="801688"/>
            <a:ext cx="1100137" cy="95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Testing</a:t>
            </a:r>
          </a:p>
          <a:p>
            <a:pPr algn="ctr"/>
            <a:r>
              <a:rPr lang="en-US" altLang="en-US">
                <a:effectLst/>
              </a:rPr>
              <a:t>15%</a:t>
            </a:r>
          </a:p>
        </p:txBody>
      </p:sp>
      <p:sp>
        <p:nvSpPr>
          <p:cNvPr id="8202" name="Rectangle 10">
            <a:extLst>
              <a:ext uri="{FF2B5EF4-FFF2-40B4-BE49-F238E27FC236}">
                <a16:creationId xmlns:a16="http://schemas.microsoft.com/office/drawing/2014/main" id="{404E4569-0174-8C11-CEC3-09E16FBE7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3188" y="1265238"/>
            <a:ext cx="814387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Coding</a:t>
            </a:r>
          </a:p>
          <a:p>
            <a:pPr algn="ctr"/>
            <a:r>
              <a:rPr lang="en-US" altLang="en-US">
                <a:effectLst/>
              </a:rPr>
              <a:t>7%</a:t>
            </a:r>
          </a:p>
        </p:txBody>
      </p:sp>
      <p:sp>
        <p:nvSpPr>
          <p:cNvPr id="8203" name="Rectangle 11">
            <a:extLst>
              <a:ext uri="{FF2B5EF4-FFF2-40B4-BE49-F238E27FC236}">
                <a16:creationId xmlns:a16="http://schemas.microsoft.com/office/drawing/2014/main" id="{9D49049E-FB7C-E304-07B3-6D4E87E14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8838" y="2008188"/>
            <a:ext cx="117157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/>
              </a:rPr>
              <a:t>Analysis</a:t>
            </a:r>
          </a:p>
          <a:p>
            <a:pPr algn="ctr"/>
            <a:r>
              <a:rPr lang="en-US" altLang="en-US">
                <a:effectLst/>
              </a:rPr>
              <a:t>and</a:t>
            </a:r>
          </a:p>
          <a:p>
            <a:pPr algn="ctr"/>
            <a:r>
              <a:rPr lang="en-US" altLang="en-US">
                <a:effectLst/>
              </a:rPr>
              <a:t>Design 9%</a:t>
            </a:r>
          </a:p>
        </p:txBody>
      </p:sp>
      <p:sp>
        <p:nvSpPr>
          <p:cNvPr id="8204" name="Line 12">
            <a:extLst>
              <a:ext uri="{FF2B5EF4-FFF2-40B4-BE49-F238E27FC236}">
                <a16:creationId xmlns:a16="http://schemas.microsoft.com/office/drawing/2014/main" id="{43C4B2D2-0AEC-1396-C467-ABFE8F9F875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00313" y="1536700"/>
            <a:ext cx="1771650" cy="1443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Rectangle 13">
            <a:extLst>
              <a:ext uri="{FF2B5EF4-FFF2-40B4-BE49-F238E27FC236}">
                <a16:creationId xmlns:a16="http://schemas.microsoft.com/office/drawing/2014/main" id="{DCBFB7E8-1FF9-2F99-F74B-88AB3D2A2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7188" y="2992438"/>
            <a:ext cx="1616075" cy="13017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Zelkowitz </a:t>
            </a:r>
          </a:p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ACM 1978</a:t>
            </a:r>
          </a:p>
          <a:p>
            <a:pPr algn="ctr"/>
            <a:r>
              <a:rPr lang="en-US" altLang="en-US" sz="1600">
                <a:effectLst/>
                <a:latin typeface="Times New Roman" panose="02020603050405020304" pitchFamily="18" charset="0"/>
              </a:rPr>
              <a:t> p202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92881FD-325C-DCBB-B0E3-D2ECD7BF59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86050" y="280988"/>
            <a:ext cx="3997325" cy="476250"/>
          </a:xfrm>
          <a:noFill/>
          <a:ln/>
        </p:spPr>
        <p:txBody>
          <a:bodyPr/>
          <a:lstStyle/>
          <a:p>
            <a:r>
              <a:rPr lang="en-US" altLang="en-US"/>
              <a:t>Program Maintenance.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1A6AE77-9CC0-43C1-0140-FC0BB59D7C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0050" y="987425"/>
            <a:ext cx="8172450" cy="5095875"/>
          </a:xfrm>
          <a:noFill/>
          <a:ln/>
        </p:spPr>
        <p:txBody>
          <a:bodyPr/>
          <a:lstStyle/>
          <a:p>
            <a:pPr defTabSz="952500">
              <a:spcBef>
                <a:spcPct val="0"/>
              </a:spcBef>
              <a:spcAft>
                <a:spcPct val="40000"/>
              </a:spcAft>
              <a:tabLst>
                <a:tab pos="381000" algn="l"/>
                <a:tab pos="952500" algn="l"/>
              </a:tabLst>
            </a:pPr>
            <a:r>
              <a:rPr lang="en-US" altLang="en-US"/>
              <a:t>Program maintenance is an umbrella term that covers;</a:t>
            </a:r>
          </a:p>
          <a:p>
            <a:pPr defTabSz="952500"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None/>
              <a:tabLst>
                <a:tab pos="381000" algn="l"/>
                <a:tab pos="952500" algn="l"/>
              </a:tabLst>
            </a:pPr>
            <a:r>
              <a:rPr lang="en-US" altLang="en-US"/>
              <a:t>	</a:t>
            </a:r>
            <a:r>
              <a:rPr lang="en-US" altLang="en-US">
                <a:solidFill>
                  <a:schemeClr val="hlink"/>
                </a:solidFill>
                <a:latin typeface="Wingdings" panose="05000000000000000000" pitchFamily="2" charset="2"/>
              </a:rPr>
              <a:t>Œ</a:t>
            </a:r>
            <a:r>
              <a:rPr lang="en-US" altLang="en-US"/>
              <a:t>	Changing the program to fix bugs that appear in 	the system.</a:t>
            </a:r>
          </a:p>
          <a:p>
            <a:pPr defTabSz="952500"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None/>
              <a:tabLst>
                <a:tab pos="381000" algn="l"/>
                <a:tab pos="952500" algn="l"/>
              </a:tabLst>
            </a:pPr>
            <a:r>
              <a:rPr lang="en-US" altLang="en-US"/>
              <a:t>	</a:t>
            </a:r>
            <a:r>
              <a:rPr lang="en-US" altLang="en-US">
                <a:solidFill>
                  <a:schemeClr val="hlink"/>
                </a:solidFill>
                <a:latin typeface="Wingdings" panose="05000000000000000000" pitchFamily="2" charset="2"/>
              </a:rPr>
              <a:t>	</a:t>
            </a:r>
            <a:r>
              <a:rPr lang="en-US" altLang="en-US"/>
              <a:t>Changing the program to reflect changes in the 	environment.</a:t>
            </a:r>
          </a:p>
          <a:p>
            <a:pPr defTabSz="952500"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None/>
              <a:tabLst>
                <a:tab pos="381000" algn="l"/>
                <a:tab pos="952500" algn="l"/>
              </a:tabLst>
            </a:pPr>
            <a:r>
              <a:rPr lang="en-US" altLang="en-US"/>
              <a:t>	</a:t>
            </a:r>
            <a:r>
              <a:rPr lang="en-US" altLang="en-US">
                <a:solidFill>
                  <a:schemeClr val="hlink"/>
                </a:solidFill>
                <a:latin typeface="Wingdings" panose="05000000000000000000" pitchFamily="2" charset="2"/>
              </a:rPr>
              <a:t>Ž	</a:t>
            </a:r>
            <a:r>
              <a:rPr lang="en-US" altLang="en-US"/>
              <a:t>Changing the program to reflect changes in the 	users perception of the requirements.</a:t>
            </a:r>
          </a:p>
          <a:p>
            <a:pPr defTabSz="952500"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None/>
              <a:tabLst>
                <a:tab pos="381000" algn="l"/>
                <a:tab pos="952500" algn="l"/>
              </a:tabLst>
            </a:pPr>
            <a:r>
              <a:rPr lang="en-US" altLang="en-US"/>
              <a:t>	</a:t>
            </a:r>
            <a:r>
              <a:rPr lang="en-US" altLang="en-US">
                <a:solidFill>
                  <a:schemeClr val="hlink"/>
                </a:solidFill>
                <a:latin typeface="Wingdings" panose="05000000000000000000" pitchFamily="2" charset="2"/>
              </a:rPr>
              <a:t>	</a:t>
            </a:r>
            <a:r>
              <a:rPr lang="en-US" altLang="en-US"/>
              <a:t>Changing the program to include extensions to 	the user requirements (i.e. new requirements).</a:t>
            </a:r>
          </a:p>
          <a:p>
            <a:pPr defTabSz="952500">
              <a:spcBef>
                <a:spcPct val="0"/>
              </a:spcBef>
              <a:spcAft>
                <a:spcPct val="40000"/>
              </a:spcAft>
              <a:tabLst>
                <a:tab pos="381000" algn="l"/>
                <a:tab pos="952500" algn="l"/>
              </a:tabLst>
            </a:pPr>
            <a:r>
              <a:rPr lang="en-US" altLang="en-US"/>
              <a:t>What do these all have in common?</a:t>
            </a:r>
            <a:br>
              <a:rPr lang="en-US" altLang="en-US"/>
            </a:br>
            <a:endParaRPr lang="en-US" altLang="en-US"/>
          </a:p>
          <a:p>
            <a:pPr defTabSz="952500">
              <a:spcBef>
                <a:spcPct val="0"/>
              </a:spcBef>
              <a:spcAft>
                <a:spcPct val="40000"/>
              </a:spcAft>
              <a:buFont typeface="Wingdings" panose="05000000000000000000" pitchFamily="2" charset="2"/>
              <a:buNone/>
              <a:tabLst>
                <a:tab pos="381000" algn="l"/>
                <a:tab pos="952500" algn="l"/>
              </a:tabLst>
            </a:pPr>
            <a:r>
              <a:rPr lang="en-US" altLang="en-US"/>
              <a:t>			</a:t>
            </a:r>
            <a:r>
              <a:rPr lang="en-US" altLang="en-US">
                <a:solidFill>
                  <a:schemeClr val="tx2"/>
                </a:solidFill>
              </a:rPr>
              <a:t>CHANGING THE PROGRAM.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CB2C861-81C8-EE21-1AE8-90D5966235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19213" y="233363"/>
            <a:ext cx="5953125" cy="476250"/>
          </a:xfrm>
          <a:noFill/>
          <a:ln/>
        </p:spPr>
        <p:txBody>
          <a:bodyPr/>
          <a:lstStyle/>
          <a:p>
            <a:r>
              <a:rPr lang="en-US" altLang="en-US"/>
              <a:t>How should write your programs?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BF1D17B-316E-C42E-ED9E-994E3172B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9113" y="1104900"/>
            <a:ext cx="7881937" cy="4081463"/>
          </a:xfrm>
          <a:noFill/>
          <a:ln/>
        </p:spPr>
        <p:txBody>
          <a:bodyPr/>
          <a:lstStyle/>
          <a:p>
            <a:pPr>
              <a:spcBef>
                <a:spcPct val="80000"/>
              </a:spcBef>
            </a:pPr>
            <a:r>
              <a:rPr lang="en-US" altLang="en-US"/>
              <a:t>You should write your programs with the expectation that they will have to be changed.</a:t>
            </a:r>
          </a:p>
          <a:p>
            <a:pPr>
              <a:spcBef>
                <a:spcPct val="80000"/>
              </a:spcBef>
            </a:pPr>
            <a:r>
              <a:rPr lang="en-US" altLang="en-US"/>
              <a:t>This means that you should;</a:t>
            </a:r>
          </a:p>
          <a:p>
            <a:pPr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/>
              <a:t>	</a:t>
            </a:r>
            <a:r>
              <a:rPr lang="en-US" altLang="en-US" sz="2000">
                <a:solidFill>
                  <a:schemeClr val="hlink"/>
                </a:solidFill>
                <a:latin typeface="Wingdings" panose="05000000000000000000" pitchFamily="2" charset="2"/>
              </a:rPr>
              <a:t>®</a:t>
            </a:r>
            <a:r>
              <a:rPr lang="en-US" altLang="en-US"/>
              <a:t>	write programs that are</a:t>
            </a:r>
            <a:r>
              <a:rPr lang="en-US" altLang="en-US">
                <a:solidFill>
                  <a:schemeClr val="hlink"/>
                </a:solidFill>
              </a:rPr>
              <a:t> easy to read</a:t>
            </a:r>
            <a:r>
              <a:rPr lang="en-US" altLang="en-US"/>
              <a:t>.</a:t>
            </a:r>
          </a:p>
          <a:p>
            <a:pPr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/>
              <a:t>	</a:t>
            </a:r>
            <a:r>
              <a:rPr lang="en-US" altLang="en-US" sz="2000">
                <a:solidFill>
                  <a:schemeClr val="hlink"/>
                </a:solidFill>
                <a:latin typeface="Wingdings" panose="05000000000000000000" pitchFamily="2" charset="2"/>
              </a:rPr>
              <a:t>®	</a:t>
            </a:r>
            <a:r>
              <a:rPr lang="en-US" altLang="en-US"/>
              <a:t>write programs that are </a:t>
            </a:r>
            <a:r>
              <a:rPr lang="en-US" altLang="en-US">
                <a:solidFill>
                  <a:schemeClr val="hlink"/>
                </a:solidFill>
              </a:rPr>
              <a:t>easy to understand</a:t>
            </a:r>
            <a:r>
              <a:rPr lang="en-US" altLang="en-US"/>
              <a:t>.</a:t>
            </a:r>
          </a:p>
          <a:p>
            <a:pPr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/>
              <a:t>	</a:t>
            </a:r>
            <a:r>
              <a:rPr lang="en-US" altLang="en-US" sz="2000">
                <a:solidFill>
                  <a:schemeClr val="hlink"/>
                </a:solidFill>
                <a:latin typeface="Wingdings" panose="05000000000000000000" pitchFamily="2" charset="2"/>
              </a:rPr>
              <a:t>®	</a:t>
            </a:r>
            <a:r>
              <a:rPr lang="en-US" altLang="en-US"/>
              <a:t>write programs that are </a:t>
            </a:r>
            <a:r>
              <a:rPr lang="en-US" altLang="en-US">
                <a:solidFill>
                  <a:schemeClr val="hlink"/>
                </a:solidFill>
              </a:rPr>
              <a:t>easy to change</a:t>
            </a:r>
            <a:r>
              <a:rPr lang="en-US" altLang="en-US"/>
              <a:t>.</a:t>
            </a:r>
          </a:p>
          <a:p>
            <a:pPr>
              <a:spcBef>
                <a:spcPct val="80000"/>
              </a:spcBef>
            </a:pPr>
            <a:r>
              <a:rPr lang="en-US" altLang="en-US"/>
              <a:t>You should write your programs as you would like them written if you had to maintain them.  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7FE385B-8852-8311-4181-DE9A618A78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19375" y="161925"/>
            <a:ext cx="3662363" cy="476250"/>
          </a:xfrm>
          <a:noFill/>
          <a:ln/>
        </p:spPr>
        <p:txBody>
          <a:bodyPr/>
          <a:lstStyle/>
          <a:p>
            <a:r>
              <a:rPr lang="en-US" altLang="en-US"/>
              <a:t>Efficiency vs Clarity.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C3E3A94-1336-DA19-0909-3C0993B0D7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4788" y="738188"/>
            <a:ext cx="8386762" cy="5467350"/>
          </a:xfrm>
          <a:noFill/>
          <a:ln/>
        </p:spPr>
        <p:txBody>
          <a:bodyPr/>
          <a:lstStyle/>
          <a:p>
            <a:pPr>
              <a:spcBef>
                <a:spcPct val="60000"/>
              </a:spcBef>
            </a:pPr>
            <a:r>
              <a:rPr lang="en-US" altLang="en-US"/>
              <a:t>Many programmers are overly concerned about making their programs as efficient as possible (in terms of the speed of execution or the amount of memory used).</a:t>
            </a:r>
          </a:p>
          <a:p>
            <a:pPr>
              <a:spcBef>
                <a:spcPct val="60000"/>
              </a:spcBef>
            </a:pPr>
            <a:r>
              <a:rPr lang="en-US" altLang="en-US"/>
              <a:t>But the proper concern of a programmer, and particularly a COBOL programmer, is </a:t>
            </a:r>
            <a:r>
              <a:rPr lang="en-US" altLang="en-US">
                <a:solidFill>
                  <a:schemeClr val="hlink"/>
                </a:solidFill>
              </a:rPr>
              <a:t>not </a:t>
            </a:r>
            <a:r>
              <a:rPr lang="en-US" altLang="en-US"/>
              <a:t>this kind of efficiency, it is </a:t>
            </a:r>
            <a:r>
              <a:rPr lang="en-US" altLang="en-US">
                <a:solidFill>
                  <a:schemeClr val="hlink"/>
                </a:solidFill>
              </a:rPr>
              <a:t>clarity</a:t>
            </a:r>
            <a:r>
              <a:rPr lang="en-US" altLang="en-US"/>
              <a:t>. </a:t>
            </a:r>
          </a:p>
          <a:p>
            <a:pPr>
              <a:spcBef>
                <a:spcPct val="60000"/>
              </a:spcBef>
            </a:pPr>
            <a:r>
              <a:rPr lang="en-US" altLang="en-US"/>
              <a:t>As a rule </a:t>
            </a:r>
            <a:r>
              <a:rPr lang="en-US" altLang="en-US">
                <a:solidFill>
                  <a:schemeClr val="hlink"/>
                </a:solidFill>
              </a:rPr>
              <a:t>70%</a:t>
            </a:r>
            <a:r>
              <a:rPr lang="en-US" altLang="en-US"/>
              <a:t> of the work of the program will be done in </a:t>
            </a:r>
            <a:r>
              <a:rPr lang="en-US" altLang="en-US">
                <a:solidFill>
                  <a:schemeClr val="hlink"/>
                </a:solidFill>
              </a:rPr>
              <a:t>10%</a:t>
            </a:r>
            <a:r>
              <a:rPr lang="en-US" altLang="en-US"/>
              <a:t> of the code.</a:t>
            </a:r>
          </a:p>
          <a:p>
            <a:pPr>
              <a:spcBef>
                <a:spcPct val="60000"/>
              </a:spcBef>
            </a:pPr>
            <a:r>
              <a:rPr lang="en-US" altLang="en-US"/>
              <a:t>It is therefore a pointless exercise to try to optimize the whole program, especially if this has to be done at the expense of clarity.</a:t>
            </a:r>
          </a:p>
          <a:p>
            <a:pPr>
              <a:spcBef>
                <a:spcPct val="60000"/>
              </a:spcBef>
            </a:pPr>
            <a:r>
              <a:rPr lang="en-US" altLang="en-US"/>
              <a:t>Write your program as clearly as possible and then, if its too slow, identify the 10% of the code where the work is being done and optimize it.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186BA6B-9EA3-01A7-07A7-8ACC8868B5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6325" y="176213"/>
            <a:ext cx="7296150" cy="476250"/>
          </a:xfrm>
          <a:noFill/>
          <a:ln/>
        </p:spPr>
        <p:txBody>
          <a:bodyPr/>
          <a:lstStyle/>
          <a:p>
            <a:r>
              <a:rPr lang="en-US" altLang="en-US"/>
              <a:t>When shouldn’t we design our programs?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946CA06-D7E3-198E-93B1-D4385564AD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795338"/>
            <a:ext cx="8763000" cy="5834062"/>
          </a:xfrm>
          <a:noFill/>
          <a:ln/>
        </p:spPr>
        <p:txBody>
          <a:bodyPr/>
          <a:lstStyle/>
          <a:p>
            <a:pPr>
              <a:spcBef>
                <a:spcPct val="60000"/>
              </a:spcBef>
            </a:pPr>
            <a:r>
              <a:rPr lang="en-US" altLang="en-US"/>
              <a:t>We shouldn’t design our programs, when we want to create programs that do </a:t>
            </a:r>
            <a:r>
              <a:rPr lang="en-US" altLang="en-US">
                <a:solidFill>
                  <a:schemeClr val="hlink"/>
                </a:solidFill>
              </a:rPr>
              <a:t>not</a:t>
            </a:r>
            <a:r>
              <a:rPr lang="en-US" altLang="en-US"/>
              <a:t> work.</a:t>
            </a:r>
          </a:p>
          <a:p>
            <a:pPr>
              <a:spcBef>
                <a:spcPct val="60000"/>
              </a:spcBef>
            </a:pPr>
            <a:r>
              <a:rPr lang="en-US" altLang="en-US"/>
              <a:t>We shouldn’t design when we want to produce programs that do </a:t>
            </a:r>
            <a:r>
              <a:rPr lang="en-US" altLang="en-US">
                <a:solidFill>
                  <a:schemeClr val="hlink"/>
                </a:solidFill>
              </a:rPr>
              <a:t>not </a:t>
            </a:r>
            <a:r>
              <a:rPr lang="en-US" altLang="en-US"/>
              <a:t>solve the problem specified.</a:t>
            </a:r>
          </a:p>
          <a:p>
            <a:pPr>
              <a:spcBef>
                <a:spcPct val="60000"/>
              </a:spcBef>
            </a:pPr>
            <a:r>
              <a:rPr lang="en-US" altLang="en-US"/>
              <a:t>When we want to create programs that;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/>
              <a:t>		get the wrong inputs,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/>
              <a:t>		or perform the wrong transformations on them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/>
              <a:t>		or produce the wrong outputs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/>
              <a:t>	then we shouldn’t bother to design our programs.</a:t>
            </a:r>
          </a:p>
          <a:p>
            <a:pPr>
              <a:spcBef>
                <a:spcPct val="60000"/>
              </a:spcBef>
            </a:pPr>
            <a:r>
              <a:rPr lang="en-US" altLang="en-US"/>
              <a:t>But if we want to create programs that </a:t>
            </a:r>
            <a:r>
              <a:rPr lang="en-US" altLang="en-US">
                <a:solidFill>
                  <a:schemeClr val="hlink"/>
                </a:solidFill>
              </a:rPr>
              <a:t>work</a:t>
            </a:r>
            <a:r>
              <a:rPr lang="en-US" altLang="en-US"/>
              <a:t>, we </a:t>
            </a:r>
            <a:br>
              <a:rPr lang="en-US" altLang="en-US"/>
            </a:br>
            <a:r>
              <a:rPr lang="en-US" altLang="en-US"/>
              <a:t>cannot avoid design.</a:t>
            </a:r>
          </a:p>
          <a:p>
            <a:pPr>
              <a:spcBef>
                <a:spcPct val="60000"/>
              </a:spcBef>
            </a:pPr>
            <a:r>
              <a:rPr lang="en-US" altLang="en-US"/>
              <a:t>The only question is; 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en-US" altLang="en-US"/>
              <a:t>		will it be a </a:t>
            </a:r>
            <a:r>
              <a:rPr lang="en-US" altLang="en-US">
                <a:solidFill>
                  <a:schemeClr val="hlink"/>
                </a:solidFill>
              </a:rPr>
              <a:t>good design</a:t>
            </a:r>
            <a:r>
              <a:rPr lang="en-US" altLang="en-US"/>
              <a:t> or a </a:t>
            </a:r>
            <a:r>
              <a:rPr lang="en-US" altLang="en-US">
                <a:solidFill>
                  <a:schemeClr val="accent2"/>
                </a:solidFill>
              </a:rPr>
              <a:t>bad design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64F9970-CA3C-A993-7403-D752979C3F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0725" y="161925"/>
            <a:ext cx="4649788" cy="476250"/>
          </a:xfrm>
          <a:noFill/>
          <a:ln/>
        </p:spPr>
        <p:txBody>
          <a:bodyPr/>
          <a:lstStyle/>
          <a:p>
            <a:r>
              <a:rPr lang="en-US" altLang="en-US"/>
              <a:t>Producing a Good Design.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CE16BD0-2BB1-C849-78E6-3C98677843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" y="852488"/>
            <a:ext cx="8410575" cy="4938712"/>
          </a:xfrm>
          <a:noFill/>
          <a:ln/>
        </p:spPr>
        <p:txBody>
          <a:bodyPr/>
          <a:lstStyle/>
          <a:p>
            <a:pPr>
              <a:spcBef>
                <a:spcPct val="70000"/>
              </a:spcBef>
            </a:pPr>
            <a:r>
              <a:rPr lang="en-US" altLang="en-US"/>
              <a:t>The first step to producing a good design is to design consciously.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Subconscious design means that design is done while constructing the program.  This </a:t>
            </a:r>
            <a:r>
              <a:rPr lang="en-US" altLang="en-US">
                <a:solidFill>
                  <a:schemeClr val="accent2"/>
                </a:solidFill>
              </a:rPr>
              <a:t>never</a:t>
            </a:r>
            <a:r>
              <a:rPr lang="en-US" altLang="en-US"/>
              <a:t> leads to good results.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Conscious design starts by separating the </a:t>
            </a:r>
            <a:r>
              <a:rPr lang="en-US" altLang="en-US">
                <a:solidFill>
                  <a:schemeClr val="hlink"/>
                </a:solidFill>
              </a:rPr>
              <a:t>design</a:t>
            </a:r>
            <a:r>
              <a:rPr lang="en-US" altLang="en-US"/>
              <a:t> task from the task of program </a:t>
            </a:r>
            <a:r>
              <a:rPr lang="en-US" altLang="en-US">
                <a:solidFill>
                  <a:schemeClr val="hlink"/>
                </a:solidFill>
              </a:rPr>
              <a:t>construction</a:t>
            </a:r>
            <a:r>
              <a:rPr lang="en-US" altLang="en-US"/>
              <a:t>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Design, consists of </a:t>
            </a:r>
            <a:r>
              <a:rPr lang="en-US" altLang="en-US">
                <a:solidFill>
                  <a:schemeClr val="hlink"/>
                </a:solidFill>
              </a:rPr>
              <a:t>devising</a:t>
            </a:r>
            <a:r>
              <a:rPr lang="en-US" altLang="en-US"/>
              <a:t> a solution to the problem specified.</a:t>
            </a:r>
          </a:p>
          <a:p>
            <a:pPr>
              <a:spcBef>
                <a:spcPct val="70000"/>
              </a:spcBef>
            </a:pPr>
            <a:r>
              <a:rPr lang="en-US" altLang="en-US"/>
              <a:t>Construction, consists of taking the design and </a:t>
            </a:r>
            <a:r>
              <a:rPr lang="en-US" altLang="en-US">
                <a:solidFill>
                  <a:schemeClr val="hlink"/>
                </a:solidFill>
              </a:rPr>
              <a:t>encoding</a:t>
            </a:r>
            <a:r>
              <a:rPr lang="en-US" altLang="en-US"/>
              <a:t> the solution using a particular programming language.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76C77E1-83A1-A3F8-610D-6CC07B3C9C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176213"/>
            <a:ext cx="7099300" cy="476250"/>
          </a:xfrm>
          <a:noFill/>
          <a:ln/>
        </p:spPr>
        <p:txBody>
          <a:bodyPr/>
          <a:lstStyle/>
          <a:p>
            <a:r>
              <a:rPr lang="en-US" altLang="en-US"/>
              <a:t>Why separate design from construction?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F8C3512-9241-CE04-B773-0C172929B1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776288"/>
            <a:ext cx="8420100" cy="5505450"/>
          </a:xfrm>
          <a:noFill/>
          <a:ln/>
        </p:spPr>
        <p:txBody>
          <a:bodyPr lIns="0" rIns="0"/>
          <a:lstStyle/>
          <a:p>
            <a:pPr>
              <a:spcBef>
                <a:spcPct val="55000"/>
              </a:spcBef>
            </a:pPr>
            <a:r>
              <a:rPr lang="en-US" altLang="en-US"/>
              <a:t>Separating program design from program construction makes both tasks easier.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Designing before construction, allows us to </a:t>
            </a:r>
            <a:r>
              <a:rPr lang="en-US" altLang="en-US">
                <a:solidFill>
                  <a:schemeClr val="hlink"/>
                </a:solidFill>
              </a:rPr>
              <a:t>plan</a:t>
            </a:r>
            <a:r>
              <a:rPr lang="en-US" altLang="en-US"/>
              <a:t> our solution to the problem - instead of stumbling from one incorrect solution to another.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Good program structure results from planing and design.  It is unlikely to result from ad hoc tinkering.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Designing helps us to get an</a:t>
            </a:r>
            <a:r>
              <a:rPr lang="en-US" altLang="en-US">
                <a:solidFill>
                  <a:schemeClr val="hlink"/>
                </a:solidFill>
              </a:rPr>
              <a:t> overview</a:t>
            </a:r>
            <a:r>
              <a:rPr lang="en-US" altLang="en-US"/>
              <a:t> of the problem and to think about the solution without getting bogged down by the </a:t>
            </a:r>
            <a:r>
              <a:rPr lang="en-US" altLang="en-US">
                <a:solidFill>
                  <a:schemeClr val="hlink"/>
                </a:solidFill>
              </a:rPr>
              <a:t>details</a:t>
            </a:r>
            <a:r>
              <a:rPr lang="en-US" altLang="en-US"/>
              <a:t> of  construction.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It helps us to iron out problems with the </a:t>
            </a:r>
            <a:r>
              <a:rPr lang="en-US" altLang="en-US">
                <a:solidFill>
                  <a:schemeClr val="hlink"/>
                </a:solidFill>
              </a:rPr>
              <a:t>specification </a:t>
            </a:r>
            <a:r>
              <a:rPr lang="en-US" altLang="en-US"/>
              <a:t>and to discover any </a:t>
            </a:r>
            <a:r>
              <a:rPr lang="en-US" altLang="en-US">
                <a:solidFill>
                  <a:schemeClr val="hlink"/>
                </a:solidFill>
              </a:rPr>
              <a:t>bugs</a:t>
            </a:r>
            <a:r>
              <a:rPr lang="en-US" altLang="en-US"/>
              <a:t> in our solution before we commit it to code (see next slide).</a:t>
            </a:r>
          </a:p>
          <a:p>
            <a:pPr>
              <a:spcBef>
                <a:spcPct val="55000"/>
              </a:spcBef>
            </a:pPr>
            <a:r>
              <a:rPr lang="en-US" altLang="en-US"/>
              <a:t>Design allows us to develop </a:t>
            </a:r>
            <a:r>
              <a:rPr lang="en-US" altLang="en-US">
                <a:solidFill>
                  <a:schemeClr val="hlink"/>
                </a:solidFill>
              </a:rPr>
              <a:t>portable</a:t>
            </a:r>
            <a:r>
              <a:rPr lang="en-US" altLang="en-US"/>
              <a:t> solutions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1919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theme/theme1.xml><?xml version="1.0" encoding="utf-8"?>
<a:theme xmlns:a="http://schemas.openxmlformats.org/drawingml/2006/main" name="b-slide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000000"/>
      </a:folHlink>
    </a:clrScheme>
    <a:fontScheme name="b-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b-slid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slid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">
    <a:dk1>
      <a:srgbClr val="919191"/>
    </a:dk1>
    <a:lt1>
      <a:srgbClr val="FFFFFF"/>
    </a:lt1>
    <a:dk2>
      <a:srgbClr val="114FFB"/>
    </a:dk2>
    <a:lt2>
      <a:srgbClr val="FAFD00"/>
    </a:lt2>
    <a:accent1>
      <a:srgbClr val="DADADA"/>
    </a:accent1>
    <a:accent2>
      <a:srgbClr val="FC0128"/>
    </a:accent2>
    <a:accent3>
      <a:srgbClr val="AAB2FD"/>
    </a:accent3>
    <a:accent4>
      <a:srgbClr val="DADADA"/>
    </a:accent4>
    <a:accent5>
      <a:srgbClr val="EAEAEA"/>
    </a:accent5>
    <a:accent6>
      <a:srgbClr val="E40123"/>
    </a:accent6>
    <a:hlink>
      <a:srgbClr val="00FF00"/>
    </a:hlink>
    <a:folHlink>
      <a:srgbClr val="00DFCA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919191"/>
    </a:dk1>
    <a:lt1>
      <a:srgbClr val="FFFFFF"/>
    </a:lt1>
    <a:dk2>
      <a:srgbClr val="114FFB"/>
    </a:dk2>
    <a:lt2>
      <a:srgbClr val="FAFD00"/>
    </a:lt2>
    <a:accent1>
      <a:srgbClr val="DADADA"/>
    </a:accent1>
    <a:accent2>
      <a:srgbClr val="FC0128"/>
    </a:accent2>
    <a:accent3>
      <a:srgbClr val="AAB2FD"/>
    </a:accent3>
    <a:accent4>
      <a:srgbClr val="DADADA"/>
    </a:accent4>
    <a:accent5>
      <a:srgbClr val="EAEAEA"/>
    </a:accent5>
    <a:accent6>
      <a:srgbClr val="E40123"/>
    </a:accent6>
    <a:hlink>
      <a:srgbClr val="00FF00"/>
    </a:hlink>
    <a:folHlink>
      <a:srgbClr val="00DFCA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919191"/>
    </a:dk1>
    <a:lt1>
      <a:srgbClr val="FFFFFF"/>
    </a:lt1>
    <a:dk2>
      <a:srgbClr val="114FFB"/>
    </a:dk2>
    <a:lt2>
      <a:srgbClr val="FAFD00"/>
    </a:lt2>
    <a:accent1>
      <a:srgbClr val="DADADA"/>
    </a:accent1>
    <a:accent2>
      <a:srgbClr val="FC0128"/>
    </a:accent2>
    <a:accent3>
      <a:srgbClr val="AAB2FD"/>
    </a:accent3>
    <a:accent4>
      <a:srgbClr val="DADADA"/>
    </a:accent4>
    <a:accent5>
      <a:srgbClr val="EAEAEA"/>
    </a:accent5>
    <a:accent6>
      <a:srgbClr val="E40123"/>
    </a:accent6>
    <a:hlink>
      <a:srgbClr val="00FF00"/>
    </a:hlink>
    <a:folHlink>
      <a:srgbClr val="00DFC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e:\pptdata\b-slide.ppt</Template>
  <TotalTime>103836597</TotalTime>
  <Pages>16</Pages>
  <Words>935</Words>
  <Application>Microsoft Office PowerPoint</Application>
  <PresentationFormat>Letter Paper (8.5x11 in)</PresentationFormat>
  <Paragraphs>119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Wingdings</vt:lpstr>
      <vt:lpstr>Monotype Sorts</vt:lpstr>
      <vt:lpstr>Times New Roman</vt:lpstr>
      <vt:lpstr>b-slide</vt:lpstr>
      <vt:lpstr>Equation</vt:lpstr>
      <vt:lpstr>Designing Programs</vt:lpstr>
      <vt:lpstr>COBOL</vt:lpstr>
      <vt:lpstr>Cost of a system over its entire life.</vt:lpstr>
      <vt:lpstr>Program Maintenance.</vt:lpstr>
      <vt:lpstr>How should write your programs?</vt:lpstr>
      <vt:lpstr>Efficiency vs Clarity.</vt:lpstr>
      <vt:lpstr>When shouldn’t we design our programs?</vt:lpstr>
      <vt:lpstr>Producing a Good Design.</vt:lpstr>
      <vt:lpstr>Why separate design from construction?</vt:lpstr>
      <vt:lpstr>Relative cost of fixing a bug.</vt:lpstr>
      <vt:lpstr>Design Notations.</vt:lpstr>
      <vt:lpstr>Flowcharts as design tools.</vt:lpstr>
      <vt:lpstr>Structured Flowcharts as design tools.</vt:lpstr>
      <vt:lpstr>Structured English.</vt:lpstr>
      <vt:lpstr>The Jackson Method.</vt:lpstr>
      <vt:lpstr>Warnier-Orr Diagrams.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Programs</dc:title>
  <dc:subject/>
  <dc:creator>Michael Coughlan</dc:creator>
  <cp:keywords/>
  <dc:description/>
  <cp:lastModifiedBy>Sean McBride</cp:lastModifiedBy>
  <cp:revision>8</cp:revision>
  <cp:lastPrinted>1601-01-01T00:00:00Z</cp:lastPrinted>
  <dcterms:created xsi:type="dcterms:W3CDTF">1995-03-15T14:03:19Z</dcterms:created>
  <dcterms:modified xsi:type="dcterms:W3CDTF">2026-05-13T01:05:09Z</dcterms:modified>
</cp:coreProperties>
</file>