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2C8A3A-276E-443D-DCB5-7BF0671ACB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EC9255E-260F-D167-C850-431FA6CD69E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5EDA431-B6E3-3F07-E8F8-2FD60D0EB3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1EA41F1-6B5E-C89D-C4E2-84E0682DDD5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B95EA588-547A-4BC0-AC18-5CC8372D5CC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9939C68-EBC9-ADEE-36F6-A45B71AC0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A78A2E46-238D-4218-ADF7-94B4CA96C1AF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8A95744-B571-DEE2-2F8A-18C446FE96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0E3067C-E0A0-C3AC-AF41-D38ABE54656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55CC65E-1342-12FE-8DA8-135FFF1E5F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B3332B5-09B9-1394-B5E1-5DBE5A4396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29B40AD3-0640-4682-9363-A8649EF477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46B24B1-1802-6BF9-DA90-09916F0C26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B9E7508-176B-4878-C2B6-CA5CA1373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BB1D9C7D-911C-4774-9D1A-539C5C9B1C4D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D1FD1B1E-7E2C-17A3-99FC-D021ACB39AD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2A9CF34-E3CE-D77F-0940-0052C878A1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B3FAA-181F-4A64-A729-ABAA0B88BFF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ECA2B0F0-313D-6441-C971-2D8F14528F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1B25F7A-9D55-4CB7-9264-11C0CC0D78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0FDAB1D-B208-E0AA-940B-DAA90162C7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7C5259-9D72-45C8-AD02-6067CF8B035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C95C2FE-901A-15C4-3230-3EAEA65B26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748BB50-0468-FC07-2B17-8A224D867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D451F40-CD6B-5F7A-6A36-637911F5D6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6143C7-BB6F-45EF-99CC-BBE3BEC32E6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7F035A5-13E1-8C2F-C678-B997F5177E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3315BE9-16C3-8ACA-B7BB-A5D2A86357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249C998-0121-C3A6-D8BF-528145A151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9EA02C-DDA2-42FA-A762-5B230A7C6D4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630958F1-6657-3AA9-8F58-6BF02477E4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24B8138-D143-46C9-ABE9-7266C629C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EB3638C-B170-701B-4163-946CE1B263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6B243A-BCC2-47F1-A3ED-DD1290A9E7F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5F952B09-748C-C26F-CF6E-4C46B47B7E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3E636B8-F9F1-80B7-8052-E996C1A38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D33CA34-1C12-85D3-46E4-4916D4C32A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E9F4EA-F431-4EC6-B06F-F09D57932C8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D91D6A8-8F77-2368-CED9-587A3EFF8C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E12D742-2A89-B63C-AB2B-C8C35CCCA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77284A-D694-71D7-E735-6C62F88172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8EFF76-DC70-4A86-888D-863A64AFD68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40F62513-9816-2899-0CEE-DA78C8770D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0C4AD8F-0A0D-77A9-3A04-F7C34A010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C8BA071-118B-335C-A34B-96AA73F7B0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942BD-8AA4-48AA-9BF9-A75B6478F38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596D34B-90A4-431E-5D2D-24166E9858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BE4FC2F-FEB5-5787-67C4-AE6AAB7428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F728D65-92C5-AC9D-4C0E-E23656752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0E0ED-14DF-4900-BE8D-F6B6A9A5569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E382F635-08B9-16A7-BD88-0BC2BA442A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BE321F21-D589-3F55-2709-A23657EDA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1F944F4-0399-88D5-EA7B-F4A6F948C1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A38AA3-53F3-4C3E-B63F-240CC44CCD8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7EB3F49-4F3B-3122-7383-51D299968E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A1BAAA-A0B2-CD08-72EF-2992DDD014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9CA58F5-4880-9D07-3D75-0CDCDEFBCF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F3B835-AE5C-4A49-87E6-88152B50AA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D6A6F0D-C6FA-C85B-8830-AD2FF65121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52EC0A9-B759-1AE8-A12E-809124989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5B32D72-96AE-79FC-AAE2-8566CA0AE0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5E0E47-0C19-40E5-9140-9C19065074C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416816-C43F-B081-C67C-C8EE1AB78CD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grpSp>
        <p:nvGrpSpPr>
          <p:cNvPr id="7191" name="Group 23">
            <a:extLst>
              <a:ext uri="{FF2B5EF4-FFF2-40B4-BE49-F238E27FC236}">
                <a16:creationId xmlns:a16="http://schemas.microsoft.com/office/drawing/2014/main" id="{D5ED1880-F72E-177B-3968-29FF0CF98FFC}"/>
              </a:ext>
            </a:extLst>
          </p:cNvPr>
          <p:cNvGrpSpPr>
            <a:grpSpLocks/>
          </p:cNvGrpSpPr>
          <p:nvPr/>
        </p:nvGrpSpPr>
        <p:grpSpPr bwMode="auto">
          <a:xfrm>
            <a:off x="442913" y="4808538"/>
            <a:ext cx="5892800" cy="4114800"/>
            <a:chOff x="279" y="3029"/>
            <a:chExt cx="3712" cy="2592"/>
          </a:xfrm>
        </p:grpSpPr>
        <p:sp>
          <p:nvSpPr>
            <p:cNvPr id="7171" name="Line 3">
              <a:extLst>
                <a:ext uri="{FF2B5EF4-FFF2-40B4-BE49-F238E27FC236}">
                  <a16:creationId xmlns:a16="http://schemas.microsoft.com/office/drawing/2014/main" id="{0881468D-B1E6-CF50-F60A-9D42CDB1A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029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2" name="Line 4">
              <a:extLst>
                <a:ext uri="{FF2B5EF4-FFF2-40B4-BE49-F238E27FC236}">
                  <a16:creationId xmlns:a16="http://schemas.microsoft.com/office/drawing/2014/main" id="{9368CECB-8256-71B1-9E93-990FCA2CC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173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" name="Line 5">
              <a:extLst>
                <a:ext uri="{FF2B5EF4-FFF2-40B4-BE49-F238E27FC236}">
                  <a16:creationId xmlns:a16="http://schemas.microsoft.com/office/drawing/2014/main" id="{59F254FE-D320-A38F-3C9D-60C6A3582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317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4" name="Line 6">
              <a:extLst>
                <a:ext uri="{FF2B5EF4-FFF2-40B4-BE49-F238E27FC236}">
                  <a16:creationId xmlns:a16="http://schemas.microsoft.com/office/drawing/2014/main" id="{A85C8BA5-8264-A2C2-BE76-3FA5053D2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461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5" name="Line 7">
              <a:extLst>
                <a:ext uri="{FF2B5EF4-FFF2-40B4-BE49-F238E27FC236}">
                  <a16:creationId xmlns:a16="http://schemas.microsoft.com/office/drawing/2014/main" id="{D1DFF46B-1FB5-CEE9-5C1C-E73FB6067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605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8">
              <a:extLst>
                <a:ext uri="{FF2B5EF4-FFF2-40B4-BE49-F238E27FC236}">
                  <a16:creationId xmlns:a16="http://schemas.microsoft.com/office/drawing/2014/main" id="{C4F795E3-3B99-B6F5-EE18-2BC8F15E5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749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>
              <a:extLst>
                <a:ext uri="{FF2B5EF4-FFF2-40B4-BE49-F238E27FC236}">
                  <a16:creationId xmlns:a16="http://schemas.microsoft.com/office/drawing/2014/main" id="{8FCFBDC4-E571-4D03-60EE-F143D9E552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3893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>
              <a:extLst>
                <a:ext uri="{FF2B5EF4-FFF2-40B4-BE49-F238E27FC236}">
                  <a16:creationId xmlns:a16="http://schemas.microsoft.com/office/drawing/2014/main" id="{B5885283-5BE2-ECA3-1039-A4B170635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037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1">
              <a:extLst>
                <a:ext uri="{FF2B5EF4-FFF2-40B4-BE49-F238E27FC236}">
                  <a16:creationId xmlns:a16="http://schemas.microsoft.com/office/drawing/2014/main" id="{BC946C68-98AD-5173-947A-29DA66E69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181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2">
              <a:extLst>
                <a:ext uri="{FF2B5EF4-FFF2-40B4-BE49-F238E27FC236}">
                  <a16:creationId xmlns:a16="http://schemas.microsoft.com/office/drawing/2014/main" id="{C5D2C799-5BA1-7B61-3267-2B16A88A29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325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3">
              <a:extLst>
                <a:ext uri="{FF2B5EF4-FFF2-40B4-BE49-F238E27FC236}">
                  <a16:creationId xmlns:a16="http://schemas.microsoft.com/office/drawing/2014/main" id="{5243C580-AA32-847E-F1DA-45AF5BA68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469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14">
              <a:extLst>
                <a:ext uri="{FF2B5EF4-FFF2-40B4-BE49-F238E27FC236}">
                  <a16:creationId xmlns:a16="http://schemas.microsoft.com/office/drawing/2014/main" id="{89792058-0134-E7BC-A282-699EC28D3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613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>
              <a:extLst>
                <a:ext uri="{FF2B5EF4-FFF2-40B4-BE49-F238E27FC236}">
                  <a16:creationId xmlns:a16="http://schemas.microsoft.com/office/drawing/2014/main" id="{B9F6F7BE-F93F-BF5A-D3DD-3DE3C90F6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613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>
              <a:extLst>
                <a:ext uri="{FF2B5EF4-FFF2-40B4-BE49-F238E27FC236}">
                  <a16:creationId xmlns:a16="http://schemas.microsoft.com/office/drawing/2014/main" id="{7BB8851E-C0F5-DD13-F24F-8B6EA3E0D8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757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7">
              <a:extLst>
                <a:ext uri="{FF2B5EF4-FFF2-40B4-BE49-F238E27FC236}">
                  <a16:creationId xmlns:a16="http://schemas.microsoft.com/office/drawing/2014/main" id="{5FB77320-8028-6560-E396-9844B9B3E2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4901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8">
              <a:extLst>
                <a:ext uri="{FF2B5EF4-FFF2-40B4-BE49-F238E27FC236}">
                  <a16:creationId xmlns:a16="http://schemas.microsoft.com/office/drawing/2014/main" id="{A962666E-7B9E-1DD0-3C54-8CCD81575B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5045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9">
              <a:extLst>
                <a:ext uri="{FF2B5EF4-FFF2-40B4-BE49-F238E27FC236}">
                  <a16:creationId xmlns:a16="http://schemas.microsoft.com/office/drawing/2014/main" id="{7C8305B1-8087-69E9-3182-8B4CFAABC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5189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0">
              <a:extLst>
                <a:ext uri="{FF2B5EF4-FFF2-40B4-BE49-F238E27FC236}">
                  <a16:creationId xmlns:a16="http://schemas.microsoft.com/office/drawing/2014/main" id="{F0ACE7A9-AA8D-5621-19FE-B52B700A08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5333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1">
              <a:extLst>
                <a:ext uri="{FF2B5EF4-FFF2-40B4-BE49-F238E27FC236}">
                  <a16:creationId xmlns:a16="http://schemas.microsoft.com/office/drawing/2014/main" id="{B6CEE0E2-1252-1C57-5C42-712C6B714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5477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2">
              <a:extLst>
                <a:ext uri="{FF2B5EF4-FFF2-40B4-BE49-F238E27FC236}">
                  <a16:creationId xmlns:a16="http://schemas.microsoft.com/office/drawing/2014/main" id="{EB7B0092-AB91-27AF-7F15-B3B7490FB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" y="5621"/>
              <a:ext cx="3712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AEB8F6C-9036-0F38-D694-8C8881A1AD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E3030-C956-499C-9DCF-D5CD65103F1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A1A0C4B9-EC7F-3C8F-993C-615650B205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D6D67DE9-8692-884A-B109-6A47CFF23B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6144D96-82A6-3125-4B9F-E827D8BD35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537B63-8FF9-45CC-A8AE-BBF6229DB09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C103664F-F52A-C061-8945-A2EA48F9FA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5A67BC3-7278-C98C-9D6B-8B6759CE0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AF31346-C2CB-A930-0AB7-1C04780C5E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396BEC-8357-4E76-8789-79B48801431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D7AA9630-1316-2BBE-A8B6-FAAA617517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31B5643-A826-8729-B98B-6031C145F9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D421AA1-2FF2-DBEE-3B2F-F7909DA4B8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C0FFBC-24C6-433F-A010-6DB969340A0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FFB9D48A-C3E3-28CB-CAD3-6C0D97C022C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grpSp>
        <p:nvGrpSpPr>
          <p:cNvPr id="9240" name="Group 24">
            <a:extLst>
              <a:ext uri="{FF2B5EF4-FFF2-40B4-BE49-F238E27FC236}">
                <a16:creationId xmlns:a16="http://schemas.microsoft.com/office/drawing/2014/main" id="{BF2A0683-0295-9193-968D-0A0D093D165F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9938"/>
            <a:ext cx="6324600" cy="4343400"/>
            <a:chOff x="144" y="2885"/>
            <a:chExt cx="3984" cy="2736"/>
          </a:xfrm>
        </p:grpSpPr>
        <p:sp>
          <p:nvSpPr>
            <p:cNvPr id="9219" name="Line 3">
              <a:extLst>
                <a:ext uri="{FF2B5EF4-FFF2-40B4-BE49-F238E27FC236}">
                  <a16:creationId xmlns:a16="http://schemas.microsoft.com/office/drawing/2014/main" id="{F4CAA938-B12D-4F1C-3E9A-91E1FBA542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88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0" name="Line 4">
              <a:extLst>
                <a:ext uri="{FF2B5EF4-FFF2-40B4-BE49-F238E27FC236}">
                  <a16:creationId xmlns:a16="http://schemas.microsoft.com/office/drawing/2014/main" id="{EEDAB502-7770-B4DF-2F9D-7A23124C0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02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1" name="Line 5">
              <a:extLst>
                <a:ext uri="{FF2B5EF4-FFF2-40B4-BE49-F238E27FC236}">
                  <a16:creationId xmlns:a16="http://schemas.microsoft.com/office/drawing/2014/main" id="{4FA7C861-42AC-05BF-E860-F38284F88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17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Line 6">
              <a:extLst>
                <a:ext uri="{FF2B5EF4-FFF2-40B4-BE49-F238E27FC236}">
                  <a16:creationId xmlns:a16="http://schemas.microsoft.com/office/drawing/2014/main" id="{D73FD79D-6ADA-A44C-436C-57EB3B01D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31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7">
              <a:extLst>
                <a:ext uri="{FF2B5EF4-FFF2-40B4-BE49-F238E27FC236}">
                  <a16:creationId xmlns:a16="http://schemas.microsoft.com/office/drawing/2014/main" id="{5B28EC0D-3F85-EACB-C71D-F1DF660B6D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46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Line 8">
              <a:extLst>
                <a:ext uri="{FF2B5EF4-FFF2-40B4-BE49-F238E27FC236}">
                  <a16:creationId xmlns:a16="http://schemas.microsoft.com/office/drawing/2014/main" id="{17482063-8ECE-099A-383E-434008BA14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60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9">
              <a:extLst>
                <a:ext uri="{FF2B5EF4-FFF2-40B4-BE49-F238E27FC236}">
                  <a16:creationId xmlns:a16="http://schemas.microsoft.com/office/drawing/2014/main" id="{5D5D347D-4B46-77E9-7155-878F817CB9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74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10">
              <a:extLst>
                <a:ext uri="{FF2B5EF4-FFF2-40B4-BE49-F238E27FC236}">
                  <a16:creationId xmlns:a16="http://schemas.microsoft.com/office/drawing/2014/main" id="{FBE00123-FAEB-985E-4E3B-D0BA5EC50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89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11">
              <a:extLst>
                <a:ext uri="{FF2B5EF4-FFF2-40B4-BE49-F238E27FC236}">
                  <a16:creationId xmlns:a16="http://schemas.microsoft.com/office/drawing/2014/main" id="{9EFC3753-3EDB-E754-91A5-45E50E3CA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03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12">
              <a:extLst>
                <a:ext uri="{FF2B5EF4-FFF2-40B4-BE49-F238E27FC236}">
                  <a16:creationId xmlns:a16="http://schemas.microsoft.com/office/drawing/2014/main" id="{2B39D602-76FB-714A-95F5-3D72D6EA10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18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>
              <a:extLst>
                <a:ext uri="{FF2B5EF4-FFF2-40B4-BE49-F238E27FC236}">
                  <a16:creationId xmlns:a16="http://schemas.microsoft.com/office/drawing/2014/main" id="{3B8AD494-B353-5DF7-6955-07B44CA433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32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4">
              <a:extLst>
                <a:ext uri="{FF2B5EF4-FFF2-40B4-BE49-F238E27FC236}">
                  <a16:creationId xmlns:a16="http://schemas.microsoft.com/office/drawing/2014/main" id="{54EBB7EE-1554-B28D-D9DD-BDD03610E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46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5">
              <a:extLst>
                <a:ext uri="{FF2B5EF4-FFF2-40B4-BE49-F238E27FC236}">
                  <a16:creationId xmlns:a16="http://schemas.microsoft.com/office/drawing/2014/main" id="{C0DB9024-B8FA-50B3-EADF-861C5979B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46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6">
              <a:extLst>
                <a:ext uri="{FF2B5EF4-FFF2-40B4-BE49-F238E27FC236}">
                  <a16:creationId xmlns:a16="http://schemas.microsoft.com/office/drawing/2014/main" id="{16F16457-E06C-A6B9-54C6-DB584248F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61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7">
              <a:extLst>
                <a:ext uri="{FF2B5EF4-FFF2-40B4-BE49-F238E27FC236}">
                  <a16:creationId xmlns:a16="http://schemas.microsoft.com/office/drawing/2014/main" id="{B7856EC0-1DCC-D7C8-4706-E0AADBF3E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75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8">
              <a:extLst>
                <a:ext uri="{FF2B5EF4-FFF2-40B4-BE49-F238E27FC236}">
                  <a16:creationId xmlns:a16="http://schemas.microsoft.com/office/drawing/2014/main" id="{3809D5B7-E719-4289-2F16-AB9199D017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90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9">
              <a:extLst>
                <a:ext uri="{FF2B5EF4-FFF2-40B4-BE49-F238E27FC236}">
                  <a16:creationId xmlns:a16="http://schemas.microsoft.com/office/drawing/2014/main" id="{B24EF3F9-A04B-034C-D011-88628248E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04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0">
              <a:extLst>
                <a:ext uri="{FF2B5EF4-FFF2-40B4-BE49-F238E27FC236}">
                  <a16:creationId xmlns:a16="http://schemas.microsoft.com/office/drawing/2014/main" id="{E2F3A040-DF8B-424E-F93F-40F793086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18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21">
              <a:extLst>
                <a:ext uri="{FF2B5EF4-FFF2-40B4-BE49-F238E27FC236}">
                  <a16:creationId xmlns:a16="http://schemas.microsoft.com/office/drawing/2014/main" id="{524E1287-73A6-3972-4C63-B7FE786A39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62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22">
              <a:extLst>
                <a:ext uri="{FF2B5EF4-FFF2-40B4-BE49-F238E27FC236}">
                  <a16:creationId xmlns:a16="http://schemas.microsoft.com/office/drawing/2014/main" id="{9067870A-25B8-97C4-9FBE-3DD6CF7C31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33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3">
              <a:extLst>
                <a:ext uri="{FF2B5EF4-FFF2-40B4-BE49-F238E27FC236}">
                  <a16:creationId xmlns:a16="http://schemas.microsoft.com/office/drawing/2014/main" id="{A8413334-0B33-4B0D-38B4-F3D5D2BB42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47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C91A63C-8DDA-D6A6-0CA2-03D16F488B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9002E4-8E39-40FB-879A-131CD6194D1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D1774C7E-ECC5-0AB5-EA9E-D8CADFDBE75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grpSp>
        <p:nvGrpSpPr>
          <p:cNvPr id="11288" name="Group 24">
            <a:extLst>
              <a:ext uri="{FF2B5EF4-FFF2-40B4-BE49-F238E27FC236}">
                <a16:creationId xmlns:a16="http://schemas.microsoft.com/office/drawing/2014/main" id="{299BBBB1-0ADE-F4A8-1780-A5F8F608DF5E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22788"/>
            <a:ext cx="6324600" cy="4343400"/>
            <a:chOff x="144" y="2849"/>
            <a:chExt cx="3984" cy="2736"/>
          </a:xfrm>
        </p:grpSpPr>
        <p:sp>
          <p:nvSpPr>
            <p:cNvPr id="11267" name="Line 3">
              <a:extLst>
                <a:ext uri="{FF2B5EF4-FFF2-40B4-BE49-F238E27FC236}">
                  <a16:creationId xmlns:a16="http://schemas.microsoft.com/office/drawing/2014/main" id="{D86C57DC-E907-43EF-7F50-6553246968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84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Line 4">
              <a:extLst>
                <a:ext uri="{FF2B5EF4-FFF2-40B4-BE49-F238E27FC236}">
                  <a16:creationId xmlns:a16="http://schemas.microsoft.com/office/drawing/2014/main" id="{827745F0-1FC1-558A-6D4F-BE481D8C7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99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9" name="Line 5">
              <a:extLst>
                <a:ext uri="{FF2B5EF4-FFF2-40B4-BE49-F238E27FC236}">
                  <a16:creationId xmlns:a16="http://schemas.microsoft.com/office/drawing/2014/main" id="{CC9036E7-77A7-4470-21A1-A458D75643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13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0" name="Line 6">
              <a:extLst>
                <a:ext uri="{FF2B5EF4-FFF2-40B4-BE49-F238E27FC236}">
                  <a16:creationId xmlns:a16="http://schemas.microsoft.com/office/drawing/2014/main" id="{413EE99F-42A6-F096-CEB1-5AACF4978B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28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Line 7">
              <a:extLst>
                <a:ext uri="{FF2B5EF4-FFF2-40B4-BE49-F238E27FC236}">
                  <a16:creationId xmlns:a16="http://schemas.microsoft.com/office/drawing/2014/main" id="{021DD0C3-8BFC-FB23-8F55-55C8DA37FF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42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8">
              <a:extLst>
                <a:ext uri="{FF2B5EF4-FFF2-40B4-BE49-F238E27FC236}">
                  <a16:creationId xmlns:a16="http://schemas.microsoft.com/office/drawing/2014/main" id="{0A973FCE-694F-D495-5A67-F6061529D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56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9">
              <a:extLst>
                <a:ext uri="{FF2B5EF4-FFF2-40B4-BE49-F238E27FC236}">
                  <a16:creationId xmlns:a16="http://schemas.microsoft.com/office/drawing/2014/main" id="{F0354EB0-8FAF-BFBC-F329-D5117516C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71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10">
              <a:extLst>
                <a:ext uri="{FF2B5EF4-FFF2-40B4-BE49-F238E27FC236}">
                  <a16:creationId xmlns:a16="http://schemas.microsoft.com/office/drawing/2014/main" id="{BC4E2C3A-748E-F1E0-D656-7F4567691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385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Line 11">
              <a:extLst>
                <a:ext uri="{FF2B5EF4-FFF2-40B4-BE49-F238E27FC236}">
                  <a16:creationId xmlns:a16="http://schemas.microsoft.com/office/drawing/2014/main" id="{0DF18984-B6CB-CCFA-09F9-A38E35F18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00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2">
              <a:extLst>
                <a:ext uri="{FF2B5EF4-FFF2-40B4-BE49-F238E27FC236}">
                  <a16:creationId xmlns:a16="http://schemas.microsoft.com/office/drawing/2014/main" id="{9BFADDDD-56B6-121B-12D1-0AF32EFDE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14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13">
              <a:extLst>
                <a:ext uri="{FF2B5EF4-FFF2-40B4-BE49-F238E27FC236}">
                  <a16:creationId xmlns:a16="http://schemas.microsoft.com/office/drawing/2014/main" id="{BBD6CE55-53A5-5DDB-19B7-FA7EC5FE6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28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14">
              <a:extLst>
                <a:ext uri="{FF2B5EF4-FFF2-40B4-BE49-F238E27FC236}">
                  <a16:creationId xmlns:a16="http://schemas.microsoft.com/office/drawing/2014/main" id="{46EFBEDF-CF01-D7A5-5B2A-0C53DB78A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43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15">
              <a:extLst>
                <a:ext uri="{FF2B5EF4-FFF2-40B4-BE49-F238E27FC236}">
                  <a16:creationId xmlns:a16="http://schemas.microsoft.com/office/drawing/2014/main" id="{2E2D3DF6-096D-0AAC-05BA-7D27F3ABC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43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6">
              <a:extLst>
                <a:ext uri="{FF2B5EF4-FFF2-40B4-BE49-F238E27FC236}">
                  <a16:creationId xmlns:a16="http://schemas.microsoft.com/office/drawing/2014/main" id="{F4BDBEB8-0B4F-F991-E0F4-867ACC761D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57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17">
              <a:extLst>
                <a:ext uri="{FF2B5EF4-FFF2-40B4-BE49-F238E27FC236}">
                  <a16:creationId xmlns:a16="http://schemas.microsoft.com/office/drawing/2014/main" id="{52FD0582-89E3-1783-7F97-2DEC41262A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72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18">
              <a:extLst>
                <a:ext uri="{FF2B5EF4-FFF2-40B4-BE49-F238E27FC236}">
                  <a16:creationId xmlns:a16="http://schemas.microsoft.com/office/drawing/2014/main" id="{B11A7F8E-22CF-C8BC-651C-780C3FF1A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486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19">
              <a:extLst>
                <a:ext uri="{FF2B5EF4-FFF2-40B4-BE49-F238E27FC236}">
                  <a16:creationId xmlns:a16="http://schemas.microsoft.com/office/drawing/2014/main" id="{D45BF3DA-F53D-0006-C249-C55659923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009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20">
              <a:extLst>
                <a:ext uri="{FF2B5EF4-FFF2-40B4-BE49-F238E27FC236}">
                  <a16:creationId xmlns:a16="http://schemas.microsoft.com/office/drawing/2014/main" id="{34DFC482-14C4-A79E-4568-A53DE41C22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153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21">
              <a:extLst>
                <a:ext uri="{FF2B5EF4-FFF2-40B4-BE49-F238E27FC236}">
                  <a16:creationId xmlns:a16="http://schemas.microsoft.com/office/drawing/2014/main" id="{6610180D-46C8-8232-52A2-C9B7CDAE7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585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22">
              <a:extLst>
                <a:ext uri="{FF2B5EF4-FFF2-40B4-BE49-F238E27FC236}">
                  <a16:creationId xmlns:a16="http://schemas.microsoft.com/office/drawing/2014/main" id="{06E3D597-4905-D38A-CED7-C35B8F3055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297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23">
              <a:extLst>
                <a:ext uri="{FF2B5EF4-FFF2-40B4-BE49-F238E27FC236}">
                  <a16:creationId xmlns:a16="http://schemas.microsoft.com/office/drawing/2014/main" id="{63F31340-5513-6D55-43CB-D3992B04D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5441"/>
              <a:ext cx="3984" cy="0"/>
            </a:xfrm>
            <a:prstGeom prst="line">
              <a:avLst/>
            </a:prstGeom>
            <a:noFill/>
            <a:ln w="12700">
              <a:solidFill>
                <a:srgbClr val="91919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67F7194-6F42-F07E-6D83-92F9AAE2D2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5777B-FC45-4AD6-8598-8E8288E859F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500F7250-83EE-431B-04BA-C948073F50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9BFBC73-0ED4-E018-01A7-3048A8C087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4C279F7-E995-E0F5-7475-0DDF3D6B0D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383DE-DB1D-4311-B8B8-2B89E233DA4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1A60591-F80A-3261-6002-98B9B9FC01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DB20091-7353-E9C8-044A-7E6A7B2C1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6F548DF-945A-238A-6DB8-B0EF240404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962DC-9FCF-4194-B61F-38A974CF760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5F5BEAB-1954-9CC4-4779-FBB8F29013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57E9D19-E8F2-104B-B701-68B45BB7C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FC97DE8-6CEB-FB3F-7544-50290565D3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811EE-A276-4E67-8475-7C82D960DA9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C34A6415-74E3-19E5-33B8-FB34BAC6DD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AA7B5CF-3BF7-1ECC-3414-00DE50153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855F9E6-CF98-B4A7-3450-0C6D74A830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610EB-46A7-47F0-A809-5F013A02D94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BFB4055E-38C1-0D12-62F8-F9F5E6E625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F7B873C-5A7C-C60B-B75A-ACF1BE51D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745B-E3D2-5A4D-5764-422D024AA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2129B-A656-CCFB-3E43-23FEEE6D8A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B76C6-1A86-70A0-7433-B769F559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5A704-16F1-C2AC-D1FB-2F879867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1CF61-BC97-5155-09BC-985C0D5FE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A95D1-0EC4-40DF-9615-4BE299C66E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4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78E87-282C-CC70-3468-632FFF50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A30BC-8CA8-009B-48D1-691AF57E4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A213-B968-DE2B-3710-68C560818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BFDE8-3F6D-788E-76BF-FD843057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37CC0-B245-4B0A-F3E6-56AA58369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07A5E-E06A-4D1B-B73F-AF480C20A5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36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1849F-99BE-67F6-5DAA-E2769B317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84444-0722-C5F6-A757-118571265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27855-B7E5-D7D9-131F-F71789AD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66E98-A28C-2064-D433-1A8BD880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BAAF3-BF4B-75D0-8355-75A12E23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20526-04FC-4171-9CA6-153D95D02A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373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1A59-F88E-CB14-DCA4-3AE95EE02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EA428-6BB9-CB63-A213-05E9F26F2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F2F5E-5217-7239-52E7-EF6138451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8E7FB-C193-7C2A-CE3D-C44E451D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E3358-FE22-2553-4324-BD0DAA13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243A0-1960-4303-9E48-774466BA2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50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E4C69-1FA2-5A3D-0DED-F63FB50B2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1406E-F4D5-2670-1223-6E42411F5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83A2B-C5CB-3951-57CE-6EE074344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57924-0C37-A440-BA6A-A24CF223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E0447-FEE3-23AE-7DA1-4B394514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803C2-EAEC-4B25-9B73-691319DE5F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98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DDCE6-2E88-0B60-49D4-3FE0289F1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19B51-F870-8114-2BE9-31ABB6266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BE5F93-D681-7000-D1FF-545F3FE90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16226-7FC0-50A9-DB4E-AFC6895B3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09A06-354C-39BC-F753-49DEDADF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7B692-C493-61FB-D087-8C1E4EFF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278D3-4F4D-44D5-ACC6-A8A676DD16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734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9A46-7834-64AE-D6ED-075D6B07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9E6D7-70BC-4E43-02F9-7270F75E0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44EDC-3438-AEA1-C61D-2325F024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ED02DD-5F30-C05E-3F8B-CC89B2A078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68E827-CF2D-DE03-0166-AE159F723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AD72E-635A-5424-6831-46A8EA51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41D2A5-B292-FA9F-0678-37F840828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1F8D8-FD99-8EE6-731C-BD59D3F3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648FC-5A08-40CA-A4EA-852EED8F37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9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C8D7-EE48-5287-494A-5986597AD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CC155-CB4E-27D0-9806-7A034D31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1555F3-53C1-A446-7E37-7F8C55A7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499B5-B657-6417-82A6-2DE4B8A72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23669-9FD6-41D4-B201-BF668B7CE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60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DFEE1E-A2AA-C56B-CA2F-9A1AE9A3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9C544A-B653-50B7-8253-2EB1B0F1E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CBCFB-9F7B-BC28-C770-E107D8A7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BDB84-BFA3-4438-BDA9-1C4C9E2DF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62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FEF94-1F5A-BC52-7FF8-C5FCC6D0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070FD-B565-A593-4DA1-D40A6CBC6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0A503-443A-A373-DFD1-33DB3AC7E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5DD420-E8A8-61BD-E7D8-1D253BC1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B876C-9F91-4A0A-8037-8A2F5661F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263C5-F191-EA00-EBFA-43B31343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A4246-0452-4C40-8C9C-DB65E2A3FA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41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5C84-CB83-9D23-5C71-1976337A5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0CB6C6-F582-04D5-6AFD-EEF2937DA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DE3AE-4C9F-55DA-2765-E69C4C00A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F8FFD-37B7-F352-AD9D-994B47B6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5DABC-EB30-BAC4-F70C-B040B54E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11A75-581F-C274-77E7-434633C52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576A4-7DA6-4F4E-B7D2-36209ED2C9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6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6C038E-F5DB-72CB-5104-0EF869F3BD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E25E1BF-4A81-FA2A-D88C-E40FDEEE9C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00548A-92D4-FA6B-0DED-DC3F93FEF4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F9730C85-C304-4BF0-9FEC-41727D37A9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055202-8D49-2C6C-B500-E483E4F09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D988B9AA-85B2-A857-AFE7-C947BDF3923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55F7EE67-5537-5D11-143C-553BBC932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53DD2D8F-7344-6A62-CE10-8C62465B8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EBBA04F7-E52F-97E4-1E6C-1A269B829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42725654-A7C7-CE7B-3720-8FF1883D2A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2A466F13-4296-8E4C-42AC-DF9656762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86B4443D-E787-7DC8-FE99-71315B5C6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C5800BCA-4D85-4CB2-4F2C-5168C0C6E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F1658E02-AF6B-8E56-3983-ECCEDF6E3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E211A095-4D1F-3FDE-C70C-E9E1C241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F6C88442-1A32-BC2A-CBF6-316F1AC403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28E5984A-D718-741F-75AE-7FB05F8F9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94397040-2AE3-238C-60B0-2BF423F48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958FD791-8A0B-9BCF-32F6-FEC1BAE4F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B01F0450-FA20-B729-7D3D-E878EC781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BE8AB9F0-4C52-51CE-C2E0-FED0F12A6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DADAED79-B534-18C2-410A-89167AC4B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D7B6173-5BD9-7007-69D6-5FEF63F6A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81AF5F-AB6D-7F2F-773D-114D27363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02013" y="2887663"/>
            <a:ext cx="2470150" cy="1079500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The </a:t>
            </a:r>
            <a:br>
              <a:rPr lang="en-US" altLang="en-US" sz="3600"/>
            </a:br>
            <a:r>
              <a:rPr lang="en-US" altLang="en-US" sz="3600"/>
              <a:t>PERFORM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34D8506-152B-DAD4-9207-DA3BC940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TwoLevelsDown.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DISPLAY "&gt;&gt;&gt;&gt;&gt;&gt;&gt;&gt; Now in TwoLevelsDown."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OneLevelDown.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5C19AAE7-6A3C-4846-F753-B947B0D16DCC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803275"/>
            <a:ext cx="5678488" cy="1552575"/>
            <a:chOff x="748" y="506"/>
            <a:chExt cx="3577" cy="978"/>
          </a:xfrm>
        </p:grpSpPr>
        <p:sp>
          <p:nvSpPr>
            <p:cNvPr id="22531" name="Rectangle 3">
              <a:extLst>
                <a:ext uri="{FF2B5EF4-FFF2-40B4-BE49-F238E27FC236}">
                  <a16:creationId xmlns:a16="http://schemas.microsoft.com/office/drawing/2014/main" id="{C53F6B61-4E25-250B-B0C7-ED86690FA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1" y="506"/>
              <a:ext cx="1300" cy="1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38100" rIns="92075" bIns="38100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Run of PerformFormat1</a:t>
              </a:r>
            </a:p>
          </p:txBody>
        </p:sp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52D70DA6-8D26-E5FA-06AE-FF7CCFB7E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716"/>
              <a:ext cx="3577" cy="76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In TopLevel. Starting to run program</a:t>
              </a:r>
              <a:endParaRPr lang="en-US" altLang="en-US">
                <a:solidFill>
                  <a:srgbClr val="063DE8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&gt;&gt;&gt;&gt; Now in OneLevelDown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&gt;&gt;&gt;&gt;&gt;&gt;&gt;&gt; Now in TwoLevelsDown.</a:t>
              </a:r>
              <a:endPara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&gt;&gt;&gt;&gt; Back in OneLevelDown</a:t>
              </a: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Back in TopLevel.</a:t>
              </a:r>
            </a:p>
          </p:txBody>
        </p:sp>
      </p:grpSp>
      <p:sp>
        <p:nvSpPr>
          <p:cNvPr id="22534" name="Rectangle 6">
            <a:extLst>
              <a:ext uri="{FF2B5EF4-FFF2-40B4-BE49-F238E27FC236}">
                <a16:creationId xmlns:a16="http://schemas.microsoft.com/office/drawing/2014/main" id="{B69A1349-91C2-6EE2-62EB-5B4DCAD43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DE4A861-8B2D-F6A0-3D03-27C9E31BC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OneLevelDown.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DISPLAY "&gt;&gt;&gt;&gt; Back in OneLevelDown".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B43BBF6-EB69-EFC3-2011-A9EA8957F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088" y="803275"/>
            <a:ext cx="2063750" cy="307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Run of PerformFormat1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68C653A7-0EA0-8F8F-9394-CB0D980DB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136650"/>
            <a:ext cx="5678488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 TopLevel. Starting to run program</a:t>
            </a:r>
            <a:endParaRPr lang="en-US" altLang="en-US">
              <a:solidFill>
                <a:srgbClr val="063DE8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Now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&gt;&gt;&gt;&gt;&gt;&gt;&gt;&gt; Now in 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&gt;&gt;&gt;&gt; Back in OneLevelDown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Back in TopLevel.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23DBB1EE-48A6-9F69-2339-8543F84DB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AF0AD71-8A29-E453-5866-9FA4B7E9F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DISPLAY "Back in TopLevel.".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OneLevelDown.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grpSp>
        <p:nvGrpSpPr>
          <p:cNvPr id="26629" name="Group 5">
            <a:extLst>
              <a:ext uri="{FF2B5EF4-FFF2-40B4-BE49-F238E27FC236}">
                <a16:creationId xmlns:a16="http://schemas.microsoft.com/office/drawing/2014/main" id="{54D90B8E-5FDB-EF9A-B308-46EC18019ABF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803275"/>
            <a:ext cx="5678488" cy="1552575"/>
            <a:chOff x="748" y="506"/>
            <a:chExt cx="3577" cy="978"/>
          </a:xfrm>
        </p:grpSpPr>
        <p:sp>
          <p:nvSpPr>
            <p:cNvPr id="26627" name="Rectangle 3">
              <a:extLst>
                <a:ext uri="{FF2B5EF4-FFF2-40B4-BE49-F238E27FC236}">
                  <a16:creationId xmlns:a16="http://schemas.microsoft.com/office/drawing/2014/main" id="{CE4B8DF4-46E9-FB9D-974D-9579B6086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1" y="506"/>
              <a:ext cx="1300" cy="1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38100" rIns="92075" bIns="38100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Run of PerformFormat1</a:t>
              </a:r>
            </a:p>
          </p:txBody>
        </p:sp>
        <p:sp>
          <p:nvSpPr>
            <p:cNvPr id="26628" name="Rectangle 4">
              <a:extLst>
                <a:ext uri="{FF2B5EF4-FFF2-40B4-BE49-F238E27FC236}">
                  <a16:creationId xmlns:a16="http://schemas.microsoft.com/office/drawing/2014/main" id="{047F0990-13F4-7901-B869-50CA13E3D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716"/>
              <a:ext cx="3577" cy="76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/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In TopLevel. Starting to run program</a:t>
              </a:r>
              <a:endParaRPr lang="en-US" altLang="en-US">
                <a:solidFill>
                  <a:srgbClr val="063DE8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&gt;&gt;&gt;&gt; Now in OneLevelDown</a:t>
              </a: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&gt;&gt;&gt;&gt;&gt;&gt;&gt;&gt; Now in TwoLevelsDown.</a:t>
              </a:r>
            </a:p>
            <a:p>
              <a:pPr>
                <a:lnSpc>
                  <a:spcPct val="80000"/>
                </a:lnSpc>
              </a:pPr>
              <a:r>
                <a:rPr lang="en-US" altLang="en-US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&gt;&gt;&gt;&gt; Back in OneLevelDown</a:t>
              </a:r>
            </a:p>
            <a:p>
              <a:pPr>
                <a:lnSpc>
                  <a:spcPct val="80000"/>
                </a:lnSpc>
              </a:pPr>
              <a:r>
                <a:rPr lang="en-US" altLang="en-US" sz="20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Back in TopLevel.</a:t>
              </a:r>
            </a:p>
          </p:txBody>
        </p:sp>
      </p:grpSp>
      <p:sp>
        <p:nvSpPr>
          <p:cNvPr id="26630" name="Rectangle 6">
            <a:extLst>
              <a:ext uri="{FF2B5EF4-FFF2-40B4-BE49-F238E27FC236}">
                <a16:creationId xmlns:a16="http://schemas.microsoft.com/office/drawing/2014/main" id="{1652FA46-A5B9-8D4E-F263-DDCA71F36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C21652A-55E8-BADF-F236-BB1F3D321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950" y="657225"/>
            <a:ext cx="493395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FB8C252-98C6-BA04-647D-3706EAE5C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3450" y="787400"/>
            <a:ext cx="4152900" cy="5259388"/>
          </a:xfrm>
          <a:prstGeom prst="rect">
            <a:avLst/>
          </a:prstGeom>
          <a:solidFill>
            <a:schemeClr val="accent1"/>
          </a:solidFill>
          <a:ln w="12700">
            <a:solidFill>
              <a:srgbClr val="414141"/>
            </a:solidFill>
            <a:miter lim="800000"/>
            <a:headEnd/>
            <a:tailEnd/>
          </a:ln>
          <a:effectLst>
            <a:outerShdw dist="143684" dir="2700000" algn="ctr" rotWithShape="0">
              <a:srgbClr val="081D58">
                <a:alpha val="50000"/>
              </a:srgbClr>
            </a:outerShdw>
          </a:effectLst>
        </p:spPr>
        <p:txBody>
          <a:bodyPr wrap="none" lIns="92075" tIns="381000" rIns="92075" bIns="381000" anchor="ctr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3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SumSales</a:t>
            </a: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SumSales.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NoErrorFound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Statements</a:t>
            </a: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Statements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IF NoErrorFound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Statements</a:t>
            </a: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Statements</a:t>
            </a:r>
          </a:p>
          <a:p>
            <a:pPr>
              <a:lnSpc>
                <a:spcPct val="103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Statements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END-IF</a:t>
            </a:r>
          </a:p>
          <a:p>
            <a:pPr>
              <a:lnSpc>
                <a:spcPct val="103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END-IF.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3088C1A9-D257-EA5F-4F03-38558375E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7650" y="79375"/>
            <a:ext cx="5260975" cy="476250"/>
          </a:xfrm>
          <a:noFill/>
          <a:ln/>
        </p:spPr>
        <p:txBody>
          <a:bodyPr/>
          <a:lstStyle/>
          <a:p>
            <a:r>
              <a:rPr lang="en-US" altLang="en-US"/>
              <a:t>Why use the PERFORM Thru?</a:t>
            </a:r>
          </a:p>
        </p:txBody>
      </p:sp>
      <p:sp useBgFill="1">
        <p:nvSpPr>
          <p:cNvPr id="28677" name="Freeform 5">
            <a:extLst>
              <a:ext uri="{FF2B5EF4-FFF2-40B4-BE49-F238E27FC236}">
                <a16:creationId xmlns:a16="http://schemas.microsoft.com/office/drawing/2014/main" id="{FA68061A-AB2B-15B1-5C9B-F6A28FFAA7FD}"/>
              </a:ext>
            </a:extLst>
          </p:cNvPr>
          <p:cNvSpPr>
            <a:spLocks/>
          </p:cNvSpPr>
          <p:nvPr/>
        </p:nvSpPr>
        <p:spPr bwMode="auto">
          <a:xfrm>
            <a:off x="2159000" y="609600"/>
            <a:ext cx="4268788" cy="484188"/>
          </a:xfrm>
          <a:custGeom>
            <a:avLst/>
            <a:gdLst>
              <a:gd name="T0" fmla="*/ 32 w 2689"/>
              <a:gd name="T1" fmla="*/ 224 h 305"/>
              <a:gd name="T2" fmla="*/ 96 w 2689"/>
              <a:gd name="T3" fmla="*/ 208 h 305"/>
              <a:gd name="T4" fmla="*/ 152 w 2689"/>
              <a:gd name="T5" fmla="*/ 192 h 305"/>
              <a:gd name="T6" fmla="*/ 200 w 2689"/>
              <a:gd name="T7" fmla="*/ 168 h 305"/>
              <a:gd name="T8" fmla="*/ 248 w 2689"/>
              <a:gd name="T9" fmla="*/ 216 h 305"/>
              <a:gd name="T10" fmla="*/ 304 w 2689"/>
              <a:gd name="T11" fmla="*/ 184 h 305"/>
              <a:gd name="T12" fmla="*/ 336 w 2689"/>
              <a:gd name="T13" fmla="*/ 192 h 305"/>
              <a:gd name="T14" fmla="*/ 392 w 2689"/>
              <a:gd name="T15" fmla="*/ 192 h 305"/>
              <a:gd name="T16" fmla="*/ 464 w 2689"/>
              <a:gd name="T17" fmla="*/ 160 h 305"/>
              <a:gd name="T18" fmla="*/ 536 w 2689"/>
              <a:gd name="T19" fmla="*/ 128 h 305"/>
              <a:gd name="T20" fmla="*/ 536 w 2689"/>
              <a:gd name="T21" fmla="*/ 184 h 305"/>
              <a:gd name="T22" fmla="*/ 568 w 2689"/>
              <a:gd name="T23" fmla="*/ 208 h 305"/>
              <a:gd name="T24" fmla="*/ 616 w 2689"/>
              <a:gd name="T25" fmla="*/ 192 h 305"/>
              <a:gd name="T26" fmla="*/ 664 w 2689"/>
              <a:gd name="T27" fmla="*/ 176 h 305"/>
              <a:gd name="T28" fmla="*/ 712 w 2689"/>
              <a:gd name="T29" fmla="*/ 184 h 305"/>
              <a:gd name="T30" fmla="*/ 768 w 2689"/>
              <a:gd name="T31" fmla="*/ 168 h 305"/>
              <a:gd name="T32" fmla="*/ 816 w 2689"/>
              <a:gd name="T33" fmla="*/ 168 h 305"/>
              <a:gd name="T34" fmla="*/ 880 w 2689"/>
              <a:gd name="T35" fmla="*/ 184 h 305"/>
              <a:gd name="T36" fmla="*/ 952 w 2689"/>
              <a:gd name="T37" fmla="*/ 160 h 305"/>
              <a:gd name="T38" fmla="*/ 1112 w 2689"/>
              <a:gd name="T39" fmla="*/ 144 h 305"/>
              <a:gd name="T40" fmla="*/ 1176 w 2689"/>
              <a:gd name="T41" fmla="*/ 144 h 305"/>
              <a:gd name="T42" fmla="*/ 1200 w 2689"/>
              <a:gd name="T43" fmla="*/ 176 h 305"/>
              <a:gd name="T44" fmla="*/ 1256 w 2689"/>
              <a:gd name="T45" fmla="*/ 176 h 305"/>
              <a:gd name="T46" fmla="*/ 1304 w 2689"/>
              <a:gd name="T47" fmla="*/ 176 h 305"/>
              <a:gd name="T48" fmla="*/ 1400 w 2689"/>
              <a:gd name="T49" fmla="*/ 144 h 305"/>
              <a:gd name="T50" fmla="*/ 1472 w 2689"/>
              <a:gd name="T51" fmla="*/ 144 h 305"/>
              <a:gd name="T52" fmla="*/ 1496 w 2689"/>
              <a:gd name="T53" fmla="*/ 192 h 305"/>
              <a:gd name="T54" fmla="*/ 1544 w 2689"/>
              <a:gd name="T55" fmla="*/ 224 h 305"/>
              <a:gd name="T56" fmla="*/ 1608 w 2689"/>
              <a:gd name="T57" fmla="*/ 208 h 305"/>
              <a:gd name="T58" fmla="*/ 1664 w 2689"/>
              <a:gd name="T59" fmla="*/ 192 h 305"/>
              <a:gd name="T60" fmla="*/ 1728 w 2689"/>
              <a:gd name="T61" fmla="*/ 176 h 305"/>
              <a:gd name="T62" fmla="*/ 1784 w 2689"/>
              <a:gd name="T63" fmla="*/ 160 h 305"/>
              <a:gd name="T64" fmla="*/ 1832 w 2689"/>
              <a:gd name="T65" fmla="*/ 176 h 305"/>
              <a:gd name="T66" fmla="*/ 1896 w 2689"/>
              <a:gd name="T67" fmla="*/ 168 h 305"/>
              <a:gd name="T68" fmla="*/ 1944 w 2689"/>
              <a:gd name="T69" fmla="*/ 192 h 305"/>
              <a:gd name="T70" fmla="*/ 2016 w 2689"/>
              <a:gd name="T71" fmla="*/ 176 h 305"/>
              <a:gd name="T72" fmla="*/ 2064 w 2689"/>
              <a:gd name="T73" fmla="*/ 240 h 305"/>
              <a:gd name="T74" fmla="*/ 2136 w 2689"/>
              <a:gd name="T75" fmla="*/ 192 h 305"/>
              <a:gd name="T76" fmla="*/ 2176 w 2689"/>
              <a:gd name="T77" fmla="*/ 224 h 305"/>
              <a:gd name="T78" fmla="*/ 2216 w 2689"/>
              <a:gd name="T79" fmla="*/ 232 h 305"/>
              <a:gd name="T80" fmla="*/ 2264 w 2689"/>
              <a:gd name="T81" fmla="*/ 240 h 305"/>
              <a:gd name="T82" fmla="*/ 2328 w 2689"/>
              <a:gd name="T83" fmla="*/ 200 h 305"/>
              <a:gd name="T84" fmla="*/ 2392 w 2689"/>
              <a:gd name="T85" fmla="*/ 192 h 305"/>
              <a:gd name="T86" fmla="*/ 2448 w 2689"/>
              <a:gd name="T87" fmla="*/ 168 h 305"/>
              <a:gd name="T88" fmla="*/ 2472 w 2689"/>
              <a:gd name="T89" fmla="*/ 232 h 305"/>
              <a:gd name="T90" fmla="*/ 2512 w 2689"/>
              <a:gd name="T91" fmla="*/ 184 h 305"/>
              <a:gd name="T92" fmla="*/ 2552 w 2689"/>
              <a:gd name="T93" fmla="*/ 240 h 305"/>
              <a:gd name="T94" fmla="*/ 2600 w 2689"/>
              <a:gd name="T95" fmla="*/ 256 h 305"/>
              <a:gd name="T96" fmla="*/ 2648 w 2689"/>
              <a:gd name="T97" fmla="*/ 288 h 305"/>
              <a:gd name="T98" fmla="*/ 2688 w 2689"/>
              <a:gd name="T99" fmla="*/ 0 h 305"/>
              <a:gd name="T100" fmla="*/ 8 w 2689"/>
              <a:gd name="T101" fmla="*/ 232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2689" h="305">
                <a:moveTo>
                  <a:pt x="8" y="232"/>
                </a:moveTo>
                <a:lnTo>
                  <a:pt x="32" y="224"/>
                </a:lnTo>
                <a:lnTo>
                  <a:pt x="72" y="216"/>
                </a:lnTo>
                <a:lnTo>
                  <a:pt x="96" y="208"/>
                </a:lnTo>
                <a:lnTo>
                  <a:pt x="120" y="200"/>
                </a:lnTo>
                <a:lnTo>
                  <a:pt x="152" y="192"/>
                </a:lnTo>
                <a:lnTo>
                  <a:pt x="176" y="176"/>
                </a:lnTo>
                <a:lnTo>
                  <a:pt x="200" y="168"/>
                </a:lnTo>
                <a:lnTo>
                  <a:pt x="232" y="192"/>
                </a:lnTo>
                <a:lnTo>
                  <a:pt x="248" y="216"/>
                </a:lnTo>
                <a:lnTo>
                  <a:pt x="280" y="208"/>
                </a:lnTo>
                <a:lnTo>
                  <a:pt x="304" y="184"/>
                </a:lnTo>
                <a:lnTo>
                  <a:pt x="312" y="208"/>
                </a:lnTo>
                <a:lnTo>
                  <a:pt x="336" y="192"/>
                </a:lnTo>
                <a:lnTo>
                  <a:pt x="360" y="192"/>
                </a:lnTo>
                <a:lnTo>
                  <a:pt x="392" y="192"/>
                </a:lnTo>
                <a:lnTo>
                  <a:pt x="424" y="176"/>
                </a:lnTo>
                <a:lnTo>
                  <a:pt x="464" y="160"/>
                </a:lnTo>
                <a:lnTo>
                  <a:pt x="512" y="128"/>
                </a:lnTo>
                <a:lnTo>
                  <a:pt x="536" y="128"/>
                </a:lnTo>
                <a:lnTo>
                  <a:pt x="536" y="160"/>
                </a:lnTo>
                <a:lnTo>
                  <a:pt x="536" y="184"/>
                </a:lnTo>
                <a:lnTo>
                  <a:pt x="560" y="176"/>
                </a:lnTo>
                <a:lnTo>
                  <a:pt x="568" y="208"/>
                </a:lnTo>
                <a:lnTo>
                  <a:pt x="592" y="216"/>
                </a:lnTo>
                <a:lnTo>
                  <a:pt x="616" y="192"/>
                </a:lnTo>
                <a:lnTo>
                  <a:pt x="640" y="176"/>
                </a:lnTo>
                <a:lnTo>
                  <a:pt x="664" y="176"/>
                </a:lnTo>
                <a:lnTo>
                  <a:pt x="688" y="184"/>
                </a:lnTo>
                <a:lnTo>
                  <a:pt x="712" y="184"/>
                </a:lnTo>
                <a:lnTo>
                  <a:pt x="744" y="176"/>
                </a:lnTo>
                <a:lnTo>
                  <a:pt x="768" y="168"/>
                </a:lnTo>
                <a:lnTo>
                  <a:pt x="792" y="168"/>
                </a:lnTo>
                <a:lnTo>
                  <a:pt x="816" y="168"/>
                </a:lnTo>
                <a:lnTo>
                  <a:pt x="840" y="192"/>
                </a:lnTo>
                <a:lnTo>
                  <a:pt x="880" y="184"/>
                </a:lnTo>
                <a:lnTo>
                  <a:pt x="920" y="176"/>
                </a:lnTo>
                <a:lnTo>
                  <a:pt x="952" y="160"/>
                </a:lnTo>
                <a:lnTo>
                  <a:pt x="1080" y="144"/>
                </a:lnTo>
                <a:lnTo>
                  <a:pt x="1112" y="144"/>
                </a:lnTo>
                <a:lnTo>
                  <a:pt x="1136" y="160"/>
                </a:lnTo>
                <a:lnTo>
                  <a:pt x="1176" y="144"/>
                </a:lnTo>
                <a:lnTo>
                  <a:pt x="1176" y="176"/>
                </a:lnTo>
                <a:lnTo>
                  <a:pt x="1200" y="176"/>
                </a:lnTo>
                <a:lnTo>
                  <a:pt x="1224" y="160"/>
                </a:lnTo>
                <a:lnTo>
                  <a:pt x="1256" y="176"/>
                </a:lnTo>
                <a:lnTo>
                  <a:pt x="1280" y="192"/>
                </a:lnTo>
                <a:lnTo>
                  <a:pt x="1304" y="176"/>
                </a:lnTo>
                <a:lnTo>
                  <a:pt x="1352" y="152"/>
                </a:lnTo>
                <a:lnTo>
                  <a:pt x="1400" y="144"/>
                </a:lnTo>
                <a:lnTo>
                  <a:pt x="1424" y="160"/>
                </a:lnTo>
                <a:lnTo>
                  <a:pt x="1472" y="144"/>
                </a:lnTo>
                <a:lnTo>
                  <a:pt x="1480" y="168"/>
                </a:lnTo>
                <a:lnTo>
                  <a:pt x="1496" y="192"/>
                </a:lnTo>
                <a:lnTo>
                  <a:pt x="1520" y="208"/>
                </a:lnTo>
                <a:lnTo>
                  <a:pt x="1544" y="224"/>
                </a:lnTo>
                <a:lnTo>
                  <a:pt x="1576" y="224"/>
                </a:lnTo>
                <a:lnTo>
                  <a:pt x="1608" y="208"/>
                </a:lnTo>
                <a:lnTo>
                  <a:pt x="1640" y="192"/>
                </a:lnTo>
                <a:lnTo>
                  <a:pt x="1664" y="192"/>
                </a:lnTo>
                <a:lnTo>
                  <a:pt x="1688" y="192"/>
                </a:lnTo>
                <a:lnTo>
                  <a:pt x="1728" y="176"/>
                </a:lnTo>
                <a:lnTo>
                  <a:pt x="1760" y="168"/>
                </a:lnTo>
                <a:lnTo>
                  <a:pt x="1784" y="160"/>
                </a:lnTo>
                <a:lnTo>
                  <a:pt x="1808" y="160"/>
                </a:lnTo>
                <a:lnTo>
                  <a:pt x="1832" y="176"/>
                </a:lnTo>
                <a:lnTo>
                  <a:pt x="1864" y="168"/>
                </a:lnTo>
                <a:lnTo>
                  <a:pt x="1896" y="168"/>
                </a:lnTo>
                <a:lnTo>
                  <a:pt x="1920" y="200"/>
                </a:lnTo>
                <a:lnTo>
                  <a:pt x="1944" y="192"/>
                </a:lnTo>
                <a:lnTo>
                  <a:pt x="1992" y="176"/>
                </a:lnTo>
                <a:lnTo>
                  <a:pt x="2016" y="176"/>
                </a:lnTo>
                <a:lnTo>
                  <a:pt x="2040" y="208"/>
                </a:lnTo>
                <a:lnTo>
                  <a:pt x="2064" y="240"/>
                </a:lnTo>
                <a:lnTo>
                  <a:pt x="2104" y="208"/>
                </a:lnTo>
                <a:lnTo>
                  <a:pt x="2136" y="192"/>
                </a:lnTo>
                <a:lnTo>
                  <a:pt x="2168" y="184"/>
                </a:lnTo>
                <a:lnTo>
                  <a:pt x="2176" y="224"/>
                </a:lnTo>
                <a:lnTo>
                  <a:pt x="2200" y="208"/>
                </a:lnTo>
                <a:lnTo>
                  <a:pt x="2216" y="232"/>
                </a:lnTo>
                <a:lnTo>
                  <a:pt x="2248" y="216"/>
                </a:lnTo>
                <a:lnTo>
                  <a:pt x="2264" y="240"/>
                </a:lnTo>
                <a:lnTo>
                  <a:pt x="2296" y="224"/>
                </a:lnTo>
                <a:lnTo>
                  <a:pt x="2328" y="200"/>
                </a:lnTo>
                <a:lnTo>
                  <a:pt x="2360" y="200"/>
                </a:lnTo>
                <a:lnTo>
                  <a:pt x="2392" y="192"/>
                </a:lnTo>
                <a:lnTo>
                  <a:pt x="2424" y="176"/>
                </a:lnTo>
                <a:lnTo>
                  <a:pt x="2448" y="168"/>
                </a:lnTo>
                <a:lnTo>
                  <a:pt x="2456" y="200"/>
                </a:lnTo>
                <a:lnTo>
                  <a:pt x="2472" y="232"/>
                </a:lnTo>
                <a:lnTo>
                  <a:pt x="2488" y="208"/>
                </a:lnTo>
                <a:lnTo>
                  <a:pt x="2512" y="184"/>
                </a:lnTo>
                <a:lnTo>
                  <a:pt x="2520" y="208"/>
                </a:lnTo>
                <a:lnTo>
                  <a:pt x="2552" y="240"/>
                </a:lnTo>
                <a:lnTo>
                  <a:pt x="2576" y="256"/>
                </a:lnTo>
                <a:lnTo>
                  <a:pt x="2600" y="256"/>
                </a:lnTo>
                <a:lnTo>
                  <a:pt x="2624" y="264"/>
                </a:lnTo>
                <a:lnTo>
                  <a:pt x="2648" y="288"/>
                </a:lnTo>
                <a:lnTo>
                  <a:pt x="2680" y="304"/>
                </a:lnTo>
                <a:lnTo>
                  <a:pt x="2688" y="0"/>
                </a:lnTo>
                <a:lnTo>
                  <a:pt x="0" y="16"/>
                </a:lnTo>
                <a:lnTo>
                  <a:pt x="8" y="23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4E7FF89-B906-CF5B-0BE5-9AC2B5A41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9138" y="12700"/>
            <a:ext cx="4905375" cy="476250"/>
          </a:xfrm>
          <a:noFill/>
          <a:ln/>
        </p:spPr>
        <p:txBody>
          <a:bodyPr/>
          <a:lstStyle/>
          <a:p>
            <a:r>
              <a:rPr lang="en-US" altLang="en-US"/>
              <a:t>Go To and PERFORM THRU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D81995C-AFD2-F076-CBFA-38669FCB9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471488"/>
            <a:ext cx="6286500" cy="591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827F148E-362F-F69E-BF5A-293D97703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513" y="603250"/>
            <a:ext cx="5837237" cy="5540375"/>
          </a:xfrm>
          <a:prstGeom prst="rect">
            <a:avLst/>
          </a:prstGeom>
          <a:solidFill>
            <a:srgbClr val="DADA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rgbClr val="081D58">
                <a:alpha val="50000"/>
              </a:srgb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SumSales THRU SumSalesExit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  <a:p>
            <a:pPr>
              <a:lnSpc>
                <a:spcPct val="9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SumSales.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ErrorFound GO TO SumSalesExit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ErrorFound GO TO SumSalesExit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</a:p>
          <a:p>
            <a:pPr>
              <a:lnSpc>
                <a:spcPct val="95000"/>
              </a:lnSpc>
            </a:pPr>
            <a:r>
              <a:rPr lang="en-US" altLang="en-US" sz="1600" i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Statements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SumSalesExit.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EXIT.</a:t>
            </a:r>
          </a:p>
        </p:txBody>
      </p:sp>
      <p:sp useBgFill="1">
        <p:nvSpPr>
          <p:cNvPr id="30725" name="Freeform 5">
            <a:extLst>
              <a:ext uri="{FF2B5EF4-FFF2-40B4-BE49-F238E27FC236}">
                <a16:creationId xmlns:a16="http://schemas.microsoft.com/office/drawing/2014/main" id="{F32A7A2F-E068-AFB5-B15D-5C305FA92AD8}"/>
              </a:ext>
            </a:extLst>
          </p:cNvPr>
          <p:cNvSpPr>
            <a:spLocks/>
          </p:cNvSpPr>
          <p:nvPr/>
        </p:nvSpPr>
        <p:spPr bwMode="auto">
          <a:xfrm>
            <a:off x="1473200" y="508000"/>
            <a:ext cx="5983288" cy="687388"/>
          </a:xfrm>
          <a:custGeom>
            <a:avLst/>
            <a:gdLst>
              <a:gd name="T0" fmla="*/ 64 w 3769"/>
              <a:gd name="T1" fmla="*/ 232 h 433"/>
              <a:gd name="T2" fmla="*/ 152 w 3769"/>
              <a:gd name="T3" fmla="*/ 200 h 433"/>
              <a:gd name="T4" fmla="*/ 208 w 3769"/>
              <a:gd name="T5" fmla="*/ 200 h 433"/>
              <a:gd name="T6" fmla="*/ 288 w 3769"/>
              <a:gd name="T7" fmla="*/ 224 h 433"/>
              <a:gd name="T8" fmla="*/ 384 w 3769"/>
              <a:gd name="T9" fmla="*/ 192 h 433"/>
              <a:gd name="T10" fmla="*/ 464 w 3769"/>
              <a:gd name="T11" fmla="*/ 168 h 433"/>
              <a:gd name="T12" fmla="*/ 544 w 3769"/>
              <a:gd name="T13" fmla="*/ 168 h 433"/>
              <a:gd name="T14" fmla="*/ 640 w 3769"/>
              <a:gd name="T15" fmla="*/ 176 h 433"/>
              <a:gd name="T16" fmla="*/ 712 w 3769"/>
              <a:gd name="T17" fmla="*/ 176 h 433"/>
              <a:gd name="T18" fmla="*/ 792 w 3769"/>
              <a:gd name="T19" fmla="*/ 176 h 433"/>
              <a:gd name="T20" fmla="*/ 872 w 3769"/>
              <a:gd name="T21" fmla="*/ 200 h 433"/>
              <a:gd name="T22" fmla="*/ 928 w 3769"/>
              <a:gd name="T23" fmla="*/ 224 h 433"/>
              <a:gd name="T24" fmla="*/ 1000 w 3769"/>
              <a:gd name="T25" fmla="*/ 232 h 433"/>
              <a:gd name="T26" fmla="*/ 1056 w 3769"/>
              <a:gd name="T27" fmla="*/ 176 h 433"/>
              <a:gd name="T28" fmla="*/ 1120 w 3769"/>
              <a:gd name="T29" fmla="*/ 160 h 433"/>
              <a:gd name="T30" fmla="*/ 1184 w 3769"/>
              <a:gd name="T31" fmla="*/ 192 h 433"/>
              <a:gd name="T32" fmla="*/ 1216 w 3769"/>
              <a:gd name="T33" fmla="*/ 232 h 433"/>
              <a:gd name="T34" fmla="*/ 1296 w 3769"/>
              <a:gd name="T35" fmla="*/ 288 h 433"/>
              <a:gd name="T36" fmla="*/ 1400 w 3769"/>
              <a:gd name="T37" fmla="*/ 208 h 433"/>
              <a:gd name="T38" fmla="*/ 1488 w 3769"/>
              <a:gd name="T39" fmla="*/ 136 h 433"/>
              <a:gd name="T40" fmla="*/ 1576 w 3769"/>
              <a:gd name="T41" fmla="*/ 160 h 433"/>
              <a:gd name="T42" fmla="*/ 1632 w 3769"/>
              <a:gd name="T43" fmla="*/ 168 h 433"/>
              <a:gd name="T44" fmla="*/ 1720 w 3769"/>
              <a:gd name="T45" fmla="*/ 160 h 433"/>
              <a:gd name="T46" fmla="*/ 1816 w 3769"/>
              <a:gd name="T47" fmla="*/ 160 h 433"/>
              <a:gd name="T48" fmla="*/ 1912 w 3769"/>
              <a:gd name="T49" fmla="*/ 320 h 433"/>
              <a:gd name="T50" fmla="*/ 1880 w 3769"/>
              <a:gd name="T51" fmla="*/ 224 h 433"/>
              <a:gd name="T52" fmla="*/ 1856 w 3769"/>
              <a:gd name="T53" fmla="*/ 160 h 433"/>
              <a:gd name="T54" fmla="*/ 1952 w 3769"/>
              <a:gd name="T55" fmla="*/ 176 h 433"/>
              <a:gd name="T56" fmla="*/ 2032 w 3769"/>
              <a:gd name="T57" fmla="*/ 200 h 433"/>
              <a:gd name="T58" fmla="*/ 2144 w 3769"/>
              <a:gd name="T59" fmla="*/ 192 h 433"/>
              <a:gd name="T60" fmla="*/ 2232 w 3769"/>
              <a:gd name="T61" fmla="*/ 176 h 433"/>
              <a:gd name="T62" fmla="*/ 2312 w 3769"/>
              <a:gd name="T63" fmla="*/ 136 h 433"/>
              <a:gd name="T64" fmla="*/ 2384 w 3769"/>
              <a:gd name="T65" fmla="*/ 128 h 433"/>
              <a:gd name="T66" fmla="*/ 2464 w 3769"/>
              <a:gd name="T67" fmla="*/ 128 h 433"/>
              <a:gd name="T68" fmla="*/ 2552 w 3769"/>
              <a:gd name="T69" fmla="*/ 136 h 433"/>
              <a:gd name="T70" fmla="*/ 2656 w 3769"/>
              <a:gd name="T71" fmla="*/ 176 h 433"/>
              <a:gd name="T72" fmla="*/ 2736 w 3769"/>
              <a:gd name="T73" fmla="*/ 160 h 433"/>
              <a:gd name="T74" fmla="*/ 2848 w 3769"/>
              <a:gd name="T75" fmla="*/ 192 h 433"/>
              <a:gd name="T76" fmla="*/ 2928 w 3769"/>
              <a:gd name="T77" fmla="*/ 192 h 433"/>
              <a:gd name="T78" fmla="*/ 3040 w 3769"/>
              <a:gd name="T79" fmla="*/ 200 h 433"/>
              <a:gd name="T80" fmla="*/ 3120 w 3769"/>
              <a:gd name="T81" fmla="*/ 176 h 433"/>
              <a:gd name="T82" fmla="*/ 3192 w 3769"/>
              <a:gd name="T83" fmla="*/ 160 h 433"/>
              <a:gd name="T84" fmla="*/ 3256 w 3769"/>
              <a:gd name="T85" fmla="*/ 168 h 433"/>
              <a:gd name="T86" fmla="*/ 3360 w 3769"/>
              <a:gd name="T87" fmla="*/ 240 h 433"/>
              <a:gd name="T88" fmla="*/ 3440 w 3769"/>
              <a:gd name="T89" fmla="*/ 224 h 433"/>
              <a:gd name="T90" fmla="*/ 3528 w 3769"/>
              <a:gd name="T91" fmla="*/ 256 h 433"/>
              <a:gd name="T92" fmla="*/ 3584 w 3769"/>
              <a:gd name="T93" fmla="*/ 336 h 433"/>
              <a:gd name="T94" fmla="*/ 3664 w 3769"/>
              <a:gd name="T95" fmla="*/ 392 h 433"/>
              <a:gd name="T96" fmla="*/ 3744 w 3769"/>
              <a:gd name="T97" fmla="*/ 416 h 433"/>
              <a:gd name="T98" fmla="*/ 0 w 3769"/>
              <a:gd name="T99" fmla="*/ 8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769" h="433">
                <a:moveTo>
                  <a:pt x="0" y="240"/>
                </a:moveTo>
                <a:lnTo>
                  <a:pt x="24" y="240"/>
                </a:lnTo>
                <a:lnTo>
                  <a:pt x="64" y="232"/>
                </a:lnTo>
                <a:lnTo>
                  <a:pt x="96" y="224"/>
                </a:lnTo>
                <a:lnTo>
                  <a:pt x="128" y="208"/>
                </a:lnTo>
                <a:lnTo>
                  <a:pt x="152" y="200"/>
                </a:lnTo>
                <a:lnTo>
                  <a:pt x="176" y="192"/>
                </a:lnTo>
                <a:lnTo>
                  <a:pt x="200" y="176"/>
                </a:lnTo>
                <a:lnTo>
                  <a:pt x="208" y="200"/>
                </a:lnTo>
                <a:lnTo>
                  <a:pt x="232" y="216"/>
                </a:lnTo>
                <a:lnTo>
                  <a:pt x="256" y="208"/>
                </a:lnTo>
                <a:lnTo>
                  <a:pt x="288" y="224"/>
                </a:lnTo>
                <a:lnTo>
                  <a:pt x="320" y="216"/>
                </a:lnTo>
                <a:lnTo>
                  <a:pt x="344" y="208"/>
                </a:lnTo>
                <a:lnTo>
                  <a:pt x="384" y="192"/>
                </a:lnTo>
                <a:lnTo>
                  <a:pt x="416" y="168"/>
                </a:lnTo>
                <a:lnTo>
                  <a:pt x="440" y="160"/>
                </a:lnTo>
                <a:lnTo>
                  <a:pt x="464" y="168"/>
                </a:lnTo>
                <a:lnTo>
                  <a:pt x="496" y="176"/>
                </a:lnTo>
                <a:lnTo>
                  <a:pt x="520" y="176"/>
                </a:lnTo>
                <a:lnTo>
                  <a:pt x="544" y="168"/>
                </a:lnTo>
                <a:lnTo>
                  <a:pt x="576" y="160"/>
                </a:lnTo>
                <a:lnTo>
                  <a:pt x="608" y="184"/>
                </a:lnTo>
                <a:lnTo>
                  <a:pt x="640" y="176"/>
                </a:lnTo>
                <a:lnTo>
                  <a:pt x="664" y="160"/>
                </a:lnTo>
                <a:lnTo>
                  <a:pt x="688" y="160"/>
                </a:lnTo>
                <a:lnTo>
                  <a:pt x="712" y="176"/>
                </a:lnTo>
                <a:lnTo>
                  <a:pt x="736" y="176"/>
                </a:lnTo>
                <a:lnTo>
                  <a:pt x="768" y="160"/>
                </a:lnTo>
                <a:lnTo>
                  <a:pt x="792" y="176"/>
                </a:lnTo>
                <a:lnTo>
                  <a:pt x="816" y="176"/>
                </a:lnTo>
                <a:lnTo>
                  <a:pt x="848" y="192"/>
                </a:lnTo>
                <a:lnTo>
                  <a:pt x="872" y="200"/>
                </a:lnTo>
                <a:lnTo>
                  <a:pt x="896" y="200"/>
                </a:lnTo>
                <a:lnTo>
                  <a:pt x="920" y="200"/>
                </a:lnTo>
                <a:lnTo>
                  <a:pt x="928" y="224"/>
                </a:lnTo>
                <a:lnTo>
                  <a:pt x="952" y="240"/>
                </a:lnTo>
                <a:lnTo>
                  <a:pt x="992" y="264"/>
                </a:lnTo>
                <a:lnTo>
                  <a:pt x="1000" y="232"/>
                </a:lnTo>
                <a:lnTo>
                  <a:pt x="1024" y="224"/>
                </a:lnTo>
                <a:lnTo>
                  <a:pt x="1040" y="200"/>
                </a:lnTo>
                <a:lnTo>
                  <a:pt x="1056" y="176"/>
                </a:lnTo>
                <a:lnTo>
                  <a:pt x="1080" y="160"/>
                </a:lnTo>
                <a:lnTo>
                  <a:pt x="1096" y="136"/>
                </a:lnTo>
                <a:lnTo>
                  <a:pt x="1120" y="160"/>
                </a:lnTo>
                <a:lnTo>
                  <a:pt x="1136" y="192"/>
                </a:lnTo>
                <a:lnTo>
                  <a:pt x="1152" y="224"/>
                </a:lnTo>
                <a:lnTo>
                  <a:pt x="1184" y="192"/>
                </a:lnTo>
                <a:lnTo>
                  <a:pt x="1208" y="176"/>
                </a:lnTo>
                <a:lnTo>
                  <a:pt x="1208" y="208"/>
                </a:lnTo>
                <a:lnTo>
                  <a:pt x="1216" y="232"/>
                </a:lnTo>
                <a:lnTo>
                  <a:pt x="1240" y="248"/>
                </a:lnTo>
                <a:lnTo>
                  <a:pt x="1264" y="240"/>
                </a:lnTo>
                <a:lnTo>
                  <a:pt x="1296" y="288"/>
                </a:lnTo>
                <a:lnTo>
                  <a:pt x="1336" y="272"/>
                </a:lnTo>
                <a:lnTo>
                  <a:pt x="1376" y="240"/>
                </a:lnTo>
                <a:lnTo>
                  <a:pt x="1400" y="208"/>
                </a:lnTo>
                <a:lnTo>
                  <a:pt x="1424" y="176"/>
                </a:lnTo>
                <a:lnTo>
                  <a:pt x="1464" y="144"/>
                </a:lnTo>
                <a:lnTo>
                  <a:pt x="1488" y="136"/>
                </a:lnTo>
                <a:lnTo>
                  <a:pt x="1536" y="128"/>
                </a:lnTo>
                <a:lnTo>
                  <a:pt x="1560" y="128"/>
                </a:lnTo>
                <a:lnTo>
                  <a:pt x="1576" y="160"/>
                </a:lnTo>
                <a:lnTo>
                  <a:pt x="1600" y="160"/>
                </a:lnTo>
                <a:lnTo>
                  <a:pt x="1624" y="144"/>
                </a:lnTo>
                <a:lnTo>
                  <a:pt x="1632" y="168"/>
                </a:lnTo>
                <a:lnTo>
                  <a:pt x="1656" y="176"/>
                </a:lnTo>
                <a:lnTo>
                  <a:pt x="1680" y="168"/>
                </a:lnTo>
                <a:lnTo>
                  <a:pt x="1720" y="160"/>
                </a:lnTo>
                <a:lnTo>
                  <a:pt x="1760" y="160"/>
                </a:lnTo>
                <a:lnTo>
                  <a:pt x="1792" y="160"/>
                </a:lnTo>
                <a:lnTo>
                  <a:pt x="1816" y="160"/>
                </a:lnTo>
                <a:lnTo>
                  <a:pt x="1920" y="376"/>
                </a:lnTo>
                <a:lnTo>
                  <a:pt x="1920" y="352"/>
                </a:lnTo>
                <a:lnTo>
                  <a:pt x="1912" y="320"/>
                </a:lnTo>
                <a:lnTo>
                  <a:pt x="1896" y="288"/>
                </a:lnTo>
                <a:lnTo>
                  <a:pt x="1888" y="256"/>
                </a:lnTo>
                <a:lnTo>
                  <a:pt x="1880" y="224"/>
                </a:lnTo>
                <a:lnTo>
                  <a:pt x="1872" y="200"/>
                </a:lnTo>
                <a:lnTo>
                  <a:pt x="1864" y="176"/>
                </a:lnTo>
                <a:lnTo>
                  <a:pt x="1856" y="160"/>
                </a:lnTo>
                <a:lnTo>
                  <a:pt x="1888" y="168"/>
                </a:lnTo>
                <a:lnTo>
                  <a:pt x="1912" y="176"/>
                </a:lnTo>
                <a:lnTo>
                  <a:pt x="1952" y="176"/>
                </a:lnTo>
                <a:lnTo>
                  <a:pt x="1968" y="200"/>
                </a:lnTo>
                <a:lnTo>
                  <a:pt x="2016" y="176"/>
                </a:lnTo>
                <a:lnTo>
                  <a:pt x="2032" y="200"/>
                </a:lnTo>
                <a:lnTo>
                  <a:pt x="2080" y="184"/>
                </a:lnTo>
                <a:lnTo>
                  <a:pt x="2112" y="192"/>
                </a:lnTo>
                <a:lnTo>
                  <a:pt x="2144" y="192"/>
                </a:lnTo>
                <a:lnTo>
                  <a:pt x="2176" y="176"/>
                </a:lnTo>
                <a:lnTo>
                  <a:pt x="2208" y="176"/>
                </a:lnTo>
                <a:lnTo>
                  <a:pt x="2232" y="176"/>
                </a:lnTo>
                <a:lnTo>
                  <a:pt x="2256" y="168"/>
                </a:lnTo>
                <a:lnTo>
                  <a:pt x="2288" y="144"/>
                </a:lnTo>
                <a:lnTo>
                  <a:pt x="2312" y="136"/>
                </a:lnTo>
                <a:lnTo>
                  <a:pt x="2336" y="128"/>
                </a:lnTo>
                <a:lnTo>
                  <a:pt x="2360" y="120"/>
                </a:lnTo>
                <a:lnTo>
                  <a:pt x="2384" y="128"/>
                </a:lnTo>
                <a:lnTo>
                  <a:pt x="2416" y="144"/>
                </a:lnTo>
                <a:lnTo>
                  <a:pt x="2440" y="144"/>
                </a:lnTo>
                <a:lnTo>
                  <a:pt x="2464" y="128"/>
                </a:lnTo>
                <a:lnTo>
                  <a:pt x="2488" y="128"/>
                </a:lnTo>
                <a:lnTo>
                  <a:pt x="2512" y="128"/>
                </a:lnTo>
                <a:lnTo>
                  <a:pt x="2552" y="136"/>
                </a:lnTo>
                <a:lnTo>
                  <a:pt x="2592" y="144"/>
                </a:lnTo>
                <a:lnTo>
                  <a:pt x="2624" y="160"/>
                </a:lnTo>
                <a:lnTo>
                  <a:pt x="2656" y="176"/>
                </a:lnTo>
                <a:lnTo>
                  <a:pt x="2680" y="176"/>
                </a:lnTo>
                <a:lnTo>
                  <a:pt x="2712" y="160"/>
                </a:lnTo>
                <a:lnTo>
                  <a:pt x="2736" y="160"/>
                </a:lnTo>
                <a:lnTo>
                  <a:pt x="2776" y="192"/>
                </a:lnTo>
                <a:lnTo>
                  <a:pt x="2816" y="200"/>
                </a:lnTo>
                <a:lnTo>
                  <a:pt x="2848" y="192"/>
                </a:lnTo>
                <a:lnTo>
                  <a:pt x="2872" y="192"/>
                </a:lnTo>
                <a:lnTo>
                  <a:pt x="2896" y="192"/>
                </a:lnTo>
                <a:lnTo>
                  <a:pt x="2928" y="192"/>
                </a:lnTo>
                <a:lnTo>
                  <a:pt x="2976" y="184"/>
                </a:lnTo>
                <a:lnTo>
                  <a:pt x="3008" y="200"/>
                </a:lnTo>
                <a:lnTo>
                  <a:pt x="3040" y="200"/>
                </a:lnTo>
                <a:lnTo>
                  <a:pt x="3072" y="192"/>
                </a:lnTo>
                <a:lnTo>
                  <a:pt x="3096" y="192"/>
                </a:lnTo>
                <a:lnTo>
                  <a:pt x="3120" y="176"/>
                </a:lnTo>
                <a:lnTo>
                  <a:pt x="3168" y="144"/>
                </a:lnTo>
                <a:lnTo>
                  <a:pt x="3168" y="176"/>
                </a:lnTo>
                <a:lnTo>
                  <a:pt x="3192" y="160"/>
                </a:lnTo>
                <a:lnTo>
                  <a:pt x="3208" y="136"/>
                </a:lnTo>
                <a:lnTo>
                  <a:pt x="3232" y="144"/>
                </a:lnTo>
                <a:lnTo>
                  <a:pt x="3256" y="168"/>
                </a:lnTo>
                <a:lnTo>
                  <a:pt x="3280" y="184"/>
                </a:lnTo>
                <a:lnTo>
                  <a:pt x="3328" y="208"/>
                </a:lnTo>
                <a:lnTo>
                  <a:pt x="3360" y="240"/>
                </a:lnTo>
                <a:lnTo>
                  <a:pt x="3384" y="240"/>
                </a:lnTo>
                <a:lnTo>
                  <a:pt x="3392" y="208"/>
                </a:lnTo>
                <a:lnTo>
                  <a:pt x="3440" y="224"/>
                </a:lnTo>
                <a:lnTo>
                  <a:pt x="3472" y="232"/>
                </a:lnTo>
                <a:lnTo>
                  <a:pt x="3504" y="240"/>
                </a:lnTo>
                <a:lnTo>
                  <a:pt x="3528" y="256"/>
                </a:lnTo>
                <a:lnTo>
                  <a:pt x="3552" y="288"/>
                </a:lnTo>
                <a:lnTo>
                  <a:pt x="3568" y="312"/>
                </a:lnTo>
                <a:lnTo>
                  <a:pt x="3584" y="336"/>
                </a:lnTo>
                <a:lnTo>
                  <a:pt x="3616" y="368"/>
                </a:lnTo>
                <a:lnTo>
                  <a:pt x="3640" y="384"/>
                </a:lnTo>
                <a:lnTo>
                  <a:pt x="3664" y="392"/>
                </a:lnTo>
                <a:lnTo>
                  <a:pt x="3696" y="400"/>
                </a:lnTo>
                <a:lnTo>
                  <a:pt x="3720" y="400"/>
                </a:lnTo>
                <a:lnTo>
                  <a:pt x="3744" y="416"/>
                </a:lnTo>
                <a:lnTo>
                  <a:pt x="3768" y="432"/>
                </a:lnTo>
                <a:lnTo>
                  <a:pt x="3744" y="0"/>
                </a:lnTo>
                <a:lnTo>
                  <a:pt x="0" y="8"/>
                </a:lnTo>
                <a:lnTo>
                  <a:pt x="0" y="2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5EA3516-EF30-6FC7-5EBF-B2F7CC37CF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19063"/>
            <a:ext cx="3168650" cy="476250"/>
          </a:xfrm>
          <a:noFill/>
          <a:ln/>
        </p:spPr>
        <p:txBody>
          <a:bodyPr/>
          <a:lstStyle/>
          <a:p>
            <a:r>
              <a:rPr lang="en-US" altLang="en-US"/>
              <a:t>Format 2 - Syntax</a:t>
            </a:r>
          </a:p>
        </p:txBody>
      </p:sp>
      <p:graphicFrame>
        <p:nvGraphicFramePr>
          <p:cNvPr id="32771" name="Object 3">
            <a:extLst>
              <a:ext uri="{FF2B5EF4-FFF2-40B4-BE49-F238E27FC236}">
                <a16:creationId xmlns:a16="http://schemas.microsoft.com/office/drawing/2014/main" id="{5A4CD392-FCD6-0395-8F5C-FC626E96E03B}"/>
              </a:ext>
            </a:extLst>
          </p:cNvPr>
          <p:cNvGraphicFramePr>
            <a:graphicFrameLocks/>
          </p:cNvGraphicFramePr>
          <p:nvPr/>
        </p:nvGraphicFramePr>
        <p:xfrm>
          <a:off x="1093788" y="777875"/>
          <a:ext cx="6754812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73320" imgH="988920" progId="Equation.2">
                  <p:embed/>
                </p:oleObj>
              </mc:Choice>
              <mc:Fallback>
                <p:oleObj name="Equation" r:id="rId3" imgW="3973320" imgH="9889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777875"/>
                        <a:ext cx="6754812" cy="168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82" name="Group 14">
            <a:extLst>
              <a:ext uri="{FF2B5EF4-FFF2-40B4-BE49-F238E27FC236}">
                <a16:creationId xmlns:a16="http://schemas.microsoft.com/office/drawing/2014/main" id="{89CEB257-EC94-61AB-382D-B8A757231809}"/>
              </a:ext>
            </a:extLst>
          </p:cNvPr>
          <p:cNvGrpSpPr>
            <a:grpSpLocks/>
          </p:cNvGrpSpPr>
          <p:nvPr/>
        </p:nvGrpSpPr>
        <p:grpSpPr bwMode="auto">
          <a:xfrm>
            <a:off x="1092200" y="2743200"/>
            <a:ext cx="6453188" cy="3676650"/>
            <a:chOff x="688" y="1728"/>
            <a:chExt cx="4065" cy="2316"/>
          </a:xfrm>
        </p:grpSpPr>
        <p:sp>
          <p:nvSpPr>
            <p:cNvPr id="32772" name="Rectangle 4">
              <a:extLst>
                <a:ext uri="{FF2B5EF4-FFF2-40B4-BE49-F238E27FC236}">
                  <a16:creationId xmlns:a16="http://schemas.microsoft.com/office/drawing/2014/main" id="{7B371FEB-7C07-5DB9-033A-4DC136EC80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" y="1795"/>
              <a:ext cx="3886" cy="224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91919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342900" tIns="381000" rIns="342900" bIns="381000"/>
            <a:lstStyle/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PROCEDURE DIVISION.</a:t>
              </a: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Begin.</a:t>
              </a:r>
            </a:p>
            <a:p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DisplayName.</a:t>
              </a:r>
            </a:p>
          </p:txBody>
        </p:sp>
        <p:sp>
          <p:nvSpPr>
            <p:cNvPr id="32773" name="Rectangle 5">
              <a:extLst>
                <a:ext uri="{FF2B5EF4-FFF2-40B4-BE49-F238E27FC236}">
                  <a16:creationId xmlns:a16="http://schemas.microsoft.com/office/drawing/2014/main" id="{54A07232-EE72-D69B-C20D-F94D11346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" y="2413"/>
              <a:ext cx="3014" cy="78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38100" rIns="92075" bIns="38100">
              <a:spAutoFit/>
            </a:bodyPr>
            <a:lstStyle>
              <a:lvl1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i="1">
                  <a:solidFill>
                    <a:srgbClr val="000000"/>
                  </a:solidFill>
                  <a:effectLst/>
                </a:rPr>
                <a:t>	Statements</a:t>
              </a:r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	PERFORM   DisplayName  4 TIMES</a:t>
              </a:r>
            </a:p>
            <a:p>
              <a:r>
                <a:rPr lang="en-US" altLang="en-US" i="1">
                  <a:solidFill>
                    <a:srgbClr val="000000"/>
                  </a:solidFill>
                  <a:effectLst/>
                </a:rPr>
                <a:t>	Statements</a:t>
              </a:r>
              <a:endParaRPr lang="en-US" altLang="en-US" sz="2000">
                <a:solidFill>
                  <a:srgbClr val="000000"/>
                </a:solidFill>
                <a:effectLst/>
              </a:endParaRP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	STOP RUN.</a:t>
              </a:r>
              <a:r>
                <a:rPr lang="en-US" altLang="en-US">
                  <a:solidFill>
                    <a:srgbClr val="000000"/>
                  </a:solidFill>
                  <a:effectLst/>
                </a:rPr>
                <a:t>     </a:t>
              </a:r>
            </a:p>
          </p:txBody>
        </p:sp>
        <p:sp>
          <p:nvSpPr>
            <p:cNvPr id="32774" name="Rectangle 6">
              <a:extLst>
                <a:ext uri="{FF2B5EF4-FFF2-40B4-BE49-F238E27FC236}">
                  <a16:creationId xmlns:a16="http://schemas.microsoft.com/office/drawing/2014/main" id="{30A37F09-DE18-80CF-875F-F4C17B60B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" y="3586"/>
              <a:ext cx="3010" cy="26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38100" rIns="92075" bIns="38100"/>
            <a:lstStyle>
              <a:lvl1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	DISPLAY “Tom Ryan”.</a:t>
              </a:r>
            </a:p>
          </p:txBody>
        </p:sp>
        <p:grpSp>
          <p:nvGrpSpPr>
            <p:cNvPr id="32778" name="Group 10">
              <a:extLst>
                <a:ext uri="{FF2B5EF4-FFF2-40B4-BE49-F238E27FC236}">
                  <a16:creationId xmlns:a16="http://schemas.microsoft.com/office/drawing/2014/main" id="{ED0C45A4-B326-ABBC-E725-7D597DD709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2" y="3520"/>
              <a:ext cx="214" cy="388"/>
              <a:chOff x="3952" y="3520"/>
              <a:chExt cx="214" cy="388"/>
            </a:xfrm>
          </p:grpSpPr>
          <p:sp>
            <p:nvSpPr>
              <p:cNvPr id="32775" name="Oval 7">
                <a:extLst>
                  <a:ext uri="{FF2B5EF4-FFF2-40B4-BE49-F238E27FC236}">
                    <a16:creationId xmlns:a16="http://schemas.microsoft.com/office/drawing/2014/main" id="{61A0783B-E74D-AD52-1D0A-0F7F91CBE4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520"/>
                <a:ext cx="214" cy="38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CF0E3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76" name="Line 8">
                <a:extLst>
                  <a:ext uri="{FF2B5EF4-FFF2-40B4-BE49-F238E27FC236}">
                    <a16:creationId xmlns:a16="http://schemas.microsoft.com/office/drawing/2014/main" id="{6AA1253C-5949-4C9A-2BBF-15E8D22683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64" y="3650"/>
                <a:ext cx="0" cy="128"/>
              </a:xfrm>
              <a:prstGeom prst="line">
                <a:avLst/>
              </a:prstGeom>
              <a:noFill/>
              <a:ln w="12700">
                <a:solidFill>
                  <a:srgbClr val="CF0E30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7" name="Line 9">
                <a:extLst>
                  <a:ext uri="{FF2B5EF4-FFF2-40B4-BE49-F238E27FC236}">
                    <a16:creationId xmlns:a16="http://schemas.microsoft.com/office/drawing/2014/main" id="{1D4F4725-30A9-41D6-52A8-54CF7B5C75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3731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CF0E30"/>
                </a:solidFill>
                <a:round/>
                <a:headEnd type="none" w="sm" len="sm"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79" name="Freeform 11">
              <a:extLst>
                <a:ext uri="{FF2B5EF4-FFF2-40B4-BE49-F238E27FC236}">
                  <a16:creationId xmlns:a16="http://schemas.microsoft.com/office/drawing/2014/main" id="{48662E60-FE17-4731-F0AE-3258984EA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" y="2742"/>
              <a:ext cx="1231" cy="731"/>
            </a:xfrm>
            <a:custGeom>
              <a:avLst/>
              <a:gdLst>
                <a:gd name="T0" fmla="*/ 1176 w 1231"/>
                <a:gd name="T1" fmla="*/ 17 h 731"/>
                <a:gd name="T2" fmla="*/ 1206 w 1231"/>
                <a:gd name="T3" fmla="*/ 46 h 731"/>
                <a:gd name="T4" fmla="*/ 1218 w 1231"/>
                <a:gd name="T5" fmla="*/ 80 h 731"/>
                <a:gd name="T6" fmla="*/ 1230 w 1231"/>
                <a:gd name="T7" fmla="*/ 115 h 731"/>
                <a:gd name="T8" fmla="*/ 1230 w 1231"/>
                <a:gd name="T9" fmla="*/ 149 h 731"/>
                <a:gd name="T10" fmla="*/ 1224 w 1231"/>
                <a:gd name="T11" fmla="*/ 184 h 731"/>
                <a:gd name="T12" fmla="*/ 1212 w 1231"/>
                <a:gd name="T13" fmla="*/ 218 h 731"/>
                <a:gd name="T14" fmla="*/ 1200 w 1231"/>
                <a:gd name="T15" fmla="*/ 253 h 731"/>
                <a:gd name="T16" fmla="*/ 1176 w 1231"/>
                <a:gd name="T17" fmla="*/ 287 h 731"/>
                <a:gd name="T18" fmla="*/ 1146 w 1231"/>
                <a:gd name="T19" fmla="*/ 316 h 731"/>
                <a:gd name="T20" fmla="*/ 1116 w 1231"/>
                <a:gd name="T21" fmla="*/ 351 h 731"/>
                <a:gd name="T22" fmla="*/ 1080 w 1231"/>
                <a:gd name="T23" fmla="*/ 385 h 731"/>
                <a:gd name="T24" fmla="*/ 1032 w 1231"/>
                <a:gd name="T25" fmla="*/ 420 h 731"/>
                <a:gd name="T26" fmla="*/ 996 w 1231"/>
                <a:gd name="T27" fmla="*/ 437 h 731"/>
                <a:gd name="T28" fmla="*/ 948 w 1231"/>
                <a:gd name="T29" fmla="*/ 471 h 731"/>
                <a:gd name="T30" fmla="*/ 912 w 1231"/>
                <a:gd name="T31" fmla="*/ 494 h 731"/>
                <a:gd name="T32" fmla="*/ 876 w 1231"/>
                <a:gd name="T33" fmla="*/ 506 h 731"/>
                <a:gd name="T34" fmla="*/ 834 w 1231"/>
                <a:gd name="T35" fmla="*/ 523 h 731"/>
                <a:gd name="T36" fmla="*/ 792 w 1231"/>
                <a:gd name="T37" fmla="*/ 540 h 731"/>
                <a:gd name="T38" fmla="*/ 744 w 1231"/>
                <a:gd name="T39" fmla="*/ 563 h 731"/>
                <a:gd name="T40" fmla="*/ 702 w 1231"/>
                <a:gd name="T41" fmla="*/ 575 h 731"/>
                <a:gd name="T42" fmla="*/ 660 w 1231"/>
                <a:gd name="T43" fmla="*/ 586 h 731"/>
                <a:gd name="T44" fmla="*/ 618 w 1231"/>
                <a:gd name="T45" fmla="*/ 604 h 731"/>
                <a:gd name="T46" fmla="*/ 576 w 1231"/>
                <a:gd name="T47" fmla="*/ 615 h 731"/>
                <a:gd name="T48" fmla="*/ 540 w 1231"/>
                <a:gd name="T49" fmla="*/ 621 h 731"/>
                <a:gd name="T50" fmla="*/ 498 w 1231"/>
                <a:gd name="T51" fmla="*/ 632 h 731"/>
                <a:gd name="T52" fmla="*/ 450 w 1231"/>
                <a:gd name="T53" fmla="*/ 644 h 731"/>
                <a:gd name="T54" fmla="*/ 396 w 1231"/>
                <a:gd name="T55" fmla="*/ 655 h 731"/>
                <a:gd name="T56" fmla="*/ 360 w 1231"/>
                <a:gd name="T57" fmla="*/ 661 h 731"/>
                <a:gd name="T58" fmla="*/ 306 w 1231"/>
                <a:gd name="T59" fmla="*/ 678 h 731"/>
                <a:gd name="T60" fmla="*/ 258 w 1231"/>
                <a:gd name="T61" fmla="*/ 684 h 731"/>
                <a:gd name="T62" fmla="*/ 216 w 1231"/>
                <a:gd name="T63" fmla="*/ 690 h 731"/>
                <a:gd name="T64" fmla="*/ 168 w 1231"/>
                <a:gd name="T65" fmla="*/ 701 h 731"/>
                <a:gd name="T66" fmla="*/ 132 w 1231"/>
                <a:gd name="T67" fmla="*/ 707 h 731"/>
                <a:gd name="T68" fmla="*/ 90 w 1231"/>
                <a:gd name="T69" fmla="*/ 713 h 731"/>
                <a:gd name="T70" fmla="*/ 54 w 1231"/>
                <a:gd name="T71" fmla="*/ 724 h 731"/>
                <a:gd name="T72" fmla="*/ 18 w 1231"/>
                <a:gd name="T73" fmla="*/ 724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1" h="731">
                  <a:moveTo>
                    <a:pt x="1164" y="0"/>
                  </a:moveTo>
                  <a:lnTo>
                    <a:pt x="1176" y="17"/>
                  </a:lnTo>
                  <a:lnTo>
                    <a:pt x="1188" y="34"/>
                  </a:lnTo>
                  <a:lnTo>
                    <a:pt x="1206" y="46"/>
                  </a:lnTo>
                  <a:lnTo>
                    <a:pt x="1212" y="63"/>
                  </a:lnTo>
                  <a:lnTo>
                    <a:pt x="1218" y="80"/>
                  </a:lnTo>
                  <a:lnTo>
                    <a:pt x="1224" y="98"/>
                  </a:lnTo>
                  <a:lnTo>
                    <a:pt x="1230" y="115"/>
                  </a:lnTo>
                  <a:lnTo>
                    <a:pt x="1230" y="132"/>
                  </a:lnTo>
                  <a:lnTo>
                    <a:pt x="1230" y="149"/>
                  </a:lnTo>
                  <a:lnTo>
                    <a:pt x="1224" y="167"/>
                  </a:lnTo>
                  <a:lnTo>
                    <a:pt x="1224" y="184"/>
                  </a:lnTo>
                  <a:lnTo>
                    <a:pt x="1218" y="201"/>
                  </a:lnTo>
                  <a:lnTo>
                    <a:pt x="1212" y="218"/>
                  </a:lnTo>
                  <a:lnTo>
                    <a:pt x="1206" y="236"/>
                  </a:lnTo>
                  <a:lnTo>
                    <a:pt x="1200" y="253"/>
                  </a:lnTo>
                  <a:lnTo>
                    <a:pt x="1188" y="270"/>
                  </a:lnTo>
                  <a:lnTo>
                    <a:pt x="1176" y="287"/>
                  </a:lnTo>
                  <a:lnTo>
                    <a:pt x="1164" y="305"/>
                  </a:lnTo>
                  <a:lnTo>
                    <a:pt x="1146" y="316"/>
                  </a:lnTo>
                  <a:lnTo>
                    <a:pt x="1134" y="333"/>
                  </a:lnTo>
                  <a:lnTo>
                    <a:pt x="1116" y="351"/>
                  </a:lnTo>
                  <a:lnTo>
                    <a:pt x="1098" y="368"/>
                  </a:lnTo>
                  <a:lnTo>
                    <a:pt x="1080" y="385"/>
                  </a:lnTo>
                  <a:lnTo>
                    <a:pt x="1056" y="402"/>
                  </a:lnTo>
                  <a:lnTo>
                    <a:pt x="1032" y="420"/>
                  </a:lnTo>
                  <a:lnTo>
                    <a:pt x="1014" y="431"/>
                  </a:lnTo>
                  <a:lnTo>
                    <a:pt x="996" y="437"/>
                  </a:lnTo>
                  <a:lnTo>
                    <a:pt x="972" y="454"/>
                  </a:lnTo>
                  <a:lnTo>
                    <a:pt x="948" y="471"/>
                  </a:lnTo>
                  <a:lnTo>
                    <a:pt x="930" y="477"/>
                  </a:lnTo>
                  <a:lnTo>
                    <a:pt x="912" y="494"/>
                  </a:lnTo>
                  <a:lnTo>
                    <a:pt x="894" y="500"/>
                  </a:lnTo>
                  <a:lnTo>
                    <a:pt x="876" y="506"/>
                  </a:lnTo>
                  <a:lnTo>
                    <a:pt x="852" y="517"/>
                  </a:lnTo>
                  <a:lnTo>
                    <a:pt x="834" y="523"/>
                  </a:lnTo>
                  <a:lnTo>
                    <a:pt x="810" y="535"/>
                  </a:lnTo>
                  <a:lnTo>
                    <a:pt x="792" y="540"/>
                  </a:lnTo>
                  <a:lnTo>
                    <a:pt x="768" y="552"/>
                  </a:lnTo>
                  <a:lnTo>
                    <a:pt x="744" y="563"/>
                  </a:lnTo>
                  <a:lnTo>
                    <a:pt x="720" y="569"/>
                  </a:lnTo>
                  <a:lnTo>
                    <a:pt x="702" y="575"/>
                  </a:lnTo>
                  <a:lnTo>
                    <a:pt x="678" y="586"/>
                  </a:lnTo>
                  <a:lnTo>
                    <a:pt x="660" y="586"/>
                  </a:lnTo>
                  <a:lnTo>
                    <a:pt x="636" y="598"/>
                  </a:lnTo>
                  <a:lnTo>
                    <a:pt x="618" y="604"/>
                  </a:lnTo>
                  <a:lnTo>
                    <a:pt x="600" y="609"/>
                  </a:lnTo>
                  <a:lnTo>
                    <a:pt x="576" y="615"/>
                  </a:lnTo>
                  <a:lnTo>
                    <a:pt x="558" y="621"/>
                  </a:lnTo>
                  <a:lnTo>
                    <a:pt x="540" y="621"/>
                  </a:lnTo>
                  <a:lnTo>
                    <a:pt x="516" y="632"/>
                  </a:lnTo>
                  <a:lnTo>
                    <a:pt x="498" y="632"/>
                  </a:lnTo>
                  <a:lnTo>
                    <a:pt x="468" y="638"/>
                  </a:lnTo>
                  <a:lnTo>
                    <a:pt x="450" y="644"/>
                  </a:lnTo>
                  <a:lnTo>
                    <a:pt x="420" y="650"/>
                  </a:lnTo>
                  <a:lnTo>
                    <a:pt x="396" y="655"/>
                  </a:lnTo>
                  <a:lnTo>
                    <a:pt x="378" y="655"/>
                  </a:lnTo>
                  <a:lnTo>
                    <a:pt x="360" y="661"/>
                  </a:lnTo>
                  <a:lnTo>
                    <a:pt x="336" y="667"/>
                  </a:lnTo>
                  <a:lnTo>
                    <a:pt x="306" y="678"/>
                  </a:lnTo>
                  <a:lnTo>
                    <a:pt x="282" y="678"/>
                  </a:lnTo>
                  <a:lnTo>
                    <a:pt x="258" y="684"/>
                  </a:lnTo>
                  <a:lnTo>
                    <a:pt x="240" y="684"/>
                  </a:lnTo>
                  <a:lnTo>
                    <a:pt x="216" y="690"/>
                  </a:lnTo>
                  <a:lnTo>
                    <a:pt x="186" y="696"/>
                  </a:lnTo>
                  <a:lnTo>
                    <a:pt x="168" y="701"/>
                  </a:lnTo>
                  <a:lnTo>
                    <a:pt x="150" y="701"/>
                  </a:lnTo>
                  <a:lnTo>
                    <a:pt x="132" y="707"/>
                  </a:lnTo>
                  <a:lnTo>
                    <a:pt x="114" y="713"/>
                  </a:lnTo>
                  <a:lnTo>
                    <a:pt x="90" y="713"/>
                  </a:lnTo>
                  <a:lnTo>
                    <a:pt x="72" y="719"/>
                  </a:lnTo>
                  <a:lnTo>
                    <a:pt x="54" y="724"/>
                  </a:lnTo>
                  <a:lnTo>
                    <a:pt x="36" y="724"/>
                  </a:lnTo>
                  <a:lnTo>
                    <a:pt x="18" y="724"/>
                  </a:lnTo>
                  <a:lnTo>
                    <a:pt x="0" y="730"/>
                  </a:lnTo>
                </a:path>
              </a:pathLst>
            </a:custGeom>
            <a:noFill/>
            <a:ln w="12700" cap="rnd" cmpd="sng">
              <a:solidFill>
                <a:srgbClr val="CF0E30"/>
              </a:solidFill>
              <a:prstDash val="solid"/>
              <a:round/>
              <a:headEnd type="none" w="sm" len="sm"/>
              <a:tailEnd type="stealth" w="med" len="lg"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Freeform 12">
              <a:extLst>
                <a:ext uri="{FF2B5EF4-FFF2-40B4-BE49-F238E27FC236}">
                  <a16:creationId xmlns:a16="http://schemas.microsoft.com/office/drawing/2014/main" id="{37F3C973-3EB8-6C1E-4FAD-48D0EFBE6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" y="2896"/>
              <a:ext cx="427" cy="945"/>
            </a:xfrm>
            <a:custGeom>
              <a:avLst/>
              <a:gdLst>
                <a:gd name="T0" fmla="*/ 110 w 427"/>
                <a:gd name="T1" fmla="*/ 944 h 945"/>
                <a:gd name="T2" fmla="*/ 90 w 427"/>
                <a:gd name="T3" fmla="*/ 931 h 945"/>
                <a:gd name="T4" fmla="*/ 71 w 427"/>
                <a:gd name="T5" fmla="*/ 918 h 945"/>
                <a:gd name="T6" fmla="*/ 71 w 427"/>
                <a:gd name="T7" fmla="*/ 898 h 945"/>
                <a:gd name="T8" fmla="*/ 58 w 427"/>
                <a:gd name="T9" fmla="*/ 879 h 945"/>
                <a:gd name="T10" fmla="*/ 45 w 427"/>
                <a:gd name="T11" fmla="*/ 859 h 945"/>
                <a:gd name="T12" fmla="*/ 32 w 427"/>
                <a:gd name="T13" fmla="*/ 840 h 945"/>
                <a:gd name="T14" fmla="*/ 26 w 427"/>
                <a:gd name="T15" fmla="*/ 820 h 945"/>
                <a:gd name="T16" fmla="*/ 19 w 427"/>
                <a:gd name="T17" fmla="*/ 801 h 945"/>
                <a:gd name="T18" fmla="*/ 19 w 427"/>
                <a:gd name="T19" fmla="*/ 781 h 945"/>
                <a:gd name="T20" fmla="*/ 13 w 427"/>
                <a:gd name="T21" fmla="*/ 755 h 945"/>
                <a:gd name="T22" fmla="*/ 6 w 427"/>
                <a:gd name="T23" fmla="*/ 729 h 945"/>
                <a:gd name="T24" fmla="*/ 6 w 427"/>
                <a:gd name="T25" fmla="*/ 703 h 945"/>
                <a:gd name="T26" fmla="*/ 0 w 427"/>
                <a:gd name="T27" fmla="*/ 684 h 945"/>
                <a:gd name="T28" fmla="*/ 0 w 427"/>
                <a:gd name="T29" fmla="*/ 664 h 945"/>
                <a:gd name="T30" fmla="*/ 6 w 427"/>
                <a:gd name="T31" fmla="*/ 645 h 945"/>
                <a:gd name="T32" fmla="*/ 6 w 427"/>
                <a:gd name="T33" fmla="*/ 625 h 945"/>
                <a:gd name="T34" fmla="*/ 13 w 427"/>
                <a:gd name="T35" fmla="*/ 599 h 945"/>
                <a:gd name="T36" fmla="*/ 19 w 427"/>
                <a:gd name="T37" fmla="*/ 573 h 945"/>
                <a:gd name="T38" fmla="*/ 19 w 427"/>
                <a:gd name="T39" fmla="*/ 553 h 945"/>
                <a:gd name="T40" fmla="*/ 19 w 427"/>
                <a:gd name="T41" fmla="*/ 534 h 945"/>
                <a:gd name="T42" fmla="*/ 26 w 427"/>
                <a:gd name="T43" fmla="*/ 514 h 945"/>
                <a:gd name="T44" fmla="*/ 32 w 427"/>
                <a:gd name="T45" fmla="*/ 495 h 945"/>
                <a:gd name="T46" fmla="*/ 39 w 427"/>
                <a:gd name="T47" fmla="*/ 475 h 945"/>
                <a:gd name="T48" fmla="*/ 45 w 427"/>
                <a:gd name="T49" fmla="*/ 456 h 945"/>
                <a:gd name="T50" fmla="*/ 58 w 427"/>
                <a:gd name="T51" fmla="*/ 430 h 945"/>
                <a:gd name="T52" fmla="*/ 71 w 427"/>
                <a:gd name="T53" fmla="*/ 410 h 945"/>
                <a:gd name="T54" fmla="*/ 71 w 427"/>
                <a:gd name="T55" fmla="*/ 391 h 945"/>
                <a:gd name="T56" fmla="*/ 90 w 427"/>
                <a:gd name="T57" fmla="*/ 371 h 945"/>
                <a:gd name="T58" fmla="*/ 97 w 427"/>
                <a:gd name="T59" fmla="*/ 352 h 945"/>
                <a:gd name="T60" fmla="*/ 116 w 427"/>
                <a:gd name="T61" fmla="*/ 332 h 945"/>
                <a:gd name="T62" fmla="*/ 129 w 427"/>
                <a:gd name="T63" fmla="*/ 306 h 945"/>
                <a:gd name="T64" fmla="*/ 148 w 427"/>
                <a:gd name="T65" fmla="*/ 286 h 945"/>
                <a:gd name="T66" fmla="*/ 161 w 427"/>
                <a:gd name="T67" fmla="*/ 267 h 945"/>
                <a:gd name="T68" fmla="*/ 174 w 427"/>
                <a:gd name="T69" fmla="*/ 247 h 945"/>
                <a:gd name="T70" fmla="*/ 187 w 427"/>
                <a:gd name="T71" fmla="*/ 228 h 945"/>
                <a:gd name="T72" fmla="*/ 200 w 427"/>
                <a:gd name="T73" fmla="*/ 208 h 945"/>
                <a:gd name="T74" fmla="*/ 219 w 427"/>
                <a:gd name="T75" fmla="*/ 195 h 945"/>
                <a:gd name="T76" fmla="*/ 232 w 427"/>
                <a:gd name="T77" fmla="*/ 176 h 945"/>
                <a:gd name="T78" fmla="*/ 252 w 427"/>
                <a:gd name="T79" fmla="*/ 169 h 945"/>
                <a:gd name="T80" fmla="*/ 265 w 427"/>
                <a:gd name="T81" fmla="*/ 150 h 945"/>
                <a:gd name="T82" fmla="*/ 278 w 427"/>
                <a:gd name="T83" fmla="*/ 130 h 945"/>
                <a:gd name="T84" fmla="*/ 297 w 427"/>
                <a:gd name="T85" fmla="*/ 117 h 945"/>
                <a:gd name="T86" fmla="*/ 316 w 427"/>
                <a:gd name="T87" fmla="*/ 98 h 945"/>
                <a:gd name="T88" fmla="*/ 336 w 427"/>
                <a:gd name="T89" fmla="*/ 85 h 945"/>
                <a:gd name="T90" fmla="*/ 355 w 427"/>
                <a:gd name="T91" fmla="*/ 65 h 945"/>
                <a:gd name="T92" fmla="*/ 374 w 427"/>
                <a:gd name="T93" fmla="*/ 52 h 945"/>
                <a:gd name="T94" fmla="*/ 394 w 427"/>
                <a:gd name="T95" fmla="*/ 33 h 945"/>
                <a:gd name="T96" fmla="*/ 407 w 427"/>
                <a:gd name="T97" fmla="*/ 13 h 945"/>
                <a:gd name="T98" fmla="*/ 426 w 427"/>
                <a:gd name="T99" fmla="*/ 0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27" h="945">
                  <a:moveTo>
                    <a:pt x="110" y="944"/>
                  </a:moveTo>
                  <a:lnTo>
                    <a:pt x="90" y="931"/>
                  </a:lnTo>
                  <a:lnTo>
                    <a:pt x="71" y="918"/>
                  </a:lnTo>
                  <a:lnTo>
                    <a:pt x="71" y="898"/>
                  </a:lnTo>
                  <a:lnTo>
                    <a:pt x="58" y="879"/>
                  </a:lnTo>
                  <a:lnTo>
                    <a:pt x="45" y="859"/>
                  </a:lnTo>
                  <a:lnTo>
                    <a:pt x="32" y="840"/>
                  </a:lnTo>
                  <a:lnTo>
                    <a:pt x="26" y="820"/>
                  </a:lnTo>
                  <a:lnTo>
                    <a:pt x="19" y="801"/>
                  </a:lnTo>
                  <a:lnTo>
                    <a:pt x="19" y="781"/>
                  </a:lnTo>
                  <a:lnTo>
                    <a:pt x="13" y="755"/>
                  </a:lnTo>
                  <a:lnTo>
                    <a:pt x="6" y="729"/>
                  </a:lnTo>
                  <a:lnTo>
                    <a:pt x="6" y="703"/>
                  </a:lnTo>
                  <a:lnTo>
                    <a:pt x="0" y="684"/>
                  </a:lnTo>
                  <a:lnTo>
                    <a:pt x="0" y="664"/>
                  </a:lnTo>
                  <a:lnTo>
                    <a:pt x="6" y="645"/>
                  </a:lnTo>
                  <a:lnTo>
                    <a:pt x="6" y="625"/>
                  </a:lnTo>
                  <a:lnTo>
                    <a:pt x="13" y="599"/>
                  </a:lnTo>
                  <a:lnTo>
                    <a:pt x="19" y="573"/>
                  </a:lnTo>
                  <a:lnTo>
                    <a:pt x="19" y="553"/>
                  </a:lnTo>
                  <a:lnTo>
                    <a:pt x="19" y="534"/>
                  </a:lnTo>
                  <a:lnTo>
                    <a:pt x="26" y="514"/>
                  </a:lnTo>
                  <a:lnTo>
                    <a:pt x="32" y="495"/>
                  </a:lnTo>
                  <a:lnTo>
                    <a:pt x="39" y="475"/>
                  </a:lnTo>
                  <a:lnTo>
                    <a:pt x="45" y="456"/>
                  </a:lnTo>
                  <a:lnTo>
                    <a:pt x="58" y="430"/>
                  </a:lnTo>
                  <a:lnTo>
                    <a:pt x="71" y="410"/>
                  </a:lnTo>
                  <a:lnTo>
                    <a:pt x="71" y="391"/>
                  </a:lnTo>
                  <a:lnTo>
                    <a:pt x="90" y="371"/>
                  </a:lnTo>
                  <a:lnTo>
                    <a:pt x="97" y="352"/>
                  </a:lnTo>
                  <a:lnTo>
                    <a:pt x="116" y="332"/>
                  </a:lnTo>
                  <a:lnTo>
                    <a:pt x="129" y="306"/>
                  </a:lnTo>
                  <a:lnTo>
                    <a:pt x="148" y="286"/>
                  </a:lnTo>
                  <a:lnTo>
                    <a:pt x="161" y="267"/>
                  </a:lnTo>
                  <a:lnTo>
                    <a:pt x="174" y="247"/>
                  </a:lnTo>
                  <a:lnTo>
                    <a:pt x="187" y="228"/>
                  </a:lnTo>
                  <a:lnTo>
                    <a:pt x="200" y="208"/>
                  </a:lnTo>
                  <a:lnTo>
                    <a:pt x="219" y="195"/>
                  </a:lnTo>
                  <a:lnTo>
                    <a:pt x="232" y="176"/>
                  </a:lnTo>
                  <a:lnTo>
                    <a:pt x="252" y="169"/>
                  </a:lnTo>
                  <a:lnTo>
                    <a:pt x="265" y="150"/>
                  </a:lnTo>
                  <a:lnTo>
                    <a:pt x="278" y="130"/>
                  </a:lnTo>
                  <a:lnTo>
                    <a:pt x="297" y="117"/>
                  </a:lnTo>
                  <a:lnTo>
                    <a:pt x="316" y="98"/>
                  </a:lnTo>
                  <a:lnTo>
                    <a:pt x="336" y="85"/>
                  </a:lnTo>
                  <a:lnTo>
                    <a:pt x="355" y="65"/>
                  </a:lnTo>
                  <a:lnTo>
                    <a:pt x="374" y="52"/>
                  </a:lnTo>
                  <a:lnTo>
                    <a:pt x="394" y="33"/>
                  </a:lnTo>
                  <a:lnTo>
                    <a:pt x="407" y="13"/>
                  </a:lnTo>
                  <a:lnTo>
                    <a:pt x="426" y="0"/>
                  </a:lnTo>
                </a:path>
              </a:pathLst>
            </a:custGeom>
            <a:noFill/>
            <a:ln w="12700" cap="rnd" cmpd="sng">
              <a:solidFill>
                <a:srgbClr val="CF0E30"/>
              </a:solidFill>
              <a:prstDash val="solid"/>
              <a:round/>
              <a:headEnd type="none" w="sm" len="sm"/>
              <a:tailEnd type="stealth" w="med" len="lg"/>
            </a:ln>
            <a:effectLst>
              <a:outerShdw dist="71842" dir="2700000" algn="ct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32781" name="Freeform 13">
              <a:extLst>
                <a:ext uri="{FF2B5EF4-FFF2-40B4-BE49-F238E27FC236}">
                  <a16:creationId xmlns:a16="http://schemas.microsoft.com/office/drawing/2014/main" id="{F2B9C641-913C-25DB-0E64-A0B88414B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" y="1728"/>
              <a:ext cx="4065" cy="297"/>
            </a:xfrm>
            <a:custGeom>
              <a:avLst/>
              <a:gdLst>
                <a:gd name="T0" fmla="*/ 48 w 4065"/>
                <a:gd name="T1" fmla="*/ 248 h 297"/>
                <a:gd name="T2" fmla="*/ 152 w 4065"/>
                <a:gd name="T3" fmla="*/ 224 h 297"/>
                <a:gd name="T4" fmla="*/ 240 w 4065"/>
                <a:gd name="T5" fmla="*/ 192 h 297"/>
                <a:gd name="T6" fmla="*/ 288 w 4065"/>
                <a:gd name="T7" fmla="*/ 224 h 297"/>
                <a:gd name="T8" fmla="*/ 344 w 4065"/>
                <a:gd name="T9" fmla="*/ 240 h 297"/>
                <a:gd name="T10" fmla="*/ 440 w 4065"/>
                <a:gd name="T11" fmla="*/ 232 h 297"/>
                <a:gd name="T12" fmla="*/ 520 w 4065"/>
                <a:gd name="T13" fmla="*/ 256 h 297"/>
                <a:gd name="T14" fmla="*/ 648 w 4065"/>
                <a:gd name="T15" fmla="*/ 224 h 297"/>
                <a:gd name="T16" fmla="*/ 760 w 4065"/>
                <a:gd name="T17" fmla="*/ 192 h 297"/>
                <a:gd name="T18" fmla="*/ 840 w 4065"/>
                <a:gd name="T19" fmla="*/ 152 h 297"/>
                <a:gd name="T20" fmla="*/ 896 w 4065"/>
                <a:gd name="T21" fmla="*/ 184 h 297"/>
                <a:gd name="T22" fmla="*/ 984 w 4065"/>
                <a:gd name="T23" fmla="*/ 160 h 297"/>
                <a:gd name="T24" fmla="*/ 1048 w 4065"/>
                <a:gd name="T25" fmla="*/ 192 h 297"/>
                <a:gd name="T26" fmla="*/ 1152 w 4065"/>
                <a:gd name="T27" fmla="*/ 224 h 297"/>
                <a:gd name="T28" fmla="*/ 1280 w 4065"/>
                <a:gd name="T29" fmla="*/ 208 h 297"/>
                <a:gd name="T30" fmla="*/ 1376 w 4065"/>
                <a:gd name="T31" fmla="*/ 152 h 297"/>
                <a:gd name="T32" fmla="*/ 1440 w 4065"/>
                <a:gd name="T33" fmla="*/ 168 h 297"/>
                <a:gd name="T34" fmla="*/ 1520 w 4065"/>
                <a:gd name="T35" fmla="*/ 192 h 297"/>
                <a:gd name="T36" fmla="*/ 1616 w 4065"/>
                <a:gd name="T37" fmla="*/ 168 h 297"/>
                <a:gd name="T38" fmla="*/ 1696 w 4065"/>
                <a:gd name="T39" fmla="*/ 192 h 297"/>
                <a:gd name="T40" fmla="*/ 1784 w 4065"/>
                <a:gd name="T41" fmla="*/ 224 h 297"/>
                <a:gd name="T42" fmla="*/ 1848 w 4065"/>
                <a:gd name="T43" fmla="*/ 160 h 297"/>
                <a:gd name="T44" fmla="*/ 1920 w 4065"/>
                <a:gd name="T45" fmla="*/ 144 h 297"/>
                <a:gd name="T46" fmla="*/ 1984 w 4065"/>
                <a:gd name="T47" fmla="*/ 168 h 297"/>
                <a:gd name="T48" fmla="*/ 2040 w 4065"/>
                <a:gd name="T49" fmla="*/ 96 h 297"/>
                <a:gd name="T50" fmla="*/ 2096 w 4065"/>
                <a:gd name="T51" fmla="*/ 128 h 297"/>
                <a:gd name="T52" fmla="*/ 2160 w 4065"/>
                <a:gd name="T53" fmla="*/ 192 h 297"/>
                <a:gd name="T54" fmla="*/ 2224 w 4065"/>
                <a:gd name="T55" fmla="*/ 128 h 297"/>
                <a:gd name="T56" fmla="*/ 2336 w 4065"/>
                <a:gd name="T57" fmla="*/ 120 h 297"/>
                <a:gd name="T58" fmla="*/ 2408 w 4065"/>
                <a:gd name="T59" fmla="*/ 144 h 297"/>
                <a:gd name="T60" fmla="*/ 2496 w 4065"/>
                <a:gd name="T61" fmla="*/ 160 h 297"/>
                <a:gd name="T62" fmla="*/ 2584 w 4065"/>
                <a:gd name="T63" fmla="*/ 152 h 297"/>
                <a:gd name="T64" fmla="*/ 2656 w 4065"/>
                <a:gd name="T65" fmla="*/ 144 h 297"/>
                <a:gd name="T66" fmla="*/ 2744 w 4065"/>
                <a:gd name="T67" fmla="*/ 112 h 297"/>
                <a:gd name="T68" fmla="*/ 2832 w 4065"/>
                <a:gd name="T69" fmla="*/ 144 h 297"/>
                <a:gd name="T70" fmla="*/ 2944 w 4065"/>
                <a:gd name="T71" fmla="*/ 120 h 297"/>
                <a:gd name="T72" fmla="*/ 3032 w 4065"/>
                <a:gd name="T73" fmla="*/ 112 h 297"/>
                <a:gd name="T74" fmla="*/ 3112 w 4065"/>
                <a:gd name="T75" fmla="*/ 120 h 297"/>
                <a:gd name="T76" fmla="*/ 3208 w 4065"/>
                <a:gd name="T77" fmla="*/ 128 h 297"/>
                <a:gd name="T78" fmla="*/ 3288 w 4065"/>
                <a:gd name="T79" fmla="*/ 144 h 297"/>
                <a:gd name="T80" fmla="*/ 3360 w 4065"/>
                <a:gd name="T81" fmla="*/ 168 h 297"/>
                <a:gd name="T82" fmla="*/ 3440 w 4065"/>
                <a:gd name="T83" fmla="*/ 176 h 297"/>
                <a:gd name="T84" fmla="*/ 3552 w 4065"/>
                <a:gd name="T85" fmla="*/ 128 h 297"/>
                <a:gd name="T86" fmla="*/ 3624 w 4065"/>
                <a:gd name="T87" fmla="*/ 160 h 297"/>
                <a:gd name="T88" fmla="*/ 3712 w 4065"/>
                <a:gd name="T89" fmla="*/ 152 h 297"/>
                <a:gd name="T90" fmla="*/ 3808 w 4065"/>
                <a:gd name="T91" fmla="*/ 176 h 297"/>
                <a:gd name="T92" fmla="*/ 3872 w 4065"/>
                <a:gd name="T93" fmla="*/ 200 h 297"/>
                <a:gd name="T94" fmla="*/ 32 w 4065"/>
                <a:gd name="T95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065" h="297">
                  <a:moveTo>
                    <a:pt x="0" y="248"/>
                  </a:moveTo>
                  <a:lnTo>
                    <a:pt x="24" y="248"/>
                  </a:lnTo>
                  <a:lnTo>
                    <a:pt x="48" y="248"/>
                  </a:lnTo>
                  <a:lnTo>
                    <a:pt x="96" y="240"/>
                  </a:lnTo>
                  <a:lnTo>
                    <a:pt x="120" y="232"/>
                  </a:lnTo>
                  <a:lnTo>
                    <a:pt x="152" y="224"/>
                  </a:lnTo>
                  <a:lnTo>
                    <a:pt x="192" y="208"/>
                  </a:lnTo>
                  <a:lnTo>
                    <a:pt x="216" y="200"/>
                  </a:lnTo>
                  <a:lnTo>
                    <a:pt x="240" y="192"/>
                  </a:lnTo>
                  <a:lnTo>
                    <a:pt x="280" y="168"/>
                  </a:lnTo>
                  <a:lnTo>
                    <a:pt x="280" y="200"/>
                  </a:lnTo>
                  <a:lnTo>
                    <a:pt x="288" y="224"/>
                  </a:lnTo>
                  <a:lnTo>
                    <a:pt x="288" y="248"/>
                  </a:lnTo>
                  <a:lnTo>
                    <a:pt x="312" y="224"/>
                  </a:lnTo>
                  <a:lnTo>
                    <a:pt x="344" y="240"/>
                  </a:lnTo>
                  <a:lnTo>
                    <a:pt x="384" y="232"/>
                  </a:lnTo>
                  <a:lnTo>
                    <a:pt x="416" y="216"/>
                  </a:lnTo>
                  <a:lnTo>
                    <a:pt x="440" y="232"/>
                  </a:lnTo>
                  <a:lnTo>
                    <a:pt x="464" y="224"/>
                  </a:lnTo>
                  <a:lnTo>
                    <a:pt x="496" y="256"/>
                  </a:lnTo>
                  <a:lnTo>
                    <a:pt x="520" y="256"/>
                  </a:lnTo>
                  <a:lnTo>
                    <a:pt x="560" y="240"/>
                  </a:lnTo>
                  <a:lnTo>
                    <a:pt x="608" y="232"/>
                  </a:lnTo>
                  <a:lnTo>
                    <a:pt x="648" y="224"/>
                  </a:lnTo>
                  <a:lnTo>
                    <a:pt x="696" y="208"/>
                  </a:lnTo>
                  <a:lnTo>
                    <a:pt x="736" y="200"/>
                  </a:lnTo>
                  <a:lnTo>
                    <a:pt x="760" y="192"/>
                  </a:lnTo>
                  <a:lnTo>
                    <a:pt x="792" y="176"/>
                  </a:lnTo>
                  <a:lnTo>
                    <a:pt x="816" y="168"/>
                  </a:lnTo>
                  <a:lnTo>
                    <a:pt x="840" y="152"/>
                  </a:lnTo>
                  <a:lnTo>
                    <a:pt x="864" y="128"/>
                  </a:lnTo>
                  <a:lnTo>
                    <a:pt x="880" y="160"/>
                  </a:lnTo>
                  <a:lnTo>
                    <a:pt x="896" y="184"/>
                  </a:lnTo>
                  <a:lnTo>
                    <a:pt x="928" y="184"/>
                  </a:lnTo>
                  <a:lnTo>
                    <a:pt x="960" y="168"/>
                  </a:lnTo>
                  <a:lnTo>
                    <a:pt x="984" y="160"/>
                  </a:lnTo>
                  <a:lnTo>
                    <a:pt x="1000" y="184"/>
                  </a:lnTo>
                  <a:lnTo>
                    <a:pt x="1024" y="184"/>
                  </a:lnTo>
                  <a:lnTo>
                    <a:pt x="1048" y="192"/>
                  </a:lnTo>
                  <a:lnTo>
                    <a:pt x="1088" y="208"/>
                  </a:lnTo>
                  <a:lnTo>
                    <a:pt x="1112" y="216"/>
                  </a:lnTo>
                  <a:lnTo>
                    <a:pt x="1152" y="224"/>
                  </a:lnTo>
                  <a:lnTo>
                    <a:pt x="1192" y="224"/>
                  </a:lnTo>
                  <a:lnTo>
                    <a:pt x="1240" y="208"/>
                  </a:lnTo>
                  <a:lnTo>
                    <a:pt x="1280" y="208"/>
                  </a:lnTo>
                  <a:lnTo>
                    <a:pt x="1304" y="192"/>
                  </a:lnTo>
                  <a:lnTo>
                    <a:pt x="1336" y="176"/>
                  </a:lnTo>
                  <a:lnTo>
                    <a:pt x="1376" y="152"/>
                  </a:lnTo>
                  <a:lnTo>
                    <a:pt x="1408" y="136"/>
                  </a:lnTo>
                  <a:lnTo>
                    <a:pt x="1432" y="144"/>
                  </a:lnTo>
                  <a:lnTo>
                    <a:pt x="1440" y="168"/>
                  </a:lnTo>
                  <a:lnTo>
                    <a:pt x="1464" y="176"/>
                  </a:lnTo>
                  <a:lnTo>
                    <a:pt x="1496" y="184"/>
                  </a:lnTo>
                  <a:lnTo>
                    <a:pt x="1520" y="192"/>
                  </a:lnTo>
                  <a:lnTo>
                    <a:pt x="1544" y="200"/>
                  </a:lnTo>
                  <a:lnTo>
                    <a:pt x="1568" y="192"/>
                  </a:lnTo>
                  <a:lnTo>
                    <a:pt x="1616" y="168"/>
                  </a:lnTo>
                  <a:lnTo>
                    <a:pt x="1648" y="168"/>
                  </a:lnTo>
                  <a:lnTo>
                    <a:pt x="1672" y="168"/>
                  </a:lnTo>
                  <a:lnTo>
                    <a:pt x="1696" y="192"/>
                  </a:lnTo>
                  <a:lnTo>
                    <a:pt x="1728" y="216"/>
                  </a:lnTo>
                  <a:lnTo>
                    <a:pt x="1752" y="232"/>
                  </a:lnTo>
                  <a:lnTo>
                    <a:pt x="1784" y="224"/>
                  </a:lnTo>
                  <a:lnTo>
                    <a:pt x="1808" y="208"/>
                  </a:lnTo>
                  <a:lnTo>
                    <a:pt x="1824" y="184"/>
                  </a:lnTo>
                  <a:lnTo>
                    <a:pt x="1848" y="160"/>
                  </a:lnTo>
                  <a:lnTo>
                    <a:pt x="1872" y="136"/>
                  </a:lnTo>
                  <a:lnTo>
                    <a:pt x="1896" y="128"/>
                  </a:lnTo>
                  <a:lnTo>
                    <a:pt x="1920" y="144"/>
                  </a:lnTo>
                  <a:lnTo>
                    <a:pt x="1936" y="168"/>
                  </a:lnTo>
                  <a:lnTo>
                    <a:pt x="1968" y="192"/>
                  </a:lnTo>
                  <a:lnTo>
                    <a:pt x="1984" y="168"/>
                  </a:lnTo>
                  <a:lnTo>
                    <a:pt x="2000" y="144"/>
                  </a:lnTo>
                  <a:lnTo>
                    <a:pt x="2016" y="120"/>
                  </a:lnTo>
                  <a:lnTo>
                    <a:pt x="2040" y="96"/>
                  </a:lnTo>
                  <a:lnTo>
                    <a:pt x="2104" y="296"/>
                  </a:lnTo>
                  <a:lnTo>
                    <a:pt x="2080" y="104"/>
                  </a:lnTo>
                  <a:lnTo>
                    <a:pt x="2096" y="128"/>
                  </a:lnTo>
                  <a:lnTo>
                    <a:pt x="2112" y="160"/>
                  </a:lnTo>
                  <a:lnTo>
                    <a:pt x="2128" y="192"/>
                  </a:lnTo>
                  <a:lnTo>
                    <a:pt x="2160" y="192"/>
                  </a:lnTo>
                  <a:lnTo>
                    <a:pt x="2176" y="168"/>
                  </a:lnTo>
                  <a:lnTo>
                    <a:pt x="2192" y="144"/>
                  </a:lnTo>
                  <a:lnTo>
                    <a:pt x="2224" y="128"/>
                  </a:lnTo>
                  <a:lnTo>
                    <a:pt x="2248" y="128"/>
                  </a:lnTo>
                  <a:lnTo>
                    <a:pt x="2288" y="128"/>
                  </a:lnTo>
                  <a:lnTo>
                    <a:pt x="2336" y="120"/>
                  </a:lnTo>
                  <a:lnTo>
                    <a:pt x="2360" y="112"/>
                  </a:lnTo>
                  <a:lnTo>
                    <a:pt x="2384" y="144"/>
                  </a:lnTo>
                  <a:lnTo>
                    <a:pt x="2408" y="144"/>
                  </a:lnTo>
                  <a:lnTo>
                    <a:pt x="2432" y="144"/>
                  </a:lnTo>
                  <a:lnTo>
                    <a:pt x="2456" y="152"/>
                  </a:lnTo>
                  <a:lnTo>
                    <a:pt x="2496" y="160"/>
                  </a:lnTo>
                  <a:lnTo>
                    <a:pt x="2528" y="152"/>
                  </a:lnTo>
                  <a:lnTo>
                    <a:pt x="2552" y="152"/>
                  </a:lnTo>
                  <a:lnTo>
                    <a:pt x="2584" y="152"/>
                  </a:lnTo>
                  <a:lnTo>
                    <a:pt x="2608" y="144"/>
                  </a:lnTo>
                  <a:lnTo>
                    <a:pt x="2632" y="144"/>
                  </a:lnTo>
                  <a:lnTo>
                    <a:pt x="2656" y="144"/>
                  </a:lnTo>
                  <a:lnTo>
                    <a:pt x="2680" y="136"/>
                  </a:lnTo>
                  <a:lnTo>
                    <a:pt x="2720" y="120"/>
                  </a:lnTo>
                  <a:lnTo>
                    <a:pt x="2744" y="112"/>
                  </a:lnTo>
                  <a:lnTo>
                    <a:pt x="2768" y="120"/>
                  </a:lnTo>
                  <a:lnTo>
                    <a:pt x="2800" y="144"/>
                  </a:lnTo>
                  <a:lnTo>
                    <a:pt x="2832" y="144"/>
                  </a:lnTo>
                  <a:lnTo>
                    <a:pt x="2880" y="128"/>
                  </a:lnTo>
                  <a:lnTo>
                    <a:pt x="2904" y="128"/>
                  </a:lnTo>
                  <a:lnTo>
                    <a:pt x="2944" y="120"/>
                  </a:lnTo>
                  <a:lnTo>
                    <a:pt x="2976" y="112"/>
                  </a:lnTo>
                  <a:lnTo>
                    <a:pt x="3008" y="104"/>
                  </a:lnTo>
                  <a:lnTo>
                    <a:pt x="3032" y="112"/>
                  </a:lnTo>
                  <a:lnTo>
                    <a:pt x="3056" y="128"/>
                  </a:lnTo>
                  <a:lnTo>
                    <a:pt x="3088" y="128"/>
                  </a:lnTo>
                  <a:lnTo>
                    <a:pt x="3112" y="120"/>
                  </a:lnTo>
                  <a:lnTo>
                    <a:pt x="3152" y="112"/>
                  </a:lnTo>
                  <a:lnTo>
                    <a:pt x="3184" y="112"/>
                  </a:lnTo>
                  <a:lnTo>
                    <a:pt x="3208" y="128"/>
                  </a:lnTo>
                  <a:lnTo>
                    <a:pt x="3232" y="128"/>
                  </a:lnTo>
                  <a:lnTo>
                    <a:pt x="3264" y="128"/>
                  </a:lnTo>
                  <a:lnTo>
                    <a:pt x="3288" y="144"/>
                  </a:lnTo>
                  <a:lnTo>
                    <a:pt x="3312" y="168"/>
                  </a:lnTo>
                  <a:lnTo>
                    <a:pt x="3344" y="144"/>
                  </a:lnTo>
                  <a:lnTo>
                    <a:pt x="3360" y="168"/>
                  </a:lnTo>
                  <a:lnTo>
                    <a:pt x="3392" y="176"/>
                  </a:lnTo>
                  <a:lnTo>
                    <a:pt x="3416" y="176"/>
                  </a:lnTo>
                  <a:lnTo>
                    <a:pt x="3440" y="176"/>
                  </a:lnTo>
                  <a:lnTo>
                    <a:pt x="3464" y="160"/>
                  </a:lnTo>
                  <a:lnTo>
                    <a:pt x="3504" y="144"/>
                  </a:lnTo>
                  <a:lnTo>
                    <a:pt x="3552" y="128"/>
                  </a:lnTo>
                  <a:lnTo>
                    <a:pt x="3584" y="128"/>
                  </a:lnTo>
                  <a:lnTo>
                    <a:pt x="3600" y="160"/>
                  </a:lnTo>
                  <a:lnTo>
                    <a:pt x="3624" y="160"/>
                  </a:lnTo>
                  <a:lnTo>
                    <a:pt x="3648" y="152"/>
                  </a:lnTo>
                  <a:lnTo>
                    <a:pt x="3680" y="168"/>
                  </a:lnTo>
                  <a:lnTo>
                    <a:pt x="3712" y="152"/>
                  </a:lnTo>
                  <a:lnTo>
                    <a:pt x="3744" y="184"/>
                  </a:lnTo>
                  <a:lnTo>
                    <a:pt x="3776" y="168"/>
                  </a:lnTo>
                  <a:lnTo>
                    <a:pt x="3808" y="176"/>
                  </a:lnTo>
                  <a:lnTo>
                    <a:pt x="3832" y="168"/>
                  </a:lnTo>
                  <a:lnTo>
                    <a:pt x="3856" y="176"/>
                  </a:lnTo>
                  <a:lnTo>
                    <a:pt x="3872" y="200"/>
                  </a:lnTo>
                  <a:lnTo>
                    <a:pt x="4064" y="288"/>
                  </a:lnTo>
                  <a:lnTo>
                    <a:pt x="4048" y="16"/>
                  </a:lnTo>
                  <a:lnTo>
                    <a:pt x="32" y="0"/>
                  </a:lnTo>
                  <a:lnTo>
                    <a:pt x="0" y="24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39BC8B20-5623-67FC-C553-99FD75D48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" y="738188"/>
            <a:ext cx="7056438" cy="58007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rgbClr val="676767">
                <a:alpha val="50000"/>
              </a:srgb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PerformExample2.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AUTHOR.  Michael Coughlan.</a:t>
            </a:r>
          </a:p>
          <a:p>
            <a:pPr>
              <a:lnSpc>
                <a:spcPct val="90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NumofTimes      PIC 9 VALUE 5.</a:t>
            </a:r>
          </a:p>
          <a:p>
            <a:pPr>
              <a:lnSpc>
                <a:spcPct val="90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"Starting to run program"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3 TIMES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DISPLAY "&gt;&gt;&gt;&gt;This is an in line Perform"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"Finished in line Perform"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OutOfLineEG NumOfTimes TIMES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Begin. About to Stop".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90000"/>
              </a:lnSpc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OutOfLineEG.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DISPLAY "&gt;&gt;&gt;&gt; This is an out of line Perform".</a:t>
            </a:r>
          </a:p>
          <a:p>
            <a:pPr>
              <a:lnSpc>
                <a:spcPct val="90000"/>
              </a:lnSpc>
            </a:pPr>
            <a:endParaRPr lang="en-US" altLang="en-US">
              <a:solidFill>
                <a:srgbClr val="CF0E3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F74F7925-6564-897F-D534-DB050C7BB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7775" y="55563"/>
            <a:ext cx="3248025" cy="476250"/>
          </a:xfrm>
          <a:noFill/>
          <a:ln/>
        </p:spPr>
        <p:txBody>
          <a:bodyPr/>
          <a:lstStyle/>
          <a:p>
            <a:r>
              <a:rPr lang="en-US" altLang="en-US"/>
              <a:t>Format 2 Example</a:t>
            </a:r>
          </a:p>
        </p:txBody>
      </p:sp>
      <p:grpSp>
        <p:nvGrpSpPr>
          <p:cNvPr id="34822" name="Group 6">
            <a:extLst>
              <a:ext uri="{FF2B5EF4-FFF2-40B4-BE49-F238E27FC236}">
                <a16:creationId xmlns:a16="http://schemas.microsoft.com/office/drawing/2014/main" id="{B7DC3621-F520-502A-7045-1BD5EC3A9A4C}"/>
              </a:ext>
            </a:extLst>
          </p:cNvPr>
          <p:cNvGrpSpPr>
            <a:grpSpLocks/>
          </p:cNvGrpSpPr>
          <p:nvPr/>
        </p:nvGrpSpPr>
        <p:grpSpPr bwMode="auto">
          <a:xfrm>
            <a:off x="4883150" y="568325"/>
            <a:ext cx="3930650" cy="2578100"/>
            <a:chOff x="3076" y="358"/>
            <a:chExt cx="2476" cy="1624"/>
          </a:xfrm>
        </p:grpSpPr>
        <p:sp>
          <p:nvSpPr>
            <p:cNvPr id="34820" name="Rectangle 4">
              <a:extLst>
                <a:ext uri="{FF2B5EF4-FFF2-40B4-BE49-F238E27FC236}">
                  <a16:creationId xmlns:a16="http://schemas.microsoft.com/office/drawing/2014/main" id="{F47F4952-3231-7FC9-3959-1DA8277E2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6" y="585"/>
              <a:ext cx="2476" cy="139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43684" dir="2700000" algn="ctr" rotWithShape="0">
                <a:srgbClr val="676767">
                  <a:alpha val="50000"/>
                </a:srgb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Starting to run program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37C03"/>
                  </a:solidFill>
                  <a:effectLst/>
                  <a:latin typeface="Courier New" panose="02070309020205020404" pitchFamily="49" charset="0"/>
                </a:rPr>
                <a:t>&gt;&gt;&gt;&gt;This is an in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37C03"/>
                  </a:solidFill>
                  <a:effectLst/>
                  <a:latin typeface="Courier New" panose="02070309020205020404" pitchFamily="49" charset="0"/>
                </a:rPr>
                <a:t>&gt;&gt;&gt;&gt;This is an in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37C03"/>
                  </a:solidFill>
                  <a:effectLst/>
                  <a:latin typeface="Courier New" panose="02070309020205020404" pitchFamily="49" charset="0"/>
                </a:rPr>
                <a:t>&gt;&gt;&gt;&gt;This is an in line Perform</a:t>
              </a:r>
              <a:endPara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Finished in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 This is an out of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 This is an out of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 This is an out of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 This is an out of line Perform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CF0E30"/>
                  </a:solidFill>
                  <a:effectLst/>
                  <a:latin typeface="Courier New" panose="02070309020205020404" pitchFamily="49" charset="0"/>
                </a:rPr>
                <a:t>&gt;&gt;&gt;&gt; This is an out of line Perform</a:t>
              </a:r>
              <a:endPara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en-US" sz="1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Back in Begin. About to Stop</a:t>
              </a:r>
            </a:p>
          </p:txBody>
        </p:sp>
        <p:sp>
          <p:nvSpPr>
            <p:cNvPr id="34821" name="Rectangle 5">
              <a:extLst>
                <a:ext uri="{FF2B5EF4-FFF2-40B4-BE49-F238E27FC236}">
                  <a16:creationId xmlns:a16="http://schemas.microsoft.com/office/drawing/2014/main" id="{FBD9DD32-6A7C-EB34-A5D3-470DDF76F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7" y="358"/>
              <a:ext cx="1539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Run of PerformExample2</a:t>
              </a:r>
            </a:p>
          </p:txBody>
        </p:sp>
      </p:grpSp>
    </p:spTree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F66D042-7B6E-B585-89BE-A900A7CEB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4775" y="136525"/>
            <a:ext cx="2951163" cy="476250"/>
          </a:xfrm>
          <a:noFill/>
          <a:ln/>
        </p:spPr>
        <p:txBody>
          <a:bodyPr/>
          <a:lstStyle/>
          <a:p>
            <a:r>
              <a:rPr lang="en-US" altLang="en-US"/>
              <a:t>Format 3 Syntax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02BE8E3-C3F0-4B31-E1B0-3811331E6A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3375" y="2565400"/>
            <a:ext cx="8189913" cy="3843338"/>
          </a:xfrm>
          <a:noFill/>
          <a:ln/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 altLang="en-US"/>
              <a:t>This format is used where the </a:t>
            </a:r>
            <a:r>
              <a:rPr lang="en-US" altLang="en-US">
                <a:solidFill>
                  <a:schemeClr val="hlink"/>
                </a:solidFill>
              </a:rPr>
              <a:t>WHILE </a:t>
            </a:r>
            <a:r>
              <a:rPr lang="en-US" altLang="en-US"/>
              <a:t>or  </a:t>
            </a:r>
            <a:r>
              <a:rPr lang="en-US" altLang="en-US">
                <a:solidFill>
                  <a:schemeClr val="hlink"/>
                </a:solidFill>
              </a:rPr>
              <a:t>REPEAT</a:t>
            </a:r>
            <a:r>
              <a:rPr lang="en-US" altLang="en-US"/>
              <a:t> constructs are used in other languages.</a:t>
            </a:r>
          </a:p>
          <a:p>
            <a:pPr>
              <a:spcBef>
                <a:spcPct val="40000"/>
              </a:spcBef>
            </a:pPr>
            <a:r>
              <a:rPr lang="en-US" altLang="en-US"/>
              <a:t>If the </a:t>
            </a:r>
            <a:r>
              <a:rPr lang="en-US" altLang="en-US">
                <a:solidFill>
                  <a:schemeClr val="hlink"/>
                </a:solidFill>
              </a:rPr>
              <a:t>WITH TEST BEFORE</a:t>
            </a:r>
            <a:r>
              <a:rPr lang="en-US" altLang="en-US"/>
              <a:t> phrase is used the PERFORM behaves like a </a:t>
            </a:r>
            <a:r>
              <a:rPr lang="en-US" altLang="en-US">
                <a:solidFill>
                  <a:schemeClr val="hlink"/>
                </a:solidFill>
              </a:rPr>
              <a:t>WHILE</a:t>
            </a:r>
            <a:r>
              <a:rPr lang="en-US" altLang="en-US"/>
              <a:t> loop and the condition is tested </a:t>
            </a:r>
            <a:r>
              <a:rPr lang="en-US" altLang="en-US">
                <a:solidFill>
                  <a:schemeClr val="tx2"/>
                </a:solidFill>
              </a:rPr>
              <a:t>before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the loop body is entered.</a:t>
            </a:r>
          </a:p>
          <a:p>
            <a:pPr>
              <a:spcBef>
                <a:spcPct val="40000"/>
              </a:spcBef>
            </a:pPr>
            <a:r>
              <a:rPr lang="en-US" altLang="en-US"/>
              <a:t>If the </a:t>
            </a:r>
            <a:r>
              <a:rPr lang="en-US" altLang="en-US">
                <a:solidFill>
                  <a:schemeClr val="hlink"/>
                </a:solidFill>
              </a:rPr>
              <a:t>WITH TEST AFTER</a:t>
            </a:r>
            <a:r>
              <a:rPr lang="en-US" altLang="en-US"/>
              <a:t> phrase is used the</a:t>
            </a: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n-US" altLang="en-US"/>
              <a:t>PERFORM behaves like a </a:t>
            </a:r>
            <a:r>
              <a:rPr lang="en-US" altLang="en-US">
                <a:solidFill>
                  <a:schemeClr val="hlink"/>
                </a:solidFill>
              </a:rPr>
              <a:t>REPEAT</a:t>
            </a:r>
            <a:r>
              <a:rPr lang="en-US" altLang="en-US"/>
              <a:t> loop and the condition is tested </a:t>
            </a:r>
            <a:r>
              <a:rPr lang="en-US" altLang="en-US">
                <a:solidFill>
                  <a:schemeClr val="tx2"/>
                </a:solidFill>
              </a:rPr>
              <a:t>after</a:t>
            </a:r>
            <a:r>
              <a:rPr lang="en-US" altLang="en-US"/>
              <a:t> the loop body is entered.</a:t>
            </a:r>
          </a:p>
          <a:p>
            <a:pPr>
              <a:spcBef>
                <a:spcPct val="40000"/>
              </a:spcBef>
            </a:pPr>
            <a:r>
              <a:rPr lang="en-US" altLang="en-US"/>
              <a:t>The </a:t>
            </a:r>
            <a:r>
              <a:rPr lang="en-US" altLang="en-US">
                <a:solidFill>
                  <a:schemeClr val="hlink"/>
                </a:solidFill>
              </a:rPr>
              <a:t>WITH TEST BEFORE</a:t>
            </a:r>
            <a:r>
              <a:rPr lang="en-US" altLang="en-US"/>
              <a:t> phrase is the </a:t>
            </a:r>
            <a:r>
              <a:rPr lang="en-US" altLang="en-US">
                <a:solidFill>
                  <a:schemeClr val="hlink"/>
                </a:solidFill>
              </a:rPr>
              <a:t>default</a:t>
            </a:r>
            <a:r>
              <a:rPr lang="en-US" altLang="en-US"/>
              <a:t> and so  is rarely explicitly stated. </a:t>
            </a:r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E5653628-CE5E-3D6C-8654-8CD99F43A33C}"/>
              </a:ext>
            </a:extLst>
          </p:cNvPr>
          <p:cNvGraphicFramePr>
            <a:graphicFrameLocks/>
          </p:cNvGraphicFramePr>
          <p:nvPr/>
        </p:nvGraphicFramePr>
        <p:xfrm>
          <a:off x="730250" y="741363"/>
          <a:ext cx="7599363" cy="177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65560" imgH="1179360" progId="Equation.2">
                  <p:embed/>
                </p:oleObj>
              </mc:Choice>
              <mc:Fallback>
                <p:oleObj name="Equation" r:id="rId3" imgW="5065560" imgH="117936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741363"/>
                        <a:ext cx="7599363" cy="177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30" name="Group 18">
            <a:extLst>
              <a:ext uri="{FF2B5EF4-FFF2-40B4-BE49-F238E27FC236}">
                <a16:creationId xmlns:a16="http://schemas.microsoft.com/office/drawing/2014/main" id="{3525C3C9-2C7B-B06E-C71B-8A6CA3A551B3}"/>
              </a:ext>
            </a:extLst>
          </p:cNvPr>
          <p:cNvGrpSpPr>
            <a:grpSpLocks/>
          </p:cNvGrpSpPr>
          <p:nvPr/>
        </p:nvGrpSpPr>
        <p:grpSpPr bwMode="auto">
          <a:xfrm>
            <a:off x="5189538" y="703263"/>
            <a:ext cx="3155950" cy="4999037"/>
            <a:chOff x="3269" y="443"/>
            <a:chExt cx="1988" cy="3149"/>
          </a:xfrm>
        </p:grpSpPr>
        <p:sp>
          <p:nvSpPr>
            <p:cNvPr id="38914" name="Line 2">
              <a:extLst>
                <a:ext uri="{FF2B5EF4-FFF2-40B4-BE49-F238E27FC236}">
                  <a16:creationId xmlns:a16="http://schemas.microsoft.com/office/drawing/2014/main" id="{DBCF4019-74C9-CC42-7B4E-BB39D423CD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2" y="2395"/>
              <a:ext cx="95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5" name="AutoShape 3">
              <a:extLst>
                <a:ext uri="{FF2B5EF4-FFF2-40B4-BE49-F238E27FC236}">
                  <a16:creationId xmlns:a16="http://schemas.microsoft.com/office/drawing/2014/main" id="{4F5D77C8-1F64-3F75-C5B0-A8C622400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1" y="2199"/>
              <a:ext cx="638" cy="392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1400">
                  <a:solidFill>
                    <a:srgbClr val="000000"/>
                  </a:solidFill>
                  <a:effectLst/>
                </a:rPr>
                <a:t>test</a:t>
              </a:r>
            </a:p>
          </p:txBody>
        </p:sp>
        <p:sp>
          <p:nvSpPr>
            <p:cNvPr id="38916" name="Rectangle 4">
              <a:extLst>
                <a:ext uri="{FF2B5EF4-FFF2-40B4-BE49-F238E27FC236}">
                  <a16:creationId xmlns:a16="http://schemas.microsoft.com/office/drawing/2014/main" id="{99C82DCD-AE14-C824-689E-BA95D8137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2" y="1657"/>
              <a:ext cx="876" cy="23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>
                  <a:solidFill>
                    <a:srgbClr val="000000"/>
                  </a:solidFill>
                  <a:effectLst/>
                </a:rPr>
                <a:t>Loop Body</a:t>
              </a:r>
            </a:p>
          </p:txBody>
        </p:sp>
        <p:sp>
          <p:nvSpPr>
            <p:cNvPr id="38917" name="Rectangle 5">
              <a:extLst>
                <a:ext uri="{FF2B5EF4-FFF2-40B4-BE49-F238E27FC236}">
                  <a16:creationId xmlns:a16="http://schemas.microsoft.com/office/drawing/2014/main" id="{012EBED3-BB82-F7FF-3DB1-44552BB9A5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9" y="2230"/>
              <a:ext cx="37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1600">
                  <a:effectLst/>
                  <a:latin typeface="Times New Roman" panose="02020603050405020304" pitchFamily="18" charset="0"/>
                </a:rPr>
                <a:t>False</a:t>
              </a:r>
            </a:p>
          </p:txBody>
        </p:sp>
        <p:sp>
          <p:nvSpPr>
            <p:cNvPr id="38918" name="Rectangle 6">
              <a:extLst>
                <a:ext uri="{FF2B5EF4-FFF2-40B4-BE49-F238E27FC236}">
                  <a16:creationId xmlns:a16="http://schemas.microsoft.com/office/drawing/2014/main" id="{B9E49ACC-CF50-C1D7-B380-EF6AFDD4B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1" y="2602"/>
              <a:ext cx="49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1600">
                  <a:effectLst/>
                  <a:latin typeface="Times New Roman" panose="02020603050405020304" pitchFamily="18" charset="0"/>
                </a:rPr>
                <a:t>True</a:t>
              </a:r>
            </a:p>
          </p:txBody>
        </p:sp>
        <p:sp>
          <p:nvSpPr>
            <p:cNvPr id="38919" name="Rectangle 7">
              <a:extLst>
                <a:ext uri="{FF2B5EF4-FFF2-40B4-BE49-F238E27FC236}">
                  <a16:creationId xmlns:a16="http://schemas.microsoft.com/office/drawing/2014/main" id="{1FED94CA-4F54-7CBF-0F5C-85881B2CF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9" y="443"/>
              <a:ext cx="1466" cy="64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PERFORM WITH</a:t>
              </a: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TEST AFTER =</a:t>
              </a: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REPEAT ... UNTIL</a:t>
              </a:r>
            </a:p>
          </p:txBody>
        </p:sp>
        <p:sp>
          <p:nvSpPr>
            <p:cNvPr id="38920" name="Line 8">
              <a:extLst>
                <a:ext uri="{FF2B5EF4-FFF2-40B4-BE49-F238E27FC236}">
                  <a16:creationId xmlns:a16="http://schemas.microsoft.com/office/drawing/2014/main" id="{8A8ADCE0-52A6-01AD-A25D-8A25CC3C7E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9" y="1900"/>
              <a:ext cx="0" cy="3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1" name="Line 9">
              <a:extLst>
                <a:ext uri="{FF2B5EF4-FFF2-40B4-BE49-F238E27FC236}">
                  <a16:creationId xmlns:a16="http://schemas.microsoft.com/office/drawing/2014/main" id="{EEE85039-C4CA-A8DF-4D73-616DDC90BD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5" y="2614"/>
              <a:ext cx="0" cy="4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2" name="Line 10">
              <a:extLst>
                <a:ext uri="{FF2B5EF4-FFF2-40B4-BE49-F238E27FC236}">
                  <a16:creationId xmlns:a16="http://schemas.microsoft.com/office/drawing/2014/main" id="{DC8904BD-D6AA-76C6-464B-7C8039FC9F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6" y="1108"/>
              <a:ext cx="0" cy="5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11">
              <a:extLst>
                <a:ext uri="{FF2B5EF4-FFF2-40B4-BE49-F238E27FC236}">
                  <a16:creationId xmlns:a16="http://schemas.microsoft.com/office/drawing/2014/main" id="{A1FB2F3E-9806-7682-E30D-AFC89BF48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5" y="1336"/>
              <a:ext cx="12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Rectangle 12">
              <a:extLst>
                <a:ext uri="{FF2B5EF4-FFF2-40B4-BE49-F238E27FC236}">
                  <a16:creationId xmlns:a16="http://schemas.microsoft.com/office/drawing/2014/main" id="{3C5D4048-18F3-C0BF-7B10-F9173F1E0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5" y="3026"/>
              <a:ext cx="1172" cy="23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>
                  <a:solidFill>
                    <a:srgbClr val="000000"/>
                  </a:solidFill>
                  <a:effectLst/>
                </a:rPr>
                <a:t>Next Statement</a:t>
              </a:r>
            </a:p>
          </p:txBody>
        </p:sp>
        <p:sp>
          <p:nvSpPr>
            <p:cNvPr id="38925" name="Line 13">
              <a:extLst>
                <a:ext uri="{FF2B5EF4-FFF2-40B4-BE49-F238E27FC236}">
                  <a16:creationId xmlns:a16="http://schemas.microsoft.com/office/drawing/2014/main" id="{F9B69305-5365-7461-88AF-5752D73880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5" y="3274"/>
              <a:ext cx="0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14">
              <a:extLst>
                <a:ext uri="{FF2B5EF4-FFF2-40B4-BE49-F238E27FC236}">
                  <a16:creationId xmlns:a16="http://schemas.microsoft.com/office/drawing/2014/main" id="{94DDF569-7378-27F7-6001-472370C5B1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1" y="2395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Line 15">
              <a:extLst>
                <a:ext uri="{FF2B5EF4-FFF2-40B4-BE49-F238E27FC236}">
                  <a16:creationId xmlns:a16="http://schemas.microsoft.com/office/drawing/2014/main" id="{E1AD0DA5-B318-0739-9E63-55B303D8F1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7" y="1630"/>
              <a:ext cx="0" cy="3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Line 16">
              <a:extLst>
                <a:ext uri="{FF2B5EF4-FFF2-40B4-BE49-F238E27FC236}">
                  <a16:creationId xmlns:a16="http://schemas.microsoft.com/office/drawing/2014/main" id="{6C20ED70-3A89-2E58-2F4B-5BEAFB4B3D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46" y="1336"/>
              <a:ext cx="49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9" name="Line 17">
              <a:extLst>
                <a:ext uri="{FF2B5EF4-FFF2-40B4-BE49-F238E27FC236}">
                  <a16:creationId xmlns:a16="http://schemas.microsoft.com/office/drawing/2014/main" id="{1F53EC83-B83B-2443-402F-25AF6648C1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56" y="1333"/>
              <a:ext cx="0" cy="10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47" name="Group 35">
            <a:extLst>
              <a:ext uri="{FF2B5EF4-FFF2-40B4-BE49-F238E27FC236}">
                <a16:creationId xmlns:a16="http://schemas.microsoft.com/office/drawing/2014/main" id="{DCCB10E6-7ED7-E218-51DD-22AE56436F98}"/>
              </a:ext>
            </a:extLst>
          </p:cNvPr>
          <p:cNvGrpSpPr>
            <a:grpSpLocks/>
          </p:cNvGrpSpPr>
          <p:nvPr/>
        </p:nvGrpSpPr>
        <p:grpSpPr bwMode="auto">
          <a:xfrm>
            <a:off x="622300" y="703263"/>
            <a:ext cx="3803650" cy="4999037"/>
            <a:chOff x="392" y="443"/>
            <a:chExt cx="2396" cy="3149"/>
          </a:xfrm>
        </p:grpSpPr>
        <p:sp>
          <p:nvSpPr>
            <p:cNvPr id="38931" name="Line 19">
              <a:extLst>
                <a:ext uri="{FF2B5EF4-FFF2-40B4-BE49-F238E27FC236}">
                  <a16:creationId xmlns:a16="http://schemas.microsoft.com/office/drawing/2014/main" id="{A2D7A4A1-D9BB-2C12-BF4B-9E0C80FB0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7" y="2395"/>
              <a:ext cx="95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2" name="AutoShape 20">
              <a:extLst>
                <a:ext uri="{FF2B5EF4-FFF2-40B4-BE49-F238E27FC236}">
                  <a16:creationId xmlns:a16="http://schemas.microsoft.com/office/drawing/2014/main" id="{C6C8C78B-E57B-D840-5C22-01D1FF775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" y="2199"/>
              <a:ext cx="638" cy="392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 sz="1400">
                  <a:solidFill>
                    <a:srgbClr val="000000"/>
                  </a:solidFill>
                  <a:effectLst/>
                </a:rPr>
                <a:t>test</a:t>
              </a:r>
            </a:p>
          </p:txBody>
        </p:sp>
        <p:sp>
          <p:nvSpPr>
            <p:cNvPr id="38933" name="Rectangle 21">
              <a:extLst>
                <a:ext uri="{FF2B5EF4-FFF2-40B4-BE49-F238E27FC236}">
                  <a16:creationId xmlns:a16="http://schemas.microsoft.com/office/drawing/2014/main" id="{EF01660C-48DC-0697-0726-10D075100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2" y="1654"/>
              <a:ext cx="876" cy="23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>
                  <a:solidFill>
                    <a:srgbClr val="000000"/>
                  </a:solidFill>
                  <a:effectLst/>
                </a:rPr>
                <a:t>Loop Body</a:t>
              </a:r>
            </a:p>
          </p:txBody>
        </p:sp>
        <p:sp>
          <p:nvSpPr>
            <p:cNvPr id="38934" name="Rectangle 22">
              <a:extLst>
                <a:ext uri="{FF2B5EF4-FFF2-40B4-BE49-F238E27FC236}">
                  <a16:creationId xmlns:a16="http://schemas.microsoft.com/office/drawing/2014/main" id="{845E211D-6D56-8FC0-8A26-FB913774A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2" y="2218"/>
              <a:ext cx="37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1600">
                  <a:effectLst/>
                  <a:latin typeface="Times New Roman" panose="02020603050405020304" pitchFamily="18" charset="0"/>
                </a:rPr>
                <a:t>False</a:t>
              </a:r>
            </a:p>
          </p:txBody>
        </p:sp>
        <p:sp>
          <p:nvSpPr>
            <p:cNvPr id="38935" name="Rectangle 23">
              <a:extLst>
                <a:ext uri="{FF2B5EF4-FFF2-40B4-BE49-F238E27FC236}">
                  <a16:creationId xmlns:a16="http://schemas.microsoft.com/office/drawing/2014/main" id="{CFED049E-7F5C-E105-3940-68A14B3A6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4" y="2620"/>
              <a:ext cx="49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altLang="en-US" sz="1600">
                  <a:effectLst/>
                  <a:latin typeface="Times New Roman" panose="02020603050405020304" pitchFamily="18" charset="0"/>
                </a:rPr>
                <a:t>True</a:t>
              </a:r>
            </a:p>
          </p:txBody>
        </p:sp>
        <p:sp>
          <p:nvSpPr>
            <p:cNvPr id="38936" name="Rectangle 24">
              <a:extLst>
                <a:ext uri="{FF2B5EF4-FFF2-40B4-BE49-F238E27FC236}">
                  <a16:creationId xmlns:a16="http://schemas.microsoft.com/office/drawing/2014/main" id="{31E6B246-A745-E41D-B933-A748D869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" y="443"/>
              <a:ext cx="1382" cy="64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PERFORM WITH</a:t>
              </a: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TEST BEFORE =</a:t>
              </a:r>
            </a:p>
            <a:p>
              <a:r>
                <a:rPr lang="en-US" altLang="en-US" sz="2000">
                  <a:solidFill>
                    <a:srgbClr val="000000"/>
                  </a:solidFill>
                  <a:effectLst/>
                </a:rPr>
                <a:t>WHILE ... DO</a:t>
              </a:r>
            </a:p>
          </p:txBody>
        </p:sp>
        <p:sp>
          <p:nvSpPr>
            <p:cNvPr id="38937" name="Line 25">
              <a:extLst>
                <a:ext uri="{FF2B5EF4-FFF2-40B4-BE49-F238E27FC236}">
                  <a16:creationId xmlns:a16="http://schemas.microsoft.com/office/drawing/2014/main" id="{13A9A0C1-983E-DAF3-8C07-E753DEAE10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8" y="2575"/>
              <a:ext cx="0" cy="42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8" name="Line 26">
              <a:extLst>
                <a:ext uri="{FF2B5EF4-FFF2-40B4-BE49-F238E27FC236}">
                  <a16:creationId xmlns:a16="http://schemas.microsoft.com/office/drawing/2014/main" id="{6476D036-B38B-3FEB-CFED-8E4584ED1D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1" y="1108"/>
              <a:ext cx="0" cy="110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39" name="Line 27">
              <a:extLst>
                <a:ext uri="{FF2B5EF4-FFF2-40B4-BE49-F238E27FC236}">
                  <a16:creationId xmlns:a16="http://schemas.microsoft.com/office/drawing/2014/main" id="{CC4CC054-AB93-FCB1-A962-9B441B3C68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30" y="1336"/>
              <a:ext cx="12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0" name="Rectangle 28">
              <a:extLst>
                <a:ext uri="{FF2B5EF4-FFF2-40B4-BE49-F238E27FC236}">
                  <a16:creationId xmlns:a16="http://schemas.microsoft.com/office/drawing/2014/main" id="{00803DCF-E55A-DE96-51A6-6FD2046F5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" y="3014"/>
              <a:ext cx="1172" cy="23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>
              <a:spAutoFit/>
            </a:bodyPr>
            <a:lstStyle/>
            <a:p>
              <a:pPr algn="ctr"/>
              <a:r>
                <a:rPr lang="en-US" altLang="en-US">
                  <a:solidFill>
                    <a:srgbClr val="000000"/>
                  </a:solidFill>
                  <a:effectLst/>
                </a:rPr>
                <a:t>Next Statement</a:t>
              </a:r>
            </a:p>
          </p:txBody>
        </p:sp>
        <p:sp>
          <p:nvSpPr>
            <p:cNvPr id="38941" name="Line 29">
              <a:extLst>
                <a:ext uri="{FF2B5EF4-FFF2-40B4-BE49-F238E27FC236}">
                  <a16:creationId xmlns:a16="http://schemas.microsoft.com/office/drawing/2014/main" id="{F1BAB6D8-2605-7733-56D6-692376A7AD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2" y="3274"/>
              <a:ext cx="0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2" name="Line 30">
              <a:extLst>
                <a:ext uri="{FF2B5EF4-FFF2-40B4-BE49-F238E27FC236}">
                  <a16:creationId xmlns:a16="http://schemas.microsoft.com/office/drawing/2014/main" id="{552F6C9C-3093-44E4-54A0-5C621F3AC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0" y="2395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3" name="Line 31">
              <a:extLst>
                <a:ext uri="{FF2B5EF4-FFF2-40B4-BE49-F238E27FC236}">
                  <a16:creationId xmlns:a16="http://schemas.microsoft.com/office/drawing/2014/main" id="{4D2EB9EE-4DC3-3067-4C67-2B6AEF87A8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8" y="1966"/>
              <a:ext cx="0" cy="2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4" name="Line 32">
              <a:extLst>
                <a:ext uri="{FF2B5EF4-FFF2-40B4-BE49-F238E27FC236}">
                  <a16:creationId xmlns:a16="http://schemas.microsoft.com/office/drawing/2014/main" id="{6CFE4299-4008-449B-457C-F0182CAF2A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1" y="1336"/>
              <a:ext cx="49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5" name="Line 33">
              <a:extLst>
                <a:ext uri="{FF2B5EF4-FFF2-40B4-BE49-F238E27FC236}">
                  <a16:creationId xmlns:a16="http://schemas.microsoft.com/office/drawing/2014/main" id="{25B552D4-36F3-EB91-F6D8-BD06FB3687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7" y="1897"/>
              <a:ext cx="0" cy="50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6" name="Line 34">
              <a:extLst>
                <a:ext uri="{FF2B5EF4-FFF2-40B4-BE49-F238E27FC236}">
                  <a16:creationId xmlns:a16="http://schemas.microsoft.com/office/drawing/2014/main" id="{E05926F5-9345-25C4-1D0A-5A397E15B4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7" y="1332"/>
              <a:ext cx="0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39558C1-3740-631C-AE58-1B01BD672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4850" y="127000"/>
            <a:ext cx="4710113" cy="476250"/>
          </a:xfrm>
          <a:noFill/>
          <a:ln/>
        </p:spPr>
        <p:txBody>
          <a:bodyPr/>
          <a:lstStyle/>
          <a:p>
            <a:r>
              <a:rPr lang="en-US" altLang="en-US"/>
              <a:t>Sequential File Processing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8D6F578-78CD-DD44-0423-CF6DDA58D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8788" y="1033463"/>
            <a:ext cx="7904162" cy="4338637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In general terms, the </a:t>
            </a:r>
            <a:r>
              <a:rPr lang="en-US" altLang="en-US">
                <a:solidFill>
                  <a:schemeClr val="hlink"/>
                </a:solidFill>
              </a:rPr>
              <a:t>WHILE </a:t>
            </a:r>
            <a:r>
              <a:rPr lang="en-US" altLang="en-US"/>
              <a:t>loop is an ideal construct for processing sequences of data items whose length is not predefined.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Such sequences of values are often called “streams”.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Because the ‘length’ of the stream is unknown we have to be careful how we manage the detection of the end of the stream.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A useful way for solving this problem uses a strategy known as “read ahead”.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43A7CCF-8B7E-E419-AC50-92A1D89EE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7788" y="184150"/>
            <a:ext cx="3582987" cy="476250"/>
          </a:xfrm>
          <a:noFill/>
          <a:ln/>
        </p:spPr>
        <p:txBody>
          <a:bodyPr/>
          <a:lstStyle/>
          <a:p>
            <a:r>
              <a:rPr lang="en-US" altLang="en-US"/>
              <a:t>The PERFORM Verb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E1BA941-4A0D-B375-287D-082D637983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3988" y="833438"/>
            <a:ext cx="8404225" cy="5395912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Iteration is an important programming construct.  We use iteration when we need to repeat the same instructions over and over again.</a:t>
            </a:r>
          </a:p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Most programming languages have several iteration keywords (e.g. WHILE, FOR, REPEAT) which facilitate the creation different ‘types’ of iteration structure.</a:t>
            </a:r>
          </a:p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COBOL only has </a:t>
            </a:r>
            <a:r>
              <a:rPr lang="en-US" altLang="en-US">
                <a:solidFill>
                  <a:schemeClr val="tx2"/>
                </a:solidFill>
              </a:rPr>
              <a:t>one</a:t>
            </a:r>
            <a:r>
              <a:rPr lang="en-US" altLang="en-US"/>
              <a:t> iteration construct;  </a:t>
            </a:r>
            <a:r>
              <a:rPr lang="en-US" altLang="en-US">
                <a:solidFill>
                  <a:schemeClr val="hlink"/>
                </a:solidFill>
              </a:rPr>
              <a:t>PERFORM</a:t>
            </a:r>
            <a:r>
              <a:rPr lang="en-US" altLang="en-US"/>
              <a:t>.</a:t>
            </a:r>
          </a:p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But the </a:t>
            </a:r>
            <a:r>
              <a:rPr lang="en-US" altLang="en-US">
                <a:solidFill>
                  <a:schemeClr val="hlink"/>
                </a:solidFill>
              </a:rPr>
              <a:t>PERFORM</a:t>
            </a:r>
            <a:r>
              <a:rPr lang="en-US" altLang="en-US"/>
              <a:t> has several variations.  </a:t>
            </a:r>
          </a:p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Each variation is equivalent to one of the iteration ‘types’ available in other languages. </a:t>
            </a:r>
          </a:p>
          <a:p>
            <a:pPr>
              <a:lnSpc>
                <a:spcPct val="80000"/>
              </a:lnSpc>
              <a:spcBef>
                <a:spcPct val="90000"/>
              </a:spcBef>
            </a:pPr>
            <a:r>
              <a:rPr lang="en-US" altLang="en-US"/>
              <a:t>This lecture concentrates on three of the PERFORM formats.  The PERFORM..VARYING, the COBOL equivalent of the FOR , will be introduced later.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EECD1A3-70E0-6C78-32D0-7BE73E982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89225" y="179388"/>
            <a:ext cx="3108325" cy="476250"/>
          </a:xfrm>
          <a:noFill/>
          <a:ln/>
        </p:spPr>
        <p:txBody>
          <a:bodyPr/>
          <a:lstStyle/>
          <a:p>
            <a:r>
              <a:rPr lang="en-US" altLang="en-US"/>
              <a:t>The READ Ahead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439AD0F-3A78-AEA8-D48A-19787F1EB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123950"/>
            <a:ext cx="8153400" cy="4400550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With the “read ahead” strategy we always </a:t>
            </a:r>
            <a:r>
              <a:rPr lang="en-US" altLang="en-US">
                <a:solidFill>
                  <a:schemeClr val="tx2"/>
                </a:solidFill>
              </a:rPr>
              <a:t>try </a:t>
            </a:r>
            <a:r>
              <a:rPr lang="en-US" altLang="en-US"/>
              <a:t>to stay one data item ahead of the processing.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The general format of the “read ahead” algorithm is as follows;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Attempt to READ first data item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WHILE NOT EndOfStream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     Process data item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     Attempt to READ next data item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ENDWHILE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Use this to process any stream of data.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E827856-480C-6900-39B6-C30FA5ED1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4875" y="150813"/>
            <a:ext cx="4491038" cy="476250"/>
          </a:xfrm>
          <a:noFill/>
          <a:ln/>
        </p:spPr>
        <p:txBody>
          <a:bodyPr/>
          <a:lstStyle/>
          <a:p>
            <a:r>
              <a:rPr lang="en-US" altLang="en-US"/>
              <a:t>Reading a Sequential File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F78661E-10D3-0323-DD80-83A5AA3D0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8" y="914400"/>
            <a:ext cx="8110537" cy="4610100"/>
          </a:xfrm>
          <a:noFill/>
          <a:ln/>
        </p:spPr>
        <p:txBody>
          <a:bodyPr/>
          <a:lstStyle/>
          <a:p>
            <a:pPr>
              <a:tabLst>
                <a:tab pos="1428750" algn="l"/>
              </a:tabLst>
            </a:pPr>
            <a:r>
              <a:rPr lang="en-US" altLang="en-US"/>
              <a:t>Algorithm Template</a:t>
            </a:r>
          </a:p>
          <a:p>
            <a:pPr lvl="1" indent="0">
              <a:buFont typeface="Monotype Sorts" charset="2"/>
              <a:buNone/>
              <a:tabLst>
                <a:tab pos="1428750" algn="l"/>
              </a:tabLst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READ StudentRecords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AT END MOVE HIGH-VALUES TO StudentRecord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END-READ</a:t>
            </a:r>
          </a:p>
          <a:p>
            <a:pPr lvl="1" indent="0">
              <a:buFont typeface="Monotype Sorts" charset="2"/>
              <a:buNone/>
              <a:tabLst>
                <a:tab pos="1428750" algn="l"/>
              </a:tabLst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PERFORM UNTIL StudentRecord = HIGH-VALUES		DISPLAY StudentRecord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READ StudentRecords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		AT END MOVE HIGH-VALUES TO StudentRecord	END-READ	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END-PERFORM</a:t>
            </a:r>
            <a:endParaRPr lang="en-US" altLang="en-US">
              <a:latin typeface="Courier New" panose="02070309020205020404" pitchFamily="49" charset="0"/>
            </a:endParaRPr>
          </a:p>
          <a:p>
            <a:pPr>
              <a:lnSpc>
                <a:spcPct val="100000"/>
              </a:lnSpc>
              <a:spcBef>
                <a:spcPct val="80000"/>
              </a:spcBef>
              <a:tabLst>
                <a:tab pos="1428750" algn="l"/>
              </a:tabLst>
            </a:pPr>
            <a:r>
              <a:rPr lang="en-US" altLang="en-US"/>
              <a:t>This is an example of an algorithm which is capable of processing any sequential file; ordered or unordered! </a:t>
            </a: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04082E4-7686-877F-D8D9-88E68164F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2444750"/>
            <a:ext cx="8621712" cy="368300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lIns="92075" tIns="76200" rIns="92075" bIns="76200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StudentFile</a:t>
            </a:r>
            <a:b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MOVE HIGH-VALUES TO StudentDetails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StudentDetails = HIGH-VALUES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DISPLAY StudentId SPACE StudentName SPACE CourseCode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READ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  AT END MOVE HIGH-VALUES TO StudentDetails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</a:t>
            </a:r>
            <a:b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StudentFile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grpSp>
        <p:nvGrpSpPr>
          <p:cNvPr id="47109" name="Group 5">
            <a:extLst>
              <a:ext uri="{FF2B5EF4-FFF2-40B4-BE49-F238E27FC236}">
                <a16:creationId xmlns:a16="http://schemas.microsoft.com/office/drawing/2014/main" id="{A22F212E-D228-59DF-0CBE-4A0BC244E809}"/>
              </a:ext>
            </a:extLst>
          </p:cNvPr>
          <p:cNvGrpSpPr>
            <a:grpSpLocks/>
          </p:cNvGrpSpPr>
          <p:nvPr/>
        </p:nvGrpSpPr>
        <p:grpSpPr bwMode="auto">
          <a:xfrm>
            <a:off x="2908300" y="247650"/>
            <a:ext cx="3014663" cy="1517650"/>
            <a:chOff x="1832" y="156"/>
            <a:chExt cx="1899" cy="956"/>
          </a:xfrm>
        </p:grpSpPr>
        <p:sp>
          <p:nvSpPr>
            <p:cNvPr id="47107" name="Rectangle 3">
              <a:extLst>
                <a:ext uri="{FF2B5EF4-FFF2-40B4-BE49-F238E27FC236}">
                  <a16:creationId xmlns:a16="http://schemas.microsoft.com/office/drawing/2014/main" id="{911FE244-23B3-007E-A329-F7B2C9504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401"/>
              <a:ext cx="1899" cy="711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>
              <a:outerShdw dist="143684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2075" tIns="46038" rIns="92075" bIns="46038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9456789 COUGHLANMS LM51</a:t>
              </a:r>
            </a:p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9367892 RYAN    TG LM60</a:t>
              </a:r>
            </a:p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9368934 WILSON  HR LM61</a:t>
              </a:r>
            </a:p>
          </p:txBody>
        </p:sp>
        <p:sp>
          <p:nvSpPr>
            <p:cNvPr id="47108" name="Rectangle 4">
              <a:extLst>
                <a:ext uri="{FF2B5EF4-FFF2-40B4-BE49-F238E27FC236}">
                  <a16:creationId xmlns:a16="http://schemas.microsoft.com/office/drawing/2014/main" id="{E1C76828-0C28-AE3C-0831-C1668434B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8" y="156"/>
              <a:ext cx="1135" cy="233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b">
              <a:spAutoFit/>
            </a:bodyPr>
            <a:lstStyle>
              <a:lvl1pPr marL="190500" indent="-190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 defTabSz="762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lnSpc>
                  <a:spcPct val="103000"/>
                </a:lnSpc>
                <a:spcAft>
                  <a:spcPct val="52000"/>
                </a:spcAft>
              </a:pPr>
              <a:r>
                <a:rPr lang="en-US" altLang="en-US" sz="16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RUN OF SeqRead</a:t>
              </a:r>
            </a:p>
          </p:txBody>
        </p:sp>
      </p:grp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A3DCD2A-A338-3679-7375-FCBD7A12A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74863" y="134938"/>
            <a:ext cx="4156075" cy="476250"/>
          </a:xfrm>
          <a:noFill/>
          <a:ln/>
        </p:spPr>
        <p:txBody>
          <a:bodyPr/>
          <a:lstStyle/>
          <a:p>
            <a:r>
              <a:rPr lang="en-US" altLang="en-US"/>
              <a:t>Paragraphs :- Revisited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09339ED-1DC5-1EAC-4B5C-3C6C08EE9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138" y="1004888"/>
            <a:ext cx="8532812" cy="5167312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altLang="en-US"/>
              <a:t>A Paragraph is a block of code to which we have given a name.</a:t>
            </a:r>
          </a:p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altLang="en-US"/>
              <a:t>A Paragraph Name is a programmer defined name formed using the standard rules for programmer defined names (A-Z, 0-9, -).</a:t>
            </a:r>
          </a:p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altLang="en-US"/>
              <a:t>A Paragraph Name is </a:t>
            </a:r>
            <a:r>
              <a:rPr lang="en-US" altLang="en-US">
                <a:solidFill>
                  <a:schemeClr val="hlink"/>
                </a:solidFill>
              </a:rPr>
              <a:t>ALWAYS</a:t>
            </a:r>
            <a:r>
              <a:rPr lang="en-US" altLang="en-US"/>
              <a:t> terminated with a ‘full-stop’.</a:t>
            </a:r>
          </a:p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altLang="en-US"/>
              <a:t>Any number of statements and sentences may be included in a paragraph, and the last one (at least) must be terminated with a ‘full-stop’.</a:t>
            </a:r>
          </a:p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altLang="en-US"/>
              <a:t>The scope of a paragraph is delimited by the occurrence of another paragraph name or the end of the program text.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010C02C-AC12-30B9-CAFC-86649634BC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515350" cy="37338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ProcessRecord.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DISPLAY StudentRecord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READ StudentFile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AT END MOVE HIGH-VALUES TO StudentRecord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END-READ.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ProduceOutput.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    DISPLAY “Here is a message”.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u="sng"/>
          </a:p>
          <a:p>
            <a:pPr algn="ctr">
              <a:buFont typeface="Wingdings" panose="05000000000000000000" pitchFamily="2" charset="2"/>
              <a:buNone/>
            </a:pPr>
            <a:br>
              <a:rPr lang="en-US" altLang="en-US">
                <a:solidFill>
                  <a:schemeClr val="hlink"/>
                </a:solidFill>
              </a:rPr>
            </a:br>
            <a:endParaRPr lang="en-US" altLang="en-US">
              <a:solidFill>
                <a:schemeClr val="hlink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DD251E3-640F-419D-1646-2DED45D64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0638" y="163513"/>
            <a:ext cx="3505200" cy="476250"/>
          </a:xfrm>
          <a:noFill/>
          <a:ln/>
        </p:spPr>
        <p:txBody>
          <a:bodyPr/>
          <a:lstStyle/>
          <a:p>
            <a:r>
              <a:rPr lang="en-US" altLang="en-US"/>
              <a:t>Paragraph Example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AB4D80F5-8108-1848-52B0-EF940AA51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4914900"/>
            <a:ext cx="4365625" cy="1295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NOTE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folHlink"/>
                </a:solidFill>
                <a:effectLst/>
              </a:rPr>
              <a:t>The scope of ‘ProcessRecord’ is delimited by the occurrence the paragraph name ‘ProduceOutput’.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ABB6629-4C1A-FB28-D00A-383D2C839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62250" y="76200"/>
            <a:ext cx="3049588" cy="476250"/>
          </a:xfrm>
          <a:noFill/>
          <a:ln/>
        </p:spPr>
        <p:txBody>
          <a:bodyPr/>
          <a:lstStyle/>
          <a:p>
            <a:r>
              <a:rPr lang="en-US" altLang="en-US"/>
              <a:t>Format 1 Syntax.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652B367-9E88-8B6C-6547-BB95F912E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9575" y="1766888"/>
            <a:ext cx="7996238" cy="4624387"/>
          </a:xfrm>
          <a:noFill/>
          <a:ln/>
        </p:spPr>
        <p:txBody>
          <a:bodyPr/>
          <a:lstStyle/>
          <a:p>
            <a:r>
              <a:rPr lang="en-US" altLang="en-US"/>
              <a:t>This is the only type of PERFORM that is </a:t>
            </a:r>
            <a:r>
              <a:rPr lang="en-US" altLang="en-US">
                <a:solidFill>
                  <a:schemeClr val="hlink"/>
                </a:solidFill>
              </a:rPr>
              <a:t>not </a:t>
            </a:r>
            <a:r>
              <a:rPr lang="en-US" altLang="en-US"/>
              <a:t>an iteration construct. </a:t>
            </a:r>
          </a:p>
          <a:p>
            <a:r>
              <a:rPr lang="en-US" altLang="en-US"/>
              <a:t>It instructs the computer to </a:t>
            </a:r>
            <a:r>
              <a:rPr lang="en-US" altLang="en-US">
                <a:solidFill>
                  <a:schemeClr val="hlink"/>
                </a:solidFill>
              </a:rPr>
              <a:t>transfer control</a:t>
            </a:r>
            <a:r>
              <a:rPr lang="en-US" altLang="en-US"/>
              <a:t> to an out-of-line block of code.  </a:t>
            </a:r>
          </a:p>
          <a:p>
            <a:r>
              <a:rPr lang="en-US" altLang="en-US"/>
              <a:t>When the end of the block is reached, control reverts to the statement (not the sentence) immediately following the PERFORM.</a:t>
            </a:r>
          </a:p>
          <a:p>
            <a:r>
              <a:rPr lang="en-US" altLang="en-US"/>
              <a:t>1stProc and EndProc are the names of Paragraphs or Sections. </a:t>
            </a:r>
          </a:p>
          <a:p>
            <a:r>
              <a:rPr lang="en-US" altLang="en-US"/>
              <a:t>The PERFORM..THRU instructs the computer to treat the Paragraphs or Sections from 1stProc TO EndProc as a single block of code. </a:t>
            </a:r>
          </a:p>
        </p:txBody>
      </p:sp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50CCA6DA-A6AE-6008-EF24-D3AFCAE9455F}"/>
              </a:ext>
            </a:extLst>
          </p:cNvPr>
          <p:cNvGraphicFramePr>
            <a:graphicFrameLocks/>
          </p:cNvGraphicFramePr>
          <p:nvPr/>
        </p:nvGraphicFramePr>
        <p:xfrm>
          <a:off x="1614488" y="696913"/>
          <a:ext cx="5289550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6000" imgH="685440" progId="Equation.2">
                  <p:embed/>
                </p:oleObj>
              </mc:Choice>
              <mc:Fallback>
                <p:oleObj name="Equation" r:id="rId3" imgW="3186000" imgH="68544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696913"/>
                        <a:ext cx="5289550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A1CB291-C419-3653-E250-AFA9708C9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DISPLAY "In TopLevel. Starting to run program"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OneLevelDown.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0F42182-6B99-58C6-EF4B-A68F4533E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088" y="803275"/>
            <a:ext cx="2063750" cy="307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Run of PerformFormat1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1BB81CF-BDAE-2F49-A186-C5A08B5D3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275" y="1133475"/>
            <a:ext cx="5684838" cy="12255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In TopLevel. Starting to run program</a:t>
            </a:r>
            <a:endParaRPr lang="en-US" altLang="en-US">
              <a:solidFill>
                <a:srgbClr val="063DE8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Now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&gt;&gt;&gt;&gt;&gt;&gt;&gt;&gt; Now in TwoLevelsDown.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Back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Back in TopLevel.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703D6ACA-D274-F29F-6E7E-3B44B3C741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C420A79-B152-52AB-43AB-136BB1713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 OneLevelDown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OneLevelDown.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D5A9664-BBE2-06AD-F72D-B590CEFF7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088" y="803275"/>
            <a:ext cx="2063750" cy="307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Run of PerformFormat1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EECA5552-D577-6015-55D0-8DD14A51B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136650"/>
            <a:ext cx="5678488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 TopLevel. Starting to run program</a:t>
            </a:r>
            <a:endParaRPr lang="en-US" altLang="en-US">
              <a:solidFill>
                <a:srgbClr val="063DE8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Now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&gt;&gt;&gt;&gt;&gt;&gt;&gt;&gt; Now in TwoLevelsDown.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Back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Back in TopLevel.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EF7FD6B1-0915-7C84-9358-8FCAAD5D0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580332C-EAC5-CA2F-E12B-9BFBBAFAA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OneLevelDown.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DISPLAY "&gt;&gt;&gt;&gt; Now in OneLevelDown"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TwoLevelsDown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9ACE1DE-5D45-EF3D-5887-B99EDCBB5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088" y="803275"/>
            <a:ext cx="2063750" cy="307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Run of PerformFormat1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F26C0F9E-B250-824E-218A-95D7F6D17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136650"/>
            <a:ext cx="5678488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 TopLevel. Starting to run program</a:t>
            </a:r>
            <a:endParaRPr lang="en-US" altLang="en-US">
              <a:solidFill>
                <a:srgbClr val="063DE8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&gt;&gt;&gt;&gt; Now in OneLevelDown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&gt;&gt;&gt;&gt;&gt;&gt;&gt;&gt; Now in TwoLevelsDown.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Back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Back in TopLevel.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04DDD171-5A38-2FB0-D540-3CAC918F62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04455E8-2E7A-8C48-05C9-ED1D63DA4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2695575"/>
            <a:ext cx="8027987" cy="386715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TopLevel.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 sz="2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"In TopLevel. Starting to run program"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OneLevelDown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"Back in TopLevel.".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TwoLevelsDown.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"&gt;&gt;&gt;&gt;&gt;&gt;&gt;&gt; Now in TwoLevelsDown."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OneLevelDown.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Now in OneLevelDown"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</a:t>
            </a:r>
            <a:r>
              <a:rPr lang="en-US" altLang="en-US" sz="24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 TwoLevelsDown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DISPLAY "&gt;&gt;&gt;&gt; Back in OneLevelDown".</a:t>
            </a:r>
          </a:p>
          <a:p>
            <a:pPr>
              <a:lnSpc>
                <a:spcPct val="8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7C548BC-D95F-B5D9-D573-809A87C2D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088" y="803275"/>
            <a:ext cx="2063750" cy="3079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38100" rIns="92075" bIns="38100" anchor="b">
            <a:spAutoFit/>
          </a:bodyPr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3000"/>
              </a:lnSpc>
              <a:spcAft>
                <a:spcPct val="52000"/>
              </a:spcAft>
            </a:pPr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Run of PerformFormat1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0E83458-912A-ED9B-879E-B97CA2FEA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136650"/>
            <a:ext cx="5678488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/>
          <a:lstStyle>
            <a:lvl1pPr marL="190500" indent="-190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 TopLevel. Starting to run program</a:t>
            </a:r>
            <a:endParaRPr lang="en-US" altLang="en-US">
              <a:solidFill>
                <a:srgbClr val="063DE8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Now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&gt;&gt;&gt;&gt;&gt;&gt;&gt;&gt; Now in TwoLevelsDown.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&gt;&gt;&gt;&gt; Back in OneLevelDown</a:t>
            </a:r>
          </a:p>
          <a:p>
            <a:pPr>
              <a:lnSpc>
                <a:spcPct val="80000"/>
              </a:lnSpc>
            </a:pP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Back in TopLevel.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56653A6B-58A8-CF5C-9D7E-079589EEB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2350" y="101600"/>
            <a:ext cx="3346450" cy="476250"/>
          </a:xfrm>
          <a:noFill/>
          <a:ln/>
        </p:spPr>
        <p:txBody>
          <a:bodyPr/>
          <a:lstStyle/>
          <a:p>
            <a:r>
              <a:rPr lang="en-US" altLang="en-US"/>
              <a:t>Format 1 Example.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62639156</TotalTime>
  <Pages>22</Pages>
  <Words>1730</Words>
  <Application>Microsoft Office PowerPoint</Application>
  <PresentationFormat>Letter Paper (8.5x11 in)</PresentationFormat>
  <Paragraphs>349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Wingdings</vt:lpstr>
      <vt:lpstr>Monotype Sorts</vt:lpstr>
      <vt:lpstr>Times New Roman</vt:lpstr>
      <vt:lpstr>Courier New</vt:lpstr>
      <vt:lpstr>b-slide</vt:lpstr>
      <vt:lpstr>Equation</vt:lpstr>
      <vt:lpstr>The  PERFORM</vt:lpstr>
      <vt:lpstr>The PERFORM Verb</vt:lpstr>
      <vt:lpstr>Paragraphs :- Revisited</vt:lpstr>
      <vt:lpstr>Paragraph Example</vt:lpstr>
      <vt:lpstr>Format 1 Syntax.</vt:lpstr>
      <vt:lpstr>Format 1 Example.</vt:lpstr>
      <vt:lpstr>Format 1 Example.</vt:lpstr>
      <vt:lpstr>Format 1 Example.</vt:lpstr>
      <vt:lpstr>Format 1 Example.</vt:lpstr>
      <vt:lpstr>Format 1 Example.</vt:lpstr>
      <vt:lpstr>Format 1 Example.</vt:lpstr>
      <vt:lpstr>Format 1 Example.</vt:lpstr>
      <vt:lpstr>Why use the PERFORM Thru?</vt:lpstr>
      <vt:lpstr>Go To and PERFORM THRU</vt:lpstr>
      <vt:lpstr>Format 2 - Syntax</vt:lpstr>
      <vt:lpstr>Format 2 Example</vt:lpstr>
      <vt:lpstr>Format 3 Syntax</vt:lpstr>
      <vt:lpstr>PowerPoint Presentation</vt:lpstr>
      <vt:lpstr>Sequential File Processing</vt:lpstr>
      <vt:lpstr>The READ Ahead</vt:lpstr>
      <vt:lpstr>Reading a Sequential File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PERFORM</dc:title>
  <dc:subject/>
  <dc:creator>Michael Coughlan</dc:creator>
  <cp:keywords/>
  <dc:description/>
  <cp:lastModifiedBy>Sean McBride</cp:lastModifiedBy>
  <cp:revision>12</cp:revision>
  <cp:lastPrinted>1601-01-01T00:00:00Z</cp:lastPrinted>
  <dcterms:created xsi:type="dcterms:W3CDTF">1995-03-11T16:15:48Z</dcterms:created>
  <dcterms:modified xsi:type="dcterms:W3CDTF">2026-05-13T01:05:42Z</dcterms:modified>
</cp:coreProperties>
</file>