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letter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18FFD"/>
    <a:srgbClr val="037C03"/>
    <a:srgbClr val="00AE00"/>
    <a:srgbClr val="CF0E30"/>
    <a:srgbClr val="00279F"/>
    <a:srgbClr val="081D58"/>
    <a:srgbClr val="000000"/>
    <a:srgbClr val="676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91DA466-D388-9062-B915-44F9DAD53F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A2AAE38-AF50-0DFC-8718-475655A5374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614ABBC-F4CF-74DC-F0DC-CAEA9A4F6C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418A25F-3703-03C5-C3B7-315FD05A145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8A0752F4-AE73-4A10-9F7F-0857EFE6037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0315DB5B-D760-432D-B80B-CBF5F6F38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D2EC54CB-6D6D-4EFB-B375-2C25F00E66F1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8989E31-0443-C2ED-667A-8921155A200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1D8C8B2-6C5F-A1F5-07CA-3F027D33C92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A4C6658-1E2B-612C-BC72-F8F6F2F144A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98ED48E5-0B95-D44C-2E7F-31D0954969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CF41A5B3-633E-44B4-89F1-B6280DCA64C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90883DFD-A241-41C3-B392-80317EA7E97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ADA95E14-2DA4-1DFC-3C68-0AD4238A0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BC1CCB69-4804-4951-B202-46870291FE7D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A70033FF-769A-6CF7-12BD-68496D1D246B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855663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D91F12-10CD-2956-4F02-C786275214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12F322-C026-4EF6-8A7D-0437C9F27517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E2409063-2F53-36BD-27FA-09C612026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538D9EE-C480-D5A5-3AF7-4581486E2A1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A83BFB6-234D-5D28-DB95-4B6A1B0E72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F2ACF2-6F8A-4F7C-B598-EE0E7393670B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317F142C-DDED-A242-956A-9F4F61D1B39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F7D27EF0-1063-99AF-1BA0-1640F65B59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B54F525-D675-635B-BCC5-EF347910B5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C53442-A7B9-4928-8D93-3AA540D3F91A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7D7A5E4A-0CB6-D4CE-8C12-D7AAED64B62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1C7CF17F-EDE4-961B-0D86-17B99FF9CD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7DD0C76-6C8D-9626-3E18-85ECC348FF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11CF5A-B3F4-4AD7-A4F7-32D78F1ECCCE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F44A5415-D672-3D66-30BE-FC081F6C901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CBC9CDDC-B42F-AC94-D632-A498734261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58E105D-5C50-36A0-54A6-180796E449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E25E29-A548-424D-8FFA-E2BF5C8CECF2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27748775-BAE9-AADB-D7CA-46EF06FE17E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40122043-5BBD-2F36-DCD8-1BD7C1DACF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8CAA78F-5393-0328-36D8-8689AE105C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B86428-AACB-4987-A6F4-45425AC218AC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96B2B904-6963-66EE-3C38-A80650597DF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C8B25FA-748E-746B-04B0-AD86ADBDA7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3C6B386-8A46-2C8C-223B-6D1714419F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BCAF4F-585C-4CED-BFEB-DBE1FF4BA26D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96880860-21AA-474C-C2A0-E3177384F9E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B537ECB-8BC3-3F81-9369-D00DF7DB4E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029B459-A1F5-C6CB-E95B-C1CD4EA12F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077833-DD1D-4DF1-BCE5-483BCE50013A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68E2FE06-4088-88F9-3A35-DFDBF3F45B3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C6D5A281-B1D4-AAB8-3941-0FE2B41494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99AAE4E-A145-C804-8442-FA78908F27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8E6B08-B81B-4960-98D7-6839D13FEAA0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46DDDCA5-9536-F752-CFAA-5B7FBA3CA6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D21A1170-B824-30CB-8544-75FCCCA153D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74E985E-0682-F1DE-6CDC-E9CFBBF0ED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39CCD0-E9AC-4727-8754-11393053CF7B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ACC8C425-D571-F86A-8230-73B3F0E256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B75B051-7313-7D8C-6324-9F7CB6EA02A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F484E98-0E8F-BDBD-8CB1-39C96C9359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A1E624-7D95-4D98-8ACE-44B7CC1519F8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84B6AEC7-B128-7C8E-1656-51E62C7C6BD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1153D1C-1E31-B215-77DD-A07475EA9E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9321AA8-F1B9-FFDF-0A67-6137763F8E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0BE4E7-EF59-4159-AF13-6CCB85241B95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CB8C0332-FA52-1434-DB77-72C73C8EE5D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EF9E671-0ECF-E3EB-92AC-030F41C8F0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44717CC-07FD-356E-1893-0F3DB4CCEF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E4D054-33CC-40F8-905A-133B68FD8B0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45CEF27A-E41E-CE3B-D068-0B2F424E3C5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B5F5FA8-80D1-7ABF-E6A6-9D323F115A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5FDEBCE-9F87-4430-4C17-E4FF180950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83BB29-59D2-4F36-BDEA-64262DBF510F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51671698-FE54-A53D-90A5-E8EEBA41C37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39900BB-9718-81DE-D26A-D89F40AE15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FF44010-4E99-CCAB-5244-E6E5FFF41F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31BEAD-4CFC-40A4-A6C9-D10C548F1F28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61043AEE-B415-4D0F-FE21-AA7F144FCB6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E6A891E2-C528-A9AA-085F-355139BAB5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A35A359-E26A-4D02-6687-956DDDE4BC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F48F67-02AD-4E69-AB2E-4C39F05AF52A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25B17630-4F64-B90A-738E-2570B1683C2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6CFDE76C-6D0A-426B-4D82-2EA2E5D9B7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D5A6A-3F19-744B-8FBB-937CD492C2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EA690A-7D1E-9CF3-C528-2F2EB4F4E0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2414B-CD96-8629-0AC0-1F75BC121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44680-212D-9E36-C53E-77FCFAFB4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674E8-A922-8809-826C-125EA3D9A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0F696-770F-435F-AE03-F6F350A169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0774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F509C-2024-EE77-4108-38BD8B49C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44AFC1-6525-AA51-C290-7D4FD140A0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69428-1121-7B1B-713C-FE939B129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B8C65-5F9D-D473-8FED-06CD4FEC7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B9809-7A62-46B9-C49E-099318470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DD50C3-4CCF-43C5-A177-C834B6BE0C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7972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C4F5A1-D8BF-2C44-A714-64714EE3FC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133350"/>
            <a:ext cx="2038350" cy="6115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1C9F04-C457-BEAB-ADB6-39A0131791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133350"/>
            <a:ext cx="5962650" cy="611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257CB-65C9-6146-9152-41BF77C42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113C4-2380-CCB6-1642-F8609C504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E707D-481C-07AA-E1EF-593558497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82004A-1480-44EB-B32A-9920D13FD2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9635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0BFB4-BC18-B841-D095-B61B17CF9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BC571-BECC-81E3-9287-279CF219E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D4C4C-9C71-6560-EE5D-79D5955E4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8C99F-E70C-69DF-9855-DFD30FB06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F69B1-B567-F413-AE8C-BE69EDEC6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52C02-455E-4EBC-B6EE-B34D584479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2484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86C60-71D6-E9BD-E3BB-CAE638CBA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66BA4F-F3DD-41ED-5DBB-D58C76961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DCCDB-F71A-2BAB-89EA-2EC7C020E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A4444-71D4-AB60-A8C4-3CE70197E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003EE3-D542-0BBA-5041-24E172A49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42A18-64AB-49FE-8D91-A772B7DABC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2313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44568-2EA8-3508-364C-B07F2A2B2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3898A-7B52-B895-335E-1946574E8C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6A1588-859C-7EA9-8A87-13538E9783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86571D-4AB1-6516-6102-17FB62AD8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DD7E97-B79D-F9E8-CDEA-AA72A82CA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491176-3B3D-8881-9CA8-042015351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D02023-E9E3-4E4E-9F5C-13C6066C79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0034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675ED-4A3B-BD96-08F1-0493C95AE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B1AF46-56DC-CAAD-D29B-503329895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056804-511D-CF98-B35D-5ABACAB920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C79D53-3B4A-0CC8-F2E2-651FA38E6D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F64445-3636-C1DF-634D-1093AE76C1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461B37-D11F-E84A-B942-03AB79D70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E14548-6A3B-F61F-2AFE-BA7A896A7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1B9DB8-E538-BDD5-7AF6-574BD372F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D2A3F9-ADFE-4E9A-9EE1-800BFE0563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5093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EB61E-CB76-26C3-3653-2D06DA5FE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FC0B88-DF24-00B6-EDC0-F2C605B7A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2CFF42-97AD-3BBE-E614-F8433CA6A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1F014A-26E9-FA80-5CA7-87C1B1DE4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0FE9F-B2C5-49C6-A1EB-3AC44FE54C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073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A4A2D3-2A3F-80F6-3BAF-8094198B3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3B8799-63E3-F237-BBEA-7248DC19F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983EC1-17F6-3AF4-1AFF-004CF3CBE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C572D6-307A-44D7-8C47-083CABD000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7495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062A2-7A10-7AD8-8D61-ED08A3148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9400A-8810-AE68-065A-5B2C51239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C942D0-98A4-23CE-2363-C3C3D3F3A2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BE3C61-23F4-0CD9-296C-AEE503B6F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15ABF6-CD41-CDF6-236C-FEF46AFA0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83E749-F742-56F9-3B71-28335F146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6ADFF4-EF80-403C-9E9E-0DDB507CE6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7653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153ED-3136-D8B5-3B57-05A1EC0D9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E5B026-F332-6F7C-CEE9-E86653DC60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36341E-68F3-B048-EE17-40343D3F42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BE3CC2-F8EA-FC1E-5D3D-965EF7322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38933-B74E-8186-675F-C2EDA445C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A2B648-B9E9-5151-AAA4-4AB03E036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787577-2704-4FE0-9033-D658F71EBE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9764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9D81581-7381-E901-253E-49521562FDB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6E7A0EB-FF1E-C02E-856C-5983A861B9C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2B3CB3-FA43-EEDD-2873-58B62B7C4D6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115EDCE2-18C2-4453-83BB-8F53FEB90A7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28A8E2D-0946-FC68-85E1-69944F2AA5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B40BFCA1-2873-EFFE-7CED-90CEB2409797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B4567BD6-F537-75BC-2226-4B2792AC8C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FCDA12E2-D248-A846-C745-A2E978D8D6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209E9608-FB63-C120-A526-C7D34FB845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C158E953-5DB4-3E7C-E11A-25D384F4D8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A7E337F9-76DD-0264-9DD3-F9D10B9904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1AC06D15-1D67-F567-CB7F-DE1E69DEA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1D2A7D28-446E-EE45-98BD-6AAC923E84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5619D997-0568-522C-9A03-68DA3FAF29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5A1AECBA-E8AD-A16F-EADB-3547DBEDA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5626F16F-3C85-EAF4-192D-E13216BC4D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11E5F355-FC34-C373-CC1D-E1FFFA12C7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55DB2074-EC8B-7660-17FB-9B089658D7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45ED3014-0807-88BE-F2DA-F85419CCA2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9A0EDBC2-2B14-7B52-33C1-5D85D0966D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B2B878FC-1731-30BC-746C-EBF4371704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8C26B1A7-E34D-3C7A-F21B-4D2A4DEFCB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333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l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5B6071F-23D6-0742-A8FB-0B72BF1601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B0FC139-365E-F172-EB19-26D1FDAAAF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68713" y="2809875"/>
            <a:ext cx="2065337" cy="1079500"/>
          </a:xfrm>
          <a:noFill/>
          <a:ln/>
        </p:spPr>
        <p:txBody>
          <a:bodyPr/>
          <a:lstStyle/>
          <a:p>
            <a:pPr algn="ctr"/>
            <a:r>
              <a:rPr lang="en-US" altLang="en-US" sz="3600"/>
              <a:t>Relative </a:t>
            </a:r>
            <a:br>
              <a:rPr lang="en-US" altLang="en-US" sz="3600"/>
            </a:br>
            <a:r>
              <a:rPr lang="en-US" altLang="en-US" sz="3600"/>
              <a:t>Files.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F8D18A12-91C8-67E9-EAAF-472D5D3B56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41500" y="222250"/>
            <a:ext cx="4670425" cy="476250"/>
          </a:xfrm>
          <a:noFill/>
          <a:ln/>
        </p:spPr>
        <p:txBody>
          <a:bodyPr/>
          <a:lstStyle/>
          <a:p>
            <a:r>
              <a:rPr lang="en-US" altLang="en-US"/>
              <a:t>Relative File Verbs - OPEN</a:t>
            </a:r>
          </a:p>
        </p:txBody>
      </p:sp>
      <p:graphicFrame>
        <p:nvGraphicFramePr>
          <p:cNvPr id="22531" name="Object 3">
            <a:extLst>
              <a:ext uri="{FF2B5EF4-FFF2-40B4-BE49-F238E27FC236}">
                <a16:creationId xmlns:a16="http://schemas.microsoft.com/office/drawing/2014/main" id="{A7C6BC5C-89E8-97BB-B129-BE6BFF3DA8AD}"/>
              </a:ext>
            </a:extLst>
          </p:cNvPr>
          <p:cNvGraphicFramePr>
            <a:graphicFrameLocks/>
          </p:cNvGraphicFramePr>
          <p:nvPr>
            <p:ph type="body" idx="1"/>
          </p:nvPr>
        </p:nvGraphicFramePr>
        <p:xfrm>
          <a:off x="2209800" y="1878013"/>
          <a:ext cx="4316413" cy="191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086240" imgH="2006280" progId="Equation.2">
                  <p:embed/>
                </p:oleObj>
              </mc:Choice>
              <mc:Fallback>
                <p:oleObj name="Equation" r:id="rId3" imgW="7086240" imgH="200628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66141" b="46719"/>
                      <a:stretch>
                        <a:fillRect/>
                      </a:stretch>
                    </p:blipFill>
                    <p:spPr bwMode="auto">
                      <a:xfrm>
                        <a:off x="2209800" y="1878013"/>
                        <a:ext cx="4316413" cy="191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9ACA6517-4D79-1C52-4B39-499671DB15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41500" y="222250"/>
            <a:ext cx="4670425" cy="476250"/>
          </a:xfrm>
          <a:noFill/>
          <a:ln/>
        </p:spPr>
        <p:txBody>
          <a:bodyPr/>
          <a:lstStyle/>
          <a:p>
            <a:r>
              <a:rPr lang="en-US" altLang="en-US"/>
              <a:t>Relative File Verbs - READ</a:t>
            </a:r>
          </a:p>
        </p:txBody>
      </p:sp>
      <p:graphicFrame>
        <p:nvGraphicFramePr>
          <p:cNvPr id="24579" name="Object 3">
            <a:extLst>
              <a:ext uri="{FF2B5EF4-FFF2-40B4-BE49-F238E27FC236}">
                <a16:creationId xmlns:a16="http://schemas.microsoft.com/office/drawing/2014/main" id="{787A016E-FCC4-7180-1703-70ED429F015C}"/>
              </a:ext>
            </a:extLst>
          </p:cNvPr>
          <p:cNvGraphicFramePr>
            <a:graphicFrameLocks/>
          </p:cNvGraphicFramePr>
          <p:nvPr>
            <p:ph type="body" idx="1"/>
          </p:nvPr>
        </p:nvGraphicFramePr>
        <p:xfrm>
          <a:off x="1211263" y="1612900"/>
          <a:ext cx="6738937" cy="437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351880" imgH="3208320" progId="Equation.2">
                  <p:embed/>
                </p:oleObj>
              </mc:Choice>
              <mc:Fallback>
                <p:oleObj name="Equation" r:id="rId3" imgW="11351880" imgH="320832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67010" b="24069"/>
                      <a:stretch>
                        <a:fillRect/>
                      </a:stretch>
                    </p:blipFill>
                    <p:spPr bwMode="auto">
                      <a:xfrm>
                        <a:off x="1211263" y="1612900"/>
                        <a:ext cx="6738937" cy="437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 dir="in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BE6CB4CE-F7AD-B075-A589-D1520C7217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209550"/>
            <a:ext cx="6665913" cy="476250"/>
          </a:xfrm>
          <a:noFill/>
          <a:ln/>
        </p:spPr>
        <p:txBody>
          <a:bodyPr/>
          <a:lstStyle/>
          <a:p>
            <a:r>
              <a:rPr lang="en-US" altLang="en-US"/>
              <a:t>Relative File Verbs - Write and Rewrite</a:t>
            </a:r>
          </a:p>
        </p:txBody>
      </p:sp>
      <p:graphicFrame>
        <p:nvGraphicFramePr>
          <p:cNvPr id="26627" name="Object 3">
            <a:extLst>
              <a:ext uri="{FF2B5EF4-FFF2-40B4-BE49-F238E27FC236}">
                <a16:creationId xmlns:a16="http://schemas.microsoft.com/office/drawing/2014/main" id="{8BE2CB08-41FA-80A5-494C-6E52D4626E86}"/>
              </a:ext>
            </a:extLst>
          </p:cNvPr>
          <p:cNvGraphicFramePr>
            <a:graphicFrameLocks/>
          </p:cNvGraphicFramePr>
          <p:nvPr>
            <p:ph type="body" idx="1"/>
          </p:nvPr>
        </p:nvGraphicFramePr>
        <p:xfrm>
          <a:off x="1363663" y="1330325"/>
          <a:ext cx="5151437" cy="151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351880" imgH="3208320" progId="Equation.2">
                  <p:embed/>
                </p:oleObj>
              </mc:Choice>
              <mc:Fallback>
                <p:oleObj name="Equation" r:id="rId3" imgW="11351880" imgH="320832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74780" b="73711"/>
                      <a:stretch>
                        <a:fillRect/>
                      </a:stretch>
                    </p:blipFill>
                    <p:spPr bwMode="auto">
                      <a:xfrm>
                        <a:off x="1363663" y="1330325"/>
                        <a:ext cx="5151437" cy="1516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>
            <a:extLst>
              <a:ext uri="{FF2B5EF4-FFF2-40B4-BE49-F238E27FC236}">
                <a16:creationId xmlns:a16="http://schemas.microsoft.com/office/drawing/2014/main" id="{164895D0-8274-10F8-810A-BAB97F247B78}"/>
              </a:ext>
            </a:extLst>
          </p:cNvPr>
          <p:cNvGraphicFramePr>
            <a:graphicFrameLocks/>
          </p:cNvGraphicFramePr>
          <p:nvPr/>
        </p:nvGraphicFramePr>
        <p:xfrm>
          <a:off x="1363663" y="3984625"/>
          <a:ext cx="5151437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351880" imgH="3206520" progId="Equation.2">
                  <p:embed/>
                </p:oleObj>
              </mc:Choice>
              <mc:Fallback>
                <p:oleObj name="Equation" r:id="rId5" imgW="11351880" imgH="320652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74780" b="73750"/>
                      <a:stretch>
                        <a:fillRect/>
                      </a:stretch>
                    </p:blipFill>
                    <p:spPr bwMode="auto">
                      <a:xfrm>
                        <a:off x="1363663" y="3984625"/>
                        <a:ext cx="5151437" cy="151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7FC144F5-4566-1A22-B341-E26914E6B8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63700" y="285750"/>
            <a:ext cx="5065713" cy="476250"/>
          </a:xfrm>
          <a:noFill/>
          <a:ln/>
        </p:spPr>
        <p:txBody>
          <a:bodyPr/>
          <a:lstStyle/>
          <a:p>
            <a:r>
              <a:rPr lang="en-US" altLang="en-US"/>
              <a:t>Relative File Verbs - DELETE</a:t>
            </a:r>
          </a:p>
        </p:txBody>
      </p:sp>
      <p:graphicFrame>
        <p:nvGraphicFramePr>
          <p:cNvPr id="28675" name="Object 3">
            <a:extLst>
              <a:ext uri="{FF2B5EF4-FFF2-40B4-BE49-F238E27FC236}">
                <a16:creationId xmlns:a16="http://schemas.microsoft.com/office/drawing/2014/main" id="{710291EB-8E84-0BEC-2618-67090C2AD1DB}"/>
              </a:ext>
            </a:extLst>
          </p:cNvPr>
          <p:cNvGraphicFramePr>
            <a:graphicFrameLocks/>
          </p:cNvGraphicFramePr>
          <p:nvPr>
            <p:ph type="body" idx="1"/>
          </p:nvPr>
        </p:nvGraphicFramePr>
        <p:xfrm>
          <a:off x="1512888" y="2044700"/>
          <a:ext cx="5181600" cy="1458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086240" imgH="2006280" progId="Equation.2">
                  <p:embed/>
                </p:oleObj>
              </mc:Choice>
              <mc:Fallback>
                <p:oleObj name="Equation" r:id="rId3" imgW="7086240" imgH="200628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59351" b="59500"/>
                      <a:stretch>
                        <a:fillRect/>
                      </a:stretch>
                    </p:blipFill>
                    <p:spPr bwMode="auto">
                      <a:xfrm>
                        <a:off x="1512888" y="2044700"/>
                        <a:ext cx="5181600" cy="1458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 dir="in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BC24913F-D7A5-6AB5-7949-FFDE52C825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63700" y="285750"/>
            <a:ext cx="4848225" cy="476250"/>
          </a:xfrm>
          <a:noFill/>
          <a:ln/>
        </p:spPr>
        <p:txBody>
          <a:bodyPr/>
          <a:lstStyle/>
          <a:p>
            <a:r>
              <a:rPr lang="en-US" altLang="en-US"/>
              <a:t>Relative File Verbs - START</a:t>
            </a:r>
          </a:p>
        </p:txBody>
      </p:sp>
      <p:graphicFrame>
        <p:nvGraphicFramePr>
          <p:cNvPr id="30723" name="Object 3">
            <a:extLst>
              <a:ext uri="{FF2B5EF4-FFF2-40B4-BE49-F238E27FC236}">
                <a16:creationId xmlns:a16="http://schemas.microsoft.com/office/drawing/2014/main" id="{E14902B6-EC09-12E3-18D3-861043D04F23}"/>
              </a:ext>
            </a:extLst>
          </p:cNvPr>
          <p:cNvGraphicFramePr>
            <a:graphicFrameLocks/>
          </p:cNvGraphicFramePr>
          <p:nvPr>
            <p:ph type="body" idx="1"/>
          </p:nvPr>
        </p:nvGraphicFramePr>
        <p:xfrm>
          <a:off x="611188" y="1701800"/>
          <a:ext cx="7427912" cy="359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795040" imgH="3617640" progId="Equation.2">
                  <p:embed/>
                </p:oleObj>
              </mc:Choice>
              <mc:Fallback>
                <p:oleObj name="Equation" r:id="rId3" imgW="11795040" imgH="361764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65001" b="44730"/>
                      <a:stretch>
                        <a:fillRect/>
                      </a:stretch>
                    </p:blipFill>
                    <p:spPr bwMode="auto">
                      <a:xfrm>
                        <a:off x="611188" y="1701800"/>
                        <a:ext cx="7427912" cy="359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FAECD133-89E7-19E4-C5DE-DFDE64409F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7700" y="95250"/>
            <a:ext cx="6151563" cy="476250"/>
          </a:xfrm>
          <a:noFill/>
          <a:ln/>
        </p:spPr>
        <p:txBody>
          <a:bodyPr/>
          <a:lstStyle/>
          <a:p>
            <a:r>
              <a:rPr lang="en-US" altLang="en-US"/>
              <a:t>Error Handling Using Declaratives. 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723D7408-CC22-EB01-A38A-671A61FFE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" y="650875"/>
            <a:ext cx="6816725" cy="59309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DECLARATIVES.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SectionOne SECTION.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USE clause for this section.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ParOne1.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????????????????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????????????????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ParOne2.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????????????????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????????????????</a:t>
            </a:r>
          </a:p>
          <a:p>
            <a:pPr>
              <a:lnSpc>
                <a:spcPct val="80000"/>
              </a:lnSpc>
              <a:spcBef>
                <a:spcPct val="1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SectionTwo SECTION.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USE clause for this section.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ParTwo1.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????????????????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????????????????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ParTwo2.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????????????????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????????????????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END-DECLARATIVES.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Main SECTION.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</a:p>
        </p:txBody>
      </p:sp>
      <p:graphicFrame>
        <p:nvGraphicFramePr>
          <p:cNvPr id="32772" name="Object 4">
            <a:extLst>
              <a:ext uri="{FF2B5EF4-FFF2-40B4-BE49-F238E27FC236}">
                <a16:creationId xmlns:a16="http://schemas.microsoft.com/office/drawing/2014/main" id="{45E16A2A-2C46-2399-9A1C-D1EA0B714854}"/>
              </a:ext>
            </a:extLst>
          </p:cNvPr>
          <p:cNvGraphicFramePr>
            <a:graphicFrameLocks/>
          </p:cNvGraphicFramePr>
          <p:nvPr/>
        </p:nvGraphicFramePr>
        <p:xfrm>
          <a:off x="3340100" y="1781175"/>
          <a:ext cx="5194300" cy="203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94080" imgH="4063680" progId="Equation.2">
                  <p:embed/>
                </p:oleObj>
              </mc:Choice>
              <mc:Fallback>
                <p:oleObj name="Equation" r:id="rId3" imgW="6094080" imgH="406368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35139" b="62091"/>
                      <a:stretch>
                        <a:fillRect/>
                      </a:stretch>
                    </p:blipFill>
                    <p:spPr bwMode="auto">
                      <a:xfrm>
                        <a:off x="3340100" y="1781175"/>
                        <a:ext cx="5194300" cy="203517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50800">
                        <a:solidFill>
                          <a:srgbClr val="676767"/>
                        </a:solidFill>
                        <a:miter lim="800000"/>
                        <a:headEnd/>
                        <a:tailEnd/>
                      </a:ln>
                      <a:effectLst>
                        <a:outerShdw dist="143684" dir="2700000" algn="ctr" rotWithShape="0">
                          <a:schemeClr val="bg2">
                            <a:alpha val="50000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 dir="in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E2DB953D-1990-8B35-C8B8-538959987F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39900" y="146050"/>
            <a:ext cx="6151563" cy="476250"/>
          </a:xfrm>
          <a:noFill/>
          <a:ln/>
        </p:spPr>
        <p:txBody>
          <a:bodyPr/>
          <a:lstStyle/>
          <a:p>
            <a:r>
              <a:rPr lang="en-US" altLang="en-US"/>
              <a:t>Error Handling Using Declaratives. 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BBA24D72-BDB5-3761-6113-169434C9F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196975"/>
            <a:ext cx="8442325" cy="38258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DECLARATIVES.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FileError SECTION.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USE AFTER ERROR PROCEDURE ON RelativeFile.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CheckFileStatus.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EVALUATE TRUE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WHEN RecordDoesNotExist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DISPLAY "Record does not exist"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WHEN RecordAlreadyExists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DISPLAY "Record already exists"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WHEN FileNotOpen OPEN I-O RelativeFile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END-EVALUATE.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END-DECLARATIVES.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Main SECTION.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9492771-E528-6D11-4285-64E248FB99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40000" y="6350"/>
            <a:ext cx="4097338" cy="476250"/>
          </a:xfrm>
          <a:noFill/>
          <a:ln/>
        </p:spPr>
        <p:txBody>
          <a:bodyPr/>
          <a:lstStyle/>
          <a:p>
            <a:r>
              <a:rPr lang="en-US" altLang="en-US"/>
              <a:t>Creating a Relative File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0A72734-4E5B-6F8A-E4ED-D610396EC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4950" y="501650"/>
            <a:ext cx="6965950" cy="6232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/>
          <a:lstStyle/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 CreateRelativeFromSeq.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* Creates a Relative file from a sequential file.</a:t>
            </a: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ENVIRONMENT DIVISION.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INPUT-OUTPUT SECTION.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FILE-CONTROL.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SELECT SupplierFile ASSIGN TO "SUPP.DAT"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ORGANIZATION IS RELATIVE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ACCESS MODE IS RANDOM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RELATIVE KEY IS SupplierKey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FILE STATUS IS SupplierStatus.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SELECT SupplierFileSeq ASSIGN TO "INSUPP.DAT".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SupplierFile.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SupplierRecord.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SupplierCode               PIC 99.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SupplierName               PIC X(20).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SupplierAddress            PIC X(60).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SupplierFileSeq.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SupplierRecordSeq.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88 EndOfFile    VALUE HIGH-VALUES.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SupplierCodeSeq            PIC 99.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SupplierNameSeq            PIC X(20).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SupplierAddressSeq         PIC X(60).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SupplierStatus                PIC X(2).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SupplierKey                   PIC 99.</a:t>
            </a:r>
          </a:p>
        </p:txBody>
      </p:sp>
    </p:spTree>
  </p:cSld>
  <p:clrMapOvr>
    <a:masterClrMapping/>
  </p:clrMapOvr>
  <p:transition>
    <p:split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C375FDE-7A32-8EE3-2DAA-BA9ED0ECC6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4950" y="501650"/>
            <a:ext cx="7067550" cy="6232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/>
          <a:lstStyle/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 CreateRelativeFromSeq.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* Creates a Relative file from a sequential file.</a:t>
            </a: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ENVIRONMENT DIVISION.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INPUT-OUTPUT SECTION.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FILE-CONTROL.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SELECT SupplierFile ASSIGN TO "SUPP.DAT"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ORGANIZATION IS RELATIVE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ACCESS MODE IS RANDOM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RELATIVE KEY IS </a:t>
            </a:r>
            <a:r>
              <a:rPr lang="en-US" altLang="en-US" sz="16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SupplierKey</a:t>
            </a:r>
            <a:endParaRPr lang="en-US" altLang="en-US" sz="16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FILE STATUS IS </a:t>
            </a:r>
            <a:r>
              <a:rPr lang="en-US" altLang="en-US" sz="16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SupplierStatus</a:t>
            </a: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SELECT SupplierFileSeq ASSIGN TO "INSUPP.DAT".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SupplierFile.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SupplierRecord.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SupplierCode               PIC 99.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SupplierName               PIC X(20).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SupplierAddress            PIC X(60).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SupplierFileSeq.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SupplierRecordSeq.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88 EndOfFile    VALUE HIGH-VALUES.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SupplierCodeSeq            PIC 99.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SupplierNameSeq            PIC X(20).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SupplierAddressSeq         PIC X(60).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</a:t>
            </a:r>
            <a:r>
              <a:rPr lang="en-US" altLang="en-US" sz="16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SupplierStatus</a:t>
            </a: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PIC X(2).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</a:t>
            </a:r>
            <a:r>
              <a:rPr lang="en-US" altLang="en-US" sz="16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16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SupplierKey</a:t>
            </a:r>
            <a:r>
              <a:rPr lang="en-US" altLang="en-US" sz="16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16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                  </a:t>
            </a: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PIC 99.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3D3F85B-A31A-7B5A-F982-AC55C4BDE8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40000" y="6350"/>
            <a:ext cx="4097338" cy="476250"/>
          </a:xfrm>
          <a:noFill/>
          <a:ln/>
        </p:spPr>
        <p:txBody>
          <a:bodyPr/>
          <a:lstStyle/>
          <a:p>
            <a:r>
              <a:rPr lang="en-US" altLang="en-US"/>
              <a:t>Creating a Relative File</a:t>
            </a:r>
          </a:p>
        </p:txBody>
      </p:sp>
      <p:sp>
        <p:nvSpPr>
          <p:cNvPr id="8196" name="Arc 4">
            <a:extLst>
              <a:ext uri="{FF2B5EF4-FFF2-40B4-BE49-F238E27FC236}">
                <a16:creationId xmlns:a16="http://schemas.microsoft.com/office/drawing/2014/main" id="{54AA3EEC-B285-DFDF-006F-B60764075ABB}"/>
              </a:ext>
            </a:extLst>
          </p:cNvPr>
          <p:cNvSpPr>
            <a:spLocks/>
          </p:cNvSpPr>
          <p:nvPr/>
        </p:nvSpPr>
        <p:spPr bwMode="auto">
          <a:xfrm>
            <a:off x="6162675" y="2620963"/>
            <a:ext cx="1268413" cy="3956050"/>
          </a:xfrm>
          <a:custGeom>
            <a:avLst/>
            <a:gdLst>
              <a:gd name="G0" fmla="+- 413 0 0"/>
              <a:gd name="G1" fmla="+- 21600 0 0"/>
              <a:gd name="G2" fmla="+- 21600 0 0"/>
              <a:gd name="T0" fmla="*/ 0 w 22013"/>
              <a:gd name="T1" fmla="*/ 4 h 42994"/>
              <a:gd name="T2" fmla="*/ 3389 w 22013"/>
              <a:gd name="T3" fmla="*/ 42994 h 42994"/>
              <a:gd name="T4" fmla="*/ 413 w 22013"/>
              <a:gd name="T5" fmla="*/ 21600 h 42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013" h="42994" fill="none" extrusionOk="0">
                <a:moveTo>
                  <a:pt x="-1" y="3"/>
                </a:moveTo>
                <a:cubicBezTo>
                  <a:pt x="137" y="1"/>
                  <a:pt x="275" y="0"/>
                  <a:pt x="413" y="0"/>
                </a:cubicBezTo>
                <a:cubicBezTo>
                  <a:pt x="12342" y="0"/>
                  <a:pt x="22013" y="9670"/>
                  <a:pt x="22013" y="21600"/>
                </a:cubicBezTo>
                <a:cubicBezTo>
                  <a:pt x="22013" y="32379"/>
                  <a:pt x="14065" y="41508"/>
                  <a:pt x="3389" y="42994"/>
                </a:cubicBezTo>
              </a:path>
              <a:path w="22013" h="42994" stroke="0" extrusionOk="0">
                <a:moveTo>
                  <a:pt x="-1" y="3"/>
                </a:moveTo>
                <a:cubicBezTo>
                  <a:pt x="137" y="1"/>
                  <a:pt x="275" y="0"/>
                  <a:pt x="413" y="0"/>
                </a:cubicBezTo>
                <a:cubicBezTo>
                  <a:pt x="12342" y="0"/>
                  <a:pt x="22013" y="9670"/>
                  <a:pt x="22013" y="21600"/>
                </a:cubicBezTo>
                <a:cubicBezTo>
                  <a:pt x="22013" y="32379"/>
                  <a:pt x="14065" y="41508"/>
                  <a:pt x="3389" y="42994"/>
                </a:cubicBezTo>
                <a:lnTo>
                  <a:pt x="413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Arc 5">
            <a:extLst>
              <a:ext uri="{FF2B5EF4-FFF2-40B4-BE49-F238E27FC236}">
                <a16:creationId xmlns:a16="http://schemas.microsoft.com/office/drawing/2014/main" id="{D8F3EA35-2CF1-047D-A06D-7F69CC695407}"/>
              </a:ext>
            </a:extLst>
          </p:cNvPr>
          <p:cNvSpPr>
            <a:spLocks/>
          </p:cNvSpPr>
          <p:nvPr/>
        </p:nvSpPr>
        <p:spPr bwMode="auto">
          <a:xfrm>
            <a:off x="3822700" y="2946400"/>
            <a:ext cx="2120900" cy="34544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rgbClr val="00AE00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9966E87-689F-878E-2A0E-AA4ECBC062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19350" y="133350"/>
            <a:ext cx="4097338" cy="476250"/>
          </a:xfrm>
          <a:noFill/>
          <a:ln/>
        </p:spPr>
        <p:txBody>
          <a:bodyPr/>
          <a:lstStyle/>
          <a:p>
            <a:r>
              <a:rPr lang="en-US" altLang="en-US"/>
              <a:t>Creating a Relative File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F2AB48C7-3E9C-2248-8B4F-2640C3179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000125"/>
            <a:ext cx="9029700" cy="495141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/>
          <a:lstStyle/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OPEN OUTPUT SupplierFile.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OPEN INPUT SupplierFileSeq.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READ SupplierFileSeq 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AT END SET EndOfFile TO TRUE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END-READ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UNTIL EndOfFile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MOVE SupplierCodeSeq TO SupplierKey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MOVE SupplierRecordSeq TO SupplierRecord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WRITE SupplierRecord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INVALID KEY DISPLAY "SUPP STATUS :-", SupplierStatus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END-WRITE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READ SupplierFileSeq 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AT END SET EndOfFile TO TRUE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END-READ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END-PERFORM.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CLOSE  SupplierFile, SupplierFileSeq.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8FFCF624-D510-F98B-9A3F-2F9963DBB8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19050"/>
            <a:ext cx="4156075" cy="476250"/>
          </a:xfrm>
          <a:noFill/>
          <a:ln/>
        </p:spPr>
        <p:txBody>
          <a:bodyPr/>
          <a:lstStyle/>
          <a:p>
            <a:r>
              <a:rPr lang="en-US" altLang="en-US"/>
              <a:t>Reading a Relative File.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88ED00C1-41BB-16E9-6A80-36C077A40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600" y="463550"/>
            <a:ext cx="7289800" cy="628808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/>
          <a:lstStyle/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 ReadRelative.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* Reads a Relative file directly or in sequence</a:t>
            </a:r>
          </a:p>
          <a:p>
            <a:pPr>
              <a:lnSpc>
                <a:spcPct val="75000"/>
              </a:lnSpc>
              <a:spcBef>
                <a:spcPct val="45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ENVIRONMENT DIVISION.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INPUT-OUTPUT SECTION.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FILE-CONTROL.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SELECT SupplierFile ASSIGN TO "SUPP.DAT"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ORGANIZATION IS RELATIVE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ACCESS MODE IS DYNAMIC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RELATIVE KEY IS </a:t>
            </a:r>
            <a:r>
              <a:rPr lang="en-US" altLang="en-US" sz="16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SupplierKey</a:t>
            </a:r>
            <a:endParaRPr lang="en-US" altLang="en-US" sz="16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FILE STATUS IS </a:t>
            </a:r>
            <a:r>
              <a:rPr lang="en-US" altLang="en-US" sz="16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SupplierStatus</a:t>
            </a: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75000"/>
              </a:lnSpc>
              <a:spcBef>
                <a:spcPct val="45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SupplierFile.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SupplierRecord.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88 EndOfFile  VALUE HIGH-VALUES.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SupplierCode         PIC 99.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SupplierName         PIC X(20).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SupplierAddress      PIC X(60).</a:t>
            </a:r>
          </a:p>
          <a:p>
            <a:pPr>
              <a:lnSpc>
                <a:spcPct val="75000"/>
              </a:lnSpc>
              <a:spcBef>
                <a:spcPct val="45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</a:t>
            </a:r>
            <a:r>
              <a:rPr lang="en-US" altLang="en-US" sz="16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SupplierStatus</a:t>
            </a: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PIC X(2).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88 RecordFound          VALUE "00".</a:t>
            </a:r>
          </a:p>
          <a:p>
            <a:pPr>
              <a:lnSpc>
                <a:spcPct val="75000"/>
              </a:lnSpc>
              <a:spcBef>
                <a:spcPct val="2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</a:t>
            </a:r>
            <a:r>
              <a:rPr lang="en-US" altLang="en-US" sz="16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SupplierKey </a:t>
            </a: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PIC 99.</a:t>
            </a:r>
          </a:p>
          <a:p>
            <a:pPr>
              <a:lnSpc>
                <a:spcPct val="75000"/>
              </a:lnSpc>
              <a:spcBef>
                <a:spcPct val="2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PrnSupplierRecord.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PrnSupplierCode      PIC BB99.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PrnSupplierName      PIC BBX(20).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PrnSupplierAddress   PIC BBX(50).</a:t>
            </a:r>
          </a:p>
          <a:p>
            <a:pPr>
              <a:lnSpc>
                <a:spcPct val="75000"/>
              </a:lnSpc>
              <a:spcBef>
                <a:spcPct val="2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ReadType                PIC 9.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88 DirectRead           VALUE 1.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88 SequentialRead       VALUE 2.</a:t>
            </a:r>
          </a:p>
        </p:txBody>
      </p:sp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5D5A08D-297B-8F6C-2AC0-DD9286CADA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62200" y="6350"/>
            <a:ext cx="4156075" cy="476250"/>
          </a:xfrm>
          <a:noFill/>
          <a:ln/>
        </p:spPr>
        <p:txBody>
          <a:bodyPr/>
          <a:lstStyle/>
          <a:p>
            <a:r>
              <a:rPr lang="en-US" altLang="en-US"/>
              <a:t>Reading a Relative File.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FFD1E143-7144-EAFB-4CAF-75AAC93D18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8313"/>
            <a:ext cx="9118600" cy="612933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OPEN INPUT SupplierFile.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"Enter Read type (Direct=1, Seq=2)-&gt; " WITH NO ADVANCING.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ACCEPT ReadType.</a:t>
            </a:r>
          </a:p>
          <a:p>
            <a:pPr>
              <a:lnSpc>
                <a:spcPct val="70000"/>
              </a:lnSpc>
              <a:spcBef>
                <a:spcPct val="35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IF DirectRead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DISPLAY "Enter supplier key (2 digits)-&gt; " WITH NO ADVANCING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ACCEPT SupplierKey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READ SupplierFile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INVALID KEY DISPLAY "SUPP STATUS :-", SupplierStatus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END-READ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PERFORM DisplayRecord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END-IF</a:t>
            </a:r>
          </a:p>
          <a:p>
            <a:pPr>
              <a:lnSpc>
                <a:spcPct val="70000"/>
              </a:lnSpc>
              <a:spcBef>
                <a:spcPct val="35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IF SequentialRead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READ SupplierFile NEXT RECORD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AT END SET EndOfFile TO TRUE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END-READ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PERFORM UNTIL EndOfFile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PERFORM DisplayRecord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READ SupplierFile NEXT RECORD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AT END SET EndOfFile TO TRUE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END-READ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END-PERFORM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END-IF</a:t>
            </a:r>
          </a:p>
          <a:p>
            <a:pPr>
              <a:lnSpc>
                <a:spcPct val="70000"/>
              </a:lnSpc>
              <a:spcBef>
                <a:spcPct val="35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CLOSE  SupplierFile.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STOP RUN.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DisplayRecord.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IF RecordFound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MOVE SupplierCode TO PrnSupplierCode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MOVE SupplierName TO PrnSupplierName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MOVE SupplierAddress TO PrnSupplierAddress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DISPLAY PrnSupplierRecord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END-IF.</a:t>
            </a:r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6DE85D8-07D3-51C6-3B08-8634F3947B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62200" y="6350"/>
            <a:ext cx="4156075" cy="476250"/>
          </a:xfrm>
          <a:noFill/>
          <a:ln/>
        </p:spPr>
        <p:txBody>
          <a:bodyPr/>
          <a:lstStyle/>
          <a:p>
            <a:r>
              <a:rPr lang="en-US" altLang="en-US"/>
              <a:t>Reading a Relative File.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9531D4F-23B8-D38A-312F-80598CCF2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550988"/>
            <a:ext cx="9055100" cy="303847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RUN OF REL-EG2.EXE USING SEQUENTIAL READING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Enter Read type (Direct=1, Seq=2)-&gt; 2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01  VESTRON VIDEOS        OVER THE SEA SOMEWHERE IN LONDON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02  EMI STUDIOS           HOLLYWOOD, CALIFORNIA, USA 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03  BBC WILDLIFE          BUSH HOUSE, LONDON, ENGLAND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04  CBS STUDIOS           HOLLYWOOD, CALIFORNIA, USA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05  YACHTING MONTHLY      TREE HOUSE, LONDON, ENGLAND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06  VIRGIN VIDEOS         IS THIS ONE ALSO LOCATED IN ENGLAND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07  CIC VIDEOS            NEW YORK PLAZZA, NEW YORK, USA</a:t>
            </a:r>
          </a:p>
          <a:p>
            <a:pPr>
              <a:lnSpc>
                <a:spcPct val="75000"/>
              </a:lnSpc>
            </a:pPr>
            <a:endParaRPr lang="en-US" altLang="en-US" sz="16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endParaRPr lang="en-US" altLang="en-US" sz="16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endParaRPr lang="en-US" altLang="en-US" sz="16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RUN OF REL-EG2.EXE USING DIRECT READ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Enter Read type (Direct=1, Seq=2)-&gt; 1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Enter supplier key (2 digits)-&gt; 05</a:t>
            </a:r>
          </a:p>
          <a:p>
            <a:pPr>
              <a:lnSpc>
                <a:spcPct val="7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05  YACHTING MONTHLY      TREE HOUSE, LONDON, ENGLAND</a:t>
            </a:r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9D7A18DE-833A-4BED-C9AA-4C0C551493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1300" y="133350"/>
            <a:ext cx="6191250" cy="476250"/>
          </a:xfrm>
          <a:noFill/>
          <a:ln/>
        </p:spPr>
        <p:txBody>
          <a:bodyPr/>
          <a:lstStyle/>
          <a:p>
            <a:r>
              <a:rPr lang="en-US" altLang="en-US"/>
              <a:t>Select and Assign for Relative Files</a:t>
            </a:r>
          </a:p>
        </p:txBody>
      </p:sp>
      <p:graphicFrame>
        <p:nvGraphicFramePr>
          <p:cNvPr id="18435" name="Object 3">
            <a:extLst>
              <a:ext uri="{FF2B5EF4-FFF2-40B4-BE49-F238E27FC236}">
                <a16:creationId xmlns:a16="http://schemas.microsoft.com/office/drawing/2014/main" id="{A0E663C7-BC46-8F9F-C02A-2E397EC2537C}"/>
              </a:ext>
            </a:extLst>
          </p:cNvPr>
          <p:cNvGraphicFramePr>
            <a:graphicFrameLocks/>
          </p:cNvGraphicFramePr>
          <p:nvPr>
            <p:ph type="body" idx="1"/>
          </p:nvPr>
        </p:nvGraphicFramePr>
        <p:xfrm>
          <a:off x="261938" y="1397000"/>
          <a:ext cx="8551862" cy="3919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580160" imgH="5078160" progId="Equation.2">
                  <p:embed/>
                </p:oleObj>
              </mc:Choice>
              <mc:Fallback>
                <p:oleObj name="Equation" r:id="rId3" imgW="7580160" imgH="507816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24730" b="48489"/>
                      <a:stretch>
                        <a:fillRect/>
                      </a:stretch>
                    </p:blipFill>
                    <p:spPr bwMode="auto">
                      <a:xfrm>
                        <a:off x="261938" y="1397000"/>
                        <a:ext cx="8551862" cy="3919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50EB2318-7872-1A4B-D584-9A0CCEBDE9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73300" y="120650"/>
            <a:ext cx="3800475" cy="476250"/>
          </a:xfrm>
          <a:noFill/>
          <a:ln/>
        </p:spPr>
        <p:txBody>
          <a:bodyPr/>
          <a:lstStyle/>
          <a:p>
            <a:r>
              <a:rPr lang="en-US" altLang="en-US"/>
              <a:t>FDs for Relative Files</a:t>
            </a:r>
          </a:p>
        </p:txBody>
      </p:sp>
      <p:graphicFrame>
        <p:nvGraphicFramePr>
          <p:cNvPr id="20483" name="Object 3">
            <a:extLst>
              <a:ext uri="{FF2B5EF4-FFF2-40B4-BE49-F238E27FC236}">
                <a16:creationId xmlns:a16="http://schemas.microsoft.com/office/drawing/2014/main" id="{F3A0753B-3D3B-B717-896F-ECEDCC2BC285}"/>
              </a:ext>
            </a:extLst>
          </p:cNvPr>
          <p:cNvGraphicFramePr>
            <a:graphicFrameLocks/>
          </p:cNvGraphicFramePr>
          <p:nvPr>
            <p:ph type="body" idx="1"/>
          </p:nvPr>
        </p:nvGraphicFramePr>
        <p:xfrm>
          <a:off x="738188" y="1482725"/>
          <a:ext cx="7191375" cy="335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872120" imgH="1866600" progId="Equation.2">
                  <p:embed/>
                </p:oleObj>
              </mc:Choice>
              <mc:Fallback>
                <p:oleObj name="Equation" r:id="rId3" imgW="7872120" imgH="186660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49219"/>
                      <a:stretch>
                        <a:fillRect/>
                      </a:stretch>
                    </p:blipFill>
                    <p:spPr bwMode="auto">
                      <a:xfrm>
                        <a:off x="738188" y="1482725"/>
                        <a:ext cx="7191375" cy="335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 dir="in"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DC008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62816109</TotalTime>
  <Pages>16</Pages>
  <Words>1044</Words>
  <Application>Microsoft Office PowerPoint</Application>
  <PresentationFormat>Letter Paper (8.5x11 in)</PresentationFormat>
  <Paragraphs>228</Paragraphs>
  <Slides>16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Wingdings</vt:lpstr>
      <vt:lpstr>Times New Roman</vt:lpstr>
      <vt:lpstr>Monotype Sorts</vt:lpstr>
      <vt:lpstr>Courier New</vt:lpstr>
      <vt:lpstr>Default Design</vt:lpstr>
      <vt:lpstr>Equation</vt:lpstr>
      <vt:lpstr>Relative  Files.</vt:lpstr>
      <vt:lpstr>Creating a Relative File</vt:lpstr>
      <vt:lpstr>Creating a Relative File</vt:lpstr>
      <vt:lpstr>Creating a Relative File</vt:lpstr>
      <vt:lpstr>Reading a Relative File.</vt:lpstr>
      <vt:lpstr>Reading a Relative File.</vt:lpstr>
      <vt:lpstr>Reading a Relative File.</vt:lpstr>
      <vt:lpstr>Select and Assign for Relative Files</vt:lpstr>
      <vt:lpstr>FDs for Relative Files</vt:lpstr>
      <vt:lpstr>Relative File Verbs - OPEN</vt:lpstr>
      <vt:lpstr>Relative File Verbs - READ</vt:lpstr>
      <vt:lpstr>Relative File Verbs - Write and Rewrite</vt:lpstr>
      <vt:lpstr>Relative File Verbs - DELETE</vt:lpstr>
      <vt:lpstr>Relative File Verbs - START</vt:lpstr>
      <vt:lpstr>Error Handling Using Declaratives. </vt:lpstr>
      <vt:lpstr>Error Handling Using Declaratives.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Files</dc:title>
  <dc:subject/>
  <dc:creator>Michael Coughlan</dc:creator>
  <cp:keywords>Relative Files Direct Access</cp:keywords>
  <dc:description/>
  <cp:lastModifiedBy>Sean McBride</cp:lastModifiedBy>
  <cp:revision>15</cp:revision>
  <cp:lastPrinted>1994-04-21T10:56:06Z</cp:lastPrinted>
  <dcterms:created xsi:type="dcterms:W3CDTF">1994-05-01T18:08:12Z</dcterms:created>
  <dcterms:modified xsi:type="dcterms:W3CDTF">2026-05-13T01:05:49Z</dcterms:modified>
</cp:coreProperties>
</file>