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C0081"/>
    <a:srgbClr val="FDC0E5"/>
    <a:srgbClr val="D93192"/>
    <a:srgbClr val="676767"/>
    <a:srgbClr val="CF0E30"/>
    <a:srgbClr val="00AE00"/>
    <a:srgbClr val="037C03"/>
    <a:srgbClr val="002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1E8BB1A-1845-113A-C310-BE8488B998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617F494-081B-1B89-9132-7F29341F1E6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FD0476D-3B43-0794-CCE1-D8BCFEA325F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B813717-CED9-DCC2-4989-CD0356C2E8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9ABFD4FC-04F9-42DC-B9DD-46F913563E5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1F6602E-F1AA-88F2-F096-603DF9B4A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EA888449-BF81-4614-85CC-3148D79CF41F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8FC7230-0B79-558E-5F99-89A3B3E23B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993805E-A6C9-1C0C-275A-81FE61D6F44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806F605-95E0-756F-58DB-11885E476F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1C7EFD6-DD63-72F1-B1C6-F3A671CF0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77BE7027-56E5-4FF3-94B7-CE7AB9B68D2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62C150AC-43B1-7BEB-BC5F-F78C0DEF49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FA019B7-BD56-053A-7034-EC8647283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86430111-E218-4563-9B82-C3457CB67F15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BC8A016B-37AD-F284-5A46-E86AA3425CF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BCDE4BD-37DF-04D0-B868-73F75998EC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F0F5EE-177C-4B69-B4D6-ED8BD1CC277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FDD8B78B-E4F3-6D9E-0A2A-C447AF883B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E359ABB-9E4F-3E11-D64B-9A027EFA7C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359C3DA-F535-9A0F-F669-14E320A999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229126-56B1-4B29-812B-270932294C5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06663428-B2B8-4269-62BE-2E53ECCF0A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E672304-D723-C08E-C465-29F680ACD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EE25664-ED08-624F-D47A-6FD2F3BAE8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9356D9-3BDC-41C1-A487-82C1D396F51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BDE04C0-7338-7AD3-3EFD-120E1F6C6E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D12814D-1D03-D27B-E731-8E17814E1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592728E-9B06-B52C-339F-77A7006708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B983D-F215-49F1-A28A-861F76F4AEC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672BC7B-856E-7F15-D5B3-7177BFF473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04F29E4-80AB-10F2-FCAD-B28E381D1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DD47FFF-59CA-D43C-AAAD-8B8A849136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DFC20D-4674-42D0-B688-B730813DCDD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2CDD9ED-6B64-B8F1-6CD3-FE517369E2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E3D73CB-11CA-546C-9A88-219D4558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8BD6853-16A4-CAEB-F6A5-1D4E0EBF4F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357D22-9AAF-4EE5-ABBD-CD0AD4D571E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1AB3999-DABC-ED52-E01E-1F895047BB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3C6BD35-1F78-E1AB-A3A5-A636D792E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1E841C7-65F7-F421-BC54-7F69941F52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BA92C-B4C0-43F0-8152-B0BA2796157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77134075-CBC4-DA78-5465-430CF457E3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BB05891-2F64-8A0B-A779-274AE2064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7C0AD57-6093-E680-8DD5-206102EF5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764419-7D61-4306-A206-75F28E37F4A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098B14F-D1CE-3362-A50D-0456EF4692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E499C24-7E6D-70D4-5270-91A3CC34C2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1986D3B-C5E3-B4D5-C6BE-3EC70E490D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0D27D4-4930-4B7F-AC37-0632FA9CE87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5529AD9-D105-01B4-823C-6C39EDD7CB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988A7FB-3400-8244-7A10-EAA94FE98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54C65BF-BB6D-0BC0-D8B4-D663EF6396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E236DC-D83F-4B70-A7F7-90CBE9B230E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E48C66C-F4F4-4918-A73A-177B699658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2F03863-0FEA-24BD-0610-23E1FBE155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CDFEF4E-D408-1246-6A44-EA2F36BD5D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457FC8-B8BB-4838-93DE-6EB2D6AEE72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53FC5699-BE28-3294-C289-5DBCA49E7D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DE3A8FC-F666-A3CE-0385-E07AA2883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84B4E16-6C95-A32D-BE4B-342942511C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5A315-2E68-408C-8A4F-525FC7E0C7D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117AEF00-BB01-D053-B490-EAAE596FD8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224E76E-0768-89D8-8DC6-5A89C25B16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3D6AF-EB44-42F5-A6DB-F39AF1D95CD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269C48B-62A7-A9DE-9F19-C16778E270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26127E6-0908-DF9F-E1C4-D6D8D5A0F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0731CD2-E38F-FAEA-2092-4250373E86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6C6739-798D-4DF6-ABD6-51C3F9C32AAF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52D96A98-6D80-C3E7-F140-E16B78926B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D89FF42-41FB-0560-2CD5-F872C6214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32FB110-77DB-7AD9-3056-2738D03AB5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1B32A-A82A-49CC-9322-0BC3A6143A3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3B6F8C7-7CBD-7A00-7706-CFF45A7642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EEDC88B-D883-87E4-D84F-D8DD1132E7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6156510-9132-C055-07F1-8E70F9BF38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9167C-D800-4F88-ADA2-A5BED7E934D8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C0A55F73-58CF-9E2D-4520-D84A5B8BBA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7A28837-0D1C-FCD5-1EC3-029BFAA33D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4298420-9338-0497-3FBD-FFC558EA26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7A816A-5820-4610-BD35-B228A1E484E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AE559919-5562-906F-5B0E-AEF71E3096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A7E5D7D3-5103-377D-6BD5-74FF299E4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DC79CE9-FF98-E184-7E71-7D3A887995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7DDE0-4586-4D33-AB03-9263B982B7A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0167C199-A99C-DDA8-FA25-5B55C1EB36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D77F449-798C-0FA7-7225-4B1D0DDDF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52983E2-9D9F-023F-844C-08E37FF7AC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86A279-7E1E-4599-A672-55515B61CBEB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94D9D041-F0D0-31DF-8D84-905B664A34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BD3906AC-B5C3-F425-1FAA-BDDE8973E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0889093-44AD-F180-7AEA-27D53A0354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35CF4-4133-4741-9F6B-4B59CDC845B9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DCDC9322-5279-BFC6-9ABE-2CC3E22004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F274A4C-C200-A9B1-FF09-0761B6E4D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5382CC3-6042-FDEB-B054-6C4EFA8136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A3A5F-51DF-4A04-8123-3D91996BB153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BD5EB1A0-F8E6-15A9-40F0-1797D8CDFD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24C30E5-932E-53CF-A6BD-FCFC0472A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6F9DFA1-E878-A5BE-7232-EE1CD3E75E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8FE3DF-DC17-45B8-ADFC-898258484D70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0EE55CB-756A-B056-2605-6D069BD805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2079541-2402-4EE5-F548-2E17FDF71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2F794E8-BABD-B6E5-249A-A76D10437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9E3B7-C04D-4BF6-B31A-DEAC023AC5F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E9A810B-9928-8D30-6B63-F423C3CF60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B5DE4C0-9AFA-ECB4-98D1-5FE2B0A7F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9E95180-F5A0-16B2-AC29-0BAD0F65C9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85905-4B61-4D5F-9F2C-FBB03FB84620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D4049F41-4A1C-7087-8DC7-E3B01CCDBD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DA1F26E-69B8-AF0D-250C-24C27F34D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502B85E-CEC0-DA74-3829-4684179E9C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9466F-E700-493F-9EFA-280D598FD39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D37CF0EB-3181-A6BC-B15B-A876F39D8B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31DC754-5F16-2D52-FE7A-C63AD8DB03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EB7EEB2-5313-9EEA-AC1F-4B8B9DE355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5249D-2B5F-41FA-A670-0F724ED4EA3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AD2C906-9C8D-7F46-CB58-B800ADE450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3AA660A-45BE-4297-0C57-E410D66932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CC414D7-9BA5-AA1D-D2EC-D112B3B680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50CE1-C2B5-4FCC-A9EF-D775911974F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25C502F-3101-F76E-A83C-8142661A85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ECC5A5C-7F8D-2D89-1727-B5D8D8CAB8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817FB18-E605-7BDA-9E3A-FC66A9FEC2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759C50-D08A-4890-ADCE-FAB13890A33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E472B46-D4EF-C848-A4C6-2372B88416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40DC36C-C01A-44B9-E3A8-D0E8705E1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0DDA219-BF6E-6BC9-1746-9EA952CCD5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C0B8B-669B-4395-B871-57A62D8BF83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3D79B369-1D4E-D40E-73D6-F2FC894834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B70B3C3-BF1E-34E2-F961-FBC11C8EA3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398BBAA-0B56-16DF-4F22-4F14FF04A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03C656-3E87-415D-88D7-689CFCCD9A8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3B720CE-64DA-6000-2B6D-CF781B8387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77110C8-1552-5044-BE5E-3D89DD6EF0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F190F-1C51-7038-E647-6A0112E90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0D897-EBAB-0621-2DF1-7DCDDC1C6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119A9-CE59-9DAE-BC95-425FBCF7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2370B-C1CA-83F4-AFF4-B406A6577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90935-19EE-17F1-8370-2C74F680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AD4B5-0A63-42F5-88F3-EADBC45BB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92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D783-9EFD-1F3C-9B75-B93BC6E5E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0FC37-88DE-D11E-6166-71E8FFEB9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6F1EC-7008-3125-909E-4DD34D38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3805E-C35D-28CC-1D8B-236BF294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E4CC9-1073-B8C2-54D5-DA796BF6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41B24-0555-485E-A095-EFCAB07B68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24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976FC7-CAC6-5D3A-2FC2-95E206D733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E967C-170D-217A-5D7F-0A9408BFD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8652B-8A00-8DEB-3EFC-A3B998F0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0EC1F-4A2F-3468-B2EA-0F233CFA2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AA17-FE7E-F0EA-46C0-10DCA12A9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CC53C-32CC-4CD0-AE4D-9D0404DEE9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64B15-DBC4-CABE-90F8-9374F7A3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26FAE-59F5-C971-3F83-2D0DA989C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6C99F-6146-0122-BF23-90933DBF2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846A5-5891-38F4-F5DD-65B82D486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DEE9F-943F-1EC8-623C-E23CA85E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4243E-02C2-4386-A210-E2530C0062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14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0A75E-AF70-A594-CFE5-C08CB56AD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71FD3-4FA0-3DC9-F174-BB6F1D083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7E823-A293-4687-1BD0-6D71DE3F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6DADE-1652-2F43-5821-F52C70F7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F520F-49A1-0715-50B9-39ED989CD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D9940-C537-4465-9F2B-6D31CB03D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9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C2A3-F259-8B5C-6BA8-4AF57907A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6A48A-CD59-96F7-F611-284698D2F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D5698-93F9-8317-6E0F-E07035C9D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E9263-068E-65E2-5622-0303EF70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36A24-C7F0-DBF6-6946-594CE213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D151A-8B2A-518E-49F4-ADB9F013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576DE-C3FD-404C-84ED-4CDEFDBE30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0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D6779-8B15-AA45-00A5-43170AAA8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13DB0-EACA-6D7F-B072-53BBD6738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EE2FE-C3E9-9202-3CE3-73D5CA4E9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14944-911F-DDD8-6839-D98797830C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BBCE4D-6C9B-94CB-F734-B9CD5DE0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20F78B-270E-8CFF-5008-968987C78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C89379-CA58-28C2-39A0-64C711B53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9A2D98-1971-168C-9B66-888921A94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2B62C-4109-40FE-B826-5B509AFF2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56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DD19-74CD-7B2B-DDC7-ED08B867B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87EA1-6A0C-489E-1935-230A96A7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D6316-D757-AE02-6A03-EF79DEEC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212E6-1F0B-45E0-6832-314D3E7A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C5310-E556-4E77-8F31-5295764BE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56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FAB41-6EBC-B45C-5802-9409EAB5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DDF23-34B7-AE51-450F-F5E235CCA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F9B52-63A0-54DA-13E4-0B312F6B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C8FF6-700F-48F6-9EF3-9736FADEB2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19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0F05E-704D-A432-C1FC-8DE4C8C66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F77D1-E9B7-FBD0-1CC7-EC86A0C04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DD562-214E-2C12-61FD-7D3BFBE16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0B49F-8C88-FABD-7D61-F92B4BB4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F1F4E-9BCC-CD34-33C1-D58503D1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D1237-CA8C-88F6-4DC8-653A16A06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10D10-9F5B-4976-84D1-D6824BF416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63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542A-3093-4B5F-102C-F075B155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BC41F1-CFF8-1872-55C7-FE30EBF87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131CB-EB09-DB4F-7571-647216A1D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D8D71-E392-4348-8894-7F76D61A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2A2FE-08C2-FC19-6955-BB8AD35FA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49F2B-894D-3B57-FCC1-C1E6515D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438C5-4143-41ED-A8A2-A234721A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65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021B9DB-CFEE-490D-9D1B-4311831250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B065AF-E02E-2ADF-40B3-CE1006FD07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26D52D-7C2B-2137-E668-2BE8470E7C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BC5E83ED-1EB7-4E96-B8E4-1D5CF6618ED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2FDBD70-9744-5E15-F910-C26140E84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7E5612E1-D3A2-2AAD-0B11-427D96F3B84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D1136532-41F8-E4F1-0E34-AEA65FE01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79D39663-98CF-57E8-FF88-7E384BF33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424AFB91-FCA5-3765-4E2E-09FA9765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C80999BF-1D5E-82E9-A50F-B38D6DEC5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AC88EDDC-9F62-E45D-45EB-D075CA641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423724A5-6DA2-747E-158E-BC68D82F8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21C5463A-31DA-9AC0-DF06-E09401659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DB678669-D6C9-4845-D1E8-230E06B57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8FCAE2D6-0F9A-7BD9-4148-F2FA55B72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186EC71F-1E27-FDF0-F1D1-9B4DC93C7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0330524B-60B2-F3C8-C85F-12E9E7C86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FA45949A-91AA-D266-9BD8-7762CAC63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8F9F624F-FDFD-AF07-34BF-CBB4D4FD9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0D0750CC-5A6F-9C58-1F5E-6C261D3D1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DFE70011-6E88-0221-D462-2945C619F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FA3EFAC7-715F-43D8-7FF4-5E0B71C95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BFBD287-2564-AB52-F62C-894D20EB0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73E1A5-199F-A719-2145-C7C85418B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6925" y="2582863"/>
            <a:ext cx="2649538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Processing</a:t>
            </a:r>
            <a:br>
              <a:rPr lang="en-US" altLang="en-US" sz="3600"/>
            </a:br>
            <a:r>
              <a:rPr lang="en-US" altLang="en-US" sz="3600"/>
              <a:t>Sequential</a:t>
            </a:r>
            <a:br>
              <a:rPr lang="en-US" altLang="en-US" sz="3600"/>
            </a:br>
            <a:r>
              <a:rPr lang="en-US" altLang="en-US" sz="3600"/>
              <a:t>Files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9F0482A-7F33-9DFE-0FCF-E1AEFCE92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013" y="198438"/>
            <a:ext cx="7316787" cy="476250"/>
          </a:xfrm>
          <a:noFill/>
          <a:ln/>
        </p:spPr>
        <p:txBody>
          <a:bodyPr/>
          <a:lstStyle/>
          <a:p>
            <a:r>
              <a:rPr lang="en-US" altLang="en-US"/>
              <a:t>Problems with Unordered Sequential Files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9CDA0E9-C7E8-86BA-0D55-7BFB7F418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4338" y="1454150"/>
            <a:ext cx="8196262" cy="294005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70000"/>
              </a:spcBef>
            </a:pPr>
            <a:r>
              <a:rPr lang="en-US" altLang="en-US"/>
              <a:t>It is easy to </a:t>
            </a:r>
            <a:r>
              <a:rPr lang="en-US" altLang="en-US">
                <a:solidFill>
                  <a:schemeClr val="hlink"/>
                </a:solidFill>
              </a:rPr>
              <a:t>add</a:t>
            </a:r>
            <a:r>
              <a:rPr lang="en-US" altLang="en-US"/>
              <a:t> records to an unordered Sequential file.</a:t>
            </a:r>
          </a:p>
          <a:p>
            <a:pPr>
              <a:lnSpc>
                <a:spcPct val="95000"/>
              </a:lnSpc>
              <a:spcBef>
                <a:spcPct val="70000"/>
              </a:spcBef>
            </a:pPr>
            <a:r>
              <a:rPr lang="en-US" altLang="en-US"/>
              <a:t>But it is not really possible to </a:t>
            </a:r>
            <a:r>
              <a:rPr lang="en-US" altLang="en-US">
                <a:solidFill>
                  <a:schemeClr val="hlink"/>
                </a:solidFill>
              </a:rPr>
              <a:t>delete</a:t>
            </a:r>
            <a:r>
              <a:rPr lang="en-US" altLang="en-US"/>
              <a:t> records from an unordered Sequential file.</a:t>
            </a:r>
          </a:p>
          <a:p>
            <a:pPr>
              <a:lnSpc>
                <a:spcPct val="95000"/>
              </a:lnSpc>
              <a:spcBef>
                <a:spcPct val="70000"/>
              </a:spcBef>
            </a:pPr>
            <a:r>
              <a:rPr lang="en-US" altLang="en-US"/>
              <a:t>And it is not feasible to </a:t>
            </a:r>
            <a:r>
              <a:rPr lang="en-US" altLang="en-US">
                <a:solidFill>
                  <a:schemeClr val="hlink"/>
                </a:solidFill>
              </a:rPr>
              <a:t>update</a:t>
            </a:r>
            <a:r>
              <a:rPr lang="en-US" altLang="en-US"/>
              <a:t> records in an unordered Sequential file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185B952-1DC2-0912-A1CF-0F093EF95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2300" y="1041400"/>
            <a:ext cx="7823200" cy="5410200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Records in a Sequential file can not be deleted or updated “in situ”.  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only way to delete Sequential file records is to create a new file which does not contain them.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only way to update records in a Sequential File is to create a new file which contains the updated records.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Because both these operations rely on record matching they do not work for unordered Sequential files.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Why?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5A05B4A-E0B2-9511-04AC-5B7337439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60338"/>
            <a:ext cx="73167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Problems with Unordered Sequential Files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177868E-6370-A196-B2BB-B117FA12B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500" y="952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unordered files?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AA0432D-CDAA-CC30-E572-15A4A42AA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63" y="963613"/>
            <a:ext cx="1541462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945220A9-B5DC-BAE7-4D18-A1FE42890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7064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6791019E-4EB3-D5D7-0877-99D8C2C18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3" y="3870325"/>
            <a:ext cx="1541462" cy="2651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B16422AF-EC8C-E8EF-F039-985B1A85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538538"/>
            <a:ext cx="1676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File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2C81A619-68E3-C674-9638-5EFF2D635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75" y="20399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26632" name="AutoShape 8">
            <a:extLst>
              <a:ext uri="{FF2B5EF4-FFF2-40B4-BE49-F238E27FC236}">
                <a16:creationId xmlns:a16="http://schemas.microsoft.com/office/drawing/2014/main" id="{B5B6CD66-CDCB-E239-7881-FE8D81BC5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444750"/>
            <a:ext cx="1803400" cy="11176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Delete UF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Record?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6C638A4B-2598-F7D2-48BE-DC5656502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997200"/>
            <a:ext cx="812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EADD3E33-CD90-2170-1083-01BA38DE0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3" y="2309813"/>
            <a:ext cx="1541462" cy="5238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11AA4A8-0C95-FB7C-FA51-D48859809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9000" y="1206500"/>
            <a:ext cx="0" cy="12065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B58A41F4-2918-F51D-449F-BBCFE48F4A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9000" y="3594100"/>
            <a:ext cx="0" cy="558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8638A0DB-9F42-BC2C-97D2-E51EF0BE4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152900"/>
            <a:ext cx="226695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862371F2-8B98-FC00-612F-C9FDB9CD2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76500" y="1206500"/>
            <a:ext cx="22225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3B301422-BCB0-7F0C-D9FE-C2169FF25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2878138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</a:t>
            </a:r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E2594DCB-A0F8-C1D4-6ECA-059A22ED3D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38900" y="2562225"/>
            <a:ext cx="0" cy="4381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7494B8FD-5BAC-4162-C353-459DC0321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9375" y="2552700"/>
            <a:ext cx="10287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9786999-2871-7401-DF42-787697375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63" y="963613"/>
            <a:ext cx="1541462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0D82BC5-3657-66C9-CF8F-3451BB00B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7064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F46052C5-93B4-56BE-CAB0-D67D52368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3" y="3870325"/>
            <a:ext cx="1541462" cy="2651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CFBDC425-3164-A127-F2F3-62AC02F6A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538538"/>
            <a:ext cx="1676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File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2B8F47BE-37DF-EC27-A2FF-465FA40B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75" y="20399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28679" name="AutoShape 7">
            <a:extLst>
              <a:ext uri="{FF2B5EF4-FFF2-40B4-BE49-F238E27FC236}">
                <a16:creationId xmlns:a16="http://schemas.microsoft.com/office/drawing/2014/main" id="{A77B1AEC-B40E-F30F-1C5C-6537CBC9B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444750"/>
            <a:ext cx="1803400" cy="11176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Delete UF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Record?</a:t>
            </a: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1F8D22C5-9F48-EFB5-D447-E248E37CE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3" y="2309813"/>
            <a:ext cx="1541462" cy="9493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1F4A7B1D-6384-90BC-8945-43758D4141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9000" y="1206500"/>
            <a:ext cx="0" cy="12065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804EB563-A4DA-155F-6274-6E0A936263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89475" y="3590925"/>
            <a:ext cx="0" cy="9366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944E3603-8EF6-5E85-604E-DE0152975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527550"/>
            <a:ext cx="225742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DD0B8363-F607-86BD-E5A2-D1BF1AB18D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76500" y="1206500"/>
            <a:ext cx="22225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88A6C00A-0A93-72F8-083F-4982693D54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997200"/>
            <a:ext cx="1860550" cy="31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Rectangle 14">
            <a:extLst>
              <a:ext uri="{FF2B5EF4-FFF2-40B4-BE49-F238E27FC236}">
                <a16:creationId xmlns:a16="http://schemas.microsoft.com/office/drawing/2014/main" id="{E7F7CA64-E597-0EDC-E405-E13EDBDC6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2878138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</a:t>
            </a:r>
          </a:p>
        </p:txBody>
      </p:sp>
      <p:sp>
        <p:nvSpPr>
          <p:cNvPr id="28687" name="Rectangle 15">
            <a:extLst>
              <a:ext uri="{FF2B5EF4-FFF2-40B4-BE49-F238E27FC236}">
                <a16:creationId xmlns:a16="http://schemas.microsoft.com/office/drawing/2014/main" id="{8D3EB02D-580B-D795-62CA-C9D43C61E4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500" y="952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unordered files?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A1CDC50-D9FB-7B48-6744-F3A0D18C3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63" y="963613"/>
            <a:ext cx="1541462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A61CECA-4A51-C79C-3C7E-FF727BA6D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7064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3DE64832-C9FE-E6BC-B8F7-C856A5D2A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3" y="3870325"/>
            <a:ext cx="1541462" cy="2651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EDC04B20-6F86-88F4-3F3B-849193482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538538"/>
            <a:ext cx="1676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File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AA8592C6-2779-23FC-BC5B-616B35B08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75" y="20399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30727" name="AutoShape 7">
            <a:extLst>
              <a:ext uri="{FF2B5EF4-FFF2-40B4-BE49-F238E27FC236}">
                <a16:creationId xmlns:a16="http://schemas.microsoft.com/office/drawing/2014/main" id="{589998F9-5EE1-8253-8848-118C614F7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444750"/>
            <a:ext cx="1803400" cy="11176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Delete UF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Record?</a:t>
            </a: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0EC10D94-A7BF-E2C1-D30F-2A5B2848B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997200"/>
            <a:ext cx="812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Rectangle 9">
            <a:extLst>
              <a:ext uri="{FF2B5EF4-FFF2-40B4-BE49-F238E27FC236}">
                <a16:creationId xmlns:a16="http://schemas.microsoft.com/office/drawing/2014/main" id="{CA44478E-9DAD-BC21-33DC-40B60F999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3" y="2309813"/>
            <a:ext cx="1541462" cy="9493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70D0F47B-E013-78C3-24AE-534A01A907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9000" y="1206500"/>
            <a:ext cx="0" cy="12065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AB7FEA08-8960-6ABD-C392-81CFFCCF5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9000" y="3581400"/>
            <a:ext cx="0" cy="139065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5445458D-F611-0C37-B537-DFFBB6F44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972050"/>
            <a:ext cx="226695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9EBA987E-8762-4D72-4D55-493E016231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76500" y="1206500"/>
            <a:ext cx="22225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Rectangle 14">
            <a:extLst>
              <a:ext uri="{FF2B5EF4-FFF2-40B4-BE49-F238E27FC236}">
                <a16:creationId xmlns:a16="http://schemas.microsoft.com/office/drawing/2014/main" id="{A3288C9E-B53E-4532-B5CC-BE6133970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2878138"/>
            <a:ext cx="50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YES</a:t>
            </a:r>
          </a:p>
        </p:txBody>
      </p:sp>
      <p:sp>
        <p:nvSpPr>
          <p:cNvPr id="30735" name="Rectangle 15">
            <a:extLst>
              <a:ext uri="{FF2B5EF4-FFF2-40B4-BE49-F238E27FC236}">
                <a16:creationId xmlns:a16="http://schemas.microsoft.com/office/drawing/2014/main" id="{D185D729-C820-53C5-5E2D-1D9D7CD55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500" y="952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unordered files?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92AFA09-809F-8418-F632-1EEB2EFAF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63" y="963613"/>
            <a:ext cx="1541462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CA173BD-9516-E817-2531-E1D105B64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7064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ECBBC751-3EB6-992F-BB70-B52D038A0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3" y="3870325"/>
            <a:ext cx="1541462" cy="2651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RecordN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5EAD3872-7D94-D2C6-666D-E4A9A3F13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3538538"/>
            <a:ext cx="1676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File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AE8D93D0-E4B3-9AD6-5B76-D7898D63B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75" y="20399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32775" name="AutoShape 7">
            <a:extLst>
              <a:ext uri="{FF2B5EF4-FFF2-40B4-BE49-F238E27FC236}">
                <a16:creationId xmlns:a16="http://schemas.microsoft.com/office/drawing/2014/main" id="{6DACAFF2-4971-6601-F0DD-6F090B161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2444750"/>
            <a:ext cx="1803400" cy="1117600"/>
          </a:xfrm>
          <a:prstGeom prst="diamond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Delete UF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Record?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CBEF5392-4F56-BFDD-50FE-90CE399AB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63" y="2309813"/>
            <a:ext cx="1541462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accent2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78EC02A4-BB40-209E-B88B-F1542B2F8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8525" y="1644650"/>
            <a:ext cx="0" cy="7461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E44146AC-01B8-3CFD-95C7-E3C96A3FAE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9000" y="3638550"/>
            <a:ext cx="0" cy="17811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49FB044B-E6A5-7E25-755D-0CE23F572C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419725"/>
            <a:ext cx="226695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4FE5A6E5-DEEE-09DF-C1D7-DCD9326B36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6025" y="1644650"/>
            <a:ext cx="22225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4" name="Group 16">
            <a:extLst>
              <a:ext uri="{FF2B5EF4-FFF2-40B4-BE49-F238E27FC236}">
                <a16:creationId xmlns:a16="http://schemas.microsoft.com/office/drawing/2014/main" id="{CA21E9BB-84B1-2443-B638-731DD0A1208E}"/>
              </a:ext>
            </a:extLst>
          </p:cNvPr>
          <p:cNvGrpSpPr>
            <a:grpSpLocks/>
          </p:cNvGrpSpPr>
          <p:nvPr/>
        </p:nvGrpSpPr>
        <p:grpSpPr bwMode="auto">
          <a:xfrm>
            <a:off x="5626100" y="3000375"/>
            <a:ext cx="1831975" cy="447675"/>
            <a:chOff x="3544" y="1890"/>
            <a:chExt cx="1154" cy="282"/>
          </a:xfrm>
        </p:grpSpPr>
        <p:sp>
          <p:nvSpPr>
            <p:cNvPr id="32781" name="Line 13">
              <a:extLst>
                <a:ext uri="{FF2B5EF4-FFF2-40B4-BE49-F238E27FC236}">
                  <a16:creationId xmlns:a16="http://schemas.microsoft.com/office/drawing/2014/main" id="{C4D63F9E-732D-832F-DA4B-EB83F61EC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4" y="1892"/>
              <a:ext cx="512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14">
              <a:extLst>
                <a:ext uri="{FF2B5EF4-FFF2-40B4-BE49-F238E27FC236}">
                  <a16:creationId xmlns:a16="http://schemas.microsoft.com/office/drawing/2014/main" id="{1C802055-7302-030B-6B86-B1F32FD0DA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6" y="1890"/>
              <a:ext cx="0" cy="2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15">
              <a:extLst>
                <a:ext uri="{FF2B5EF4-FFF2-40B4-BE49-F238E27FC236}">
                  <a16:creationId xmlns:a16="http://schemas.microsoft.com/office/drawing/2014/main" id="{AB62B246-104F-B819-DB5C-D8C9089BD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0" y="2172"/>
              <a:ext cx="64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85" name="Rectangle 17">
            <a:extLst>
              <a:ext uri="{FF2B5EF4-FFF2-40B4-BE49-F238E27FC236}">
                <a16:creationId xmlns:a16="http://schemas.microsoft.com/office/drawing/2014/main" id="{B9EB9835-6607-67F2-A929-68FBECA20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0" y="2849563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</a:t>
            </a:r>
          </a:p>
        </p:txBody>
      </p:sp>
      <p:sp>
        <p:nvSpPr>
          <p:cNvPr id="32786" name="Rectangle 18">
            <a:extLst>
              <a:ext uri="{FF2B5EF4-FFF2-40B4-BE49-F238E27FC236}">
                <a16:creationId xmlns:a16="http://schemas.microsoft.com/office/drawing/2014/main" id="{44BD6284-43D7-48B1-0007-EEB1A9593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08550" y="4130675"/>
            <a:ext cx="4095750" cy="1812925"/>
          </a:xfrm>
          <a:noFill/>
          <a:ln/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But wait...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/>
              <a:t>We should have deleted RecordM.  Too late.  It’s already been written to the new file. </a:t>
            </a:r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FF53C667-22A7-EA37-EF36-3DAA719BA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6500" y="952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unordered files?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FF26CC0-5A92-2693-2884-BFF3DD75B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64DAEE9-8EE9-C7BC-10B1-975AE7F64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549CEC52-F646-28CD-E62E-D304206D4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2DCC7F99-06DC-61A4-F7DD-DF5B4F8AA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2B2AD351-59D8-AC2B-06F3-213099A2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7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84CC1D30-3E6A-7154-5E04-E0C6F1840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34824" name="Rectangle 8">
            <a:extLst>
              <a:ext uri="{FF2B5EF4-FFF2-40B4-BE49-F238E27FC236}">
                <a16:creationId xmlns:a16="http://schemas.microsoft.com/office/drawing/2014/main" id="{313B44C9-8B29-A1C6-6A4A-5A22EE782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6016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5000"/>
              </a:lnSpc>
              <a:spcAft>
                <a:spcPct val="55000"/>
              </a:spcAft>
            </a:pP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5000"/>
              </a:lnSpc>
              <a:spcAft>
                <a:spcPct val="55000"/>
              </a:spcAft>
            </a:pP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146FB847-2CC8-B82B-A7F5-7EFCFCD4A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48053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NOT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8CA0F547-0622-211E-CDAA-32552D955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TFRec</a:t>
            </a:r>
          </a:p>
        </p:txBody>
      </p:sp>
      <p:sp>
        <p:nvSpPr>
          <p:cNvPr id="34827" name="Rectangle 11">
            <a:extLst>
              <a:ext uri="{FF2B5EF4-FFF2-40B4-BE49-F238E27FC236}">
                <a16:creationId xmlns:a16="http://schemas.microsoft.com/office/drawing/2014/main" id="{A0113989-5E35-5E11-A105-0B549BFC8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OFRec</a:t>
            </a:r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06548FD4-1174-7C08-64DE-2D00AA028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NFRec</a:t>
            </a:r>
          </a:p>
        </p:txBody>
      </p:sp>
      <p:sp>
        <p:nvSpPr>
          <p:cNvPr id="34829" name="Rectangle 13">
            <a:extLst>
              <a:ext uri="{FF2B5EF4-FFF2-40B4-BE49-F238E27FC236}">
                <a16:creationId xmlns:a16="http://schemas.microsoft.com/office/drawing/2014/main" id="{F00566B2-DD62-2A06-A242-0160F92B0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42778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an ordered file</a:t>
            </a: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4650017-A2F9-40DA-2D66-543CCAB8A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426069E-07C5-97D6-378D-867A7D12A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7C117886-8223-380E-81BF-5E58312AF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06BE148F-FA43-1120-DBA9-4831E9B20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F7CF2D6B-DFD6-5BD5-E28A-76F7DE203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7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A8D5EF8-F0F8-B995-C09A-06EE42397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FABD709A-6C23-0B09-A8D5-AE546532A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6016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5000"/>
              </a:lnSpc>
              <a:spcAft>
                <a:spcPct val="55000"/>
              </a:spcAft>
            </a:pP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4D68F7F7-06A8-7C75-7DCD-7D91A9B02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48053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TFRec NOT = OFRec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36F0329F-E5E2-31BF-2FAD-F5884ACEA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57E71795-D0B5-61B2-D6D0-B09BB4F03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B1149F01-5BED-969F-AE76-511F2F0F2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36877" name="Rectangle 13">
            <a:extLst>
              <a:ext uri="{FF2B5EF4-FFF2-40B4-BE49-F238E27FC236}">
                <a16:creationId xmlns:a16="http://schemas.microsoft.com/office/drawing/2014/main" id="{46062E7B-0069-F533-BAEC-DFFA855420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42778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an ordered file</a:t>
            </a:r>
          </a:p>
        </p:txBody>
      </p:sp>
      <p:sp>
        <p:nvSpPr>
          <p:cNvPr id="36878" name="Arc 14">
            <a:extLst>
              <a:ext uri="{FF2B5EF4-FFF2-40B4-BE49-F238E27FC236}">
                <a16:creationId xmlns:a16="http://schemas.microsoft.com/office/drawing/2014/main" id="{AA35FBD3-540E-8457-45B4-5035978F2BD0}"/>
              </a:ext>
            </a:extLst>
          </p:cNvPr>
          <p:cNvSpPr>
            <a:spLocks/>
          </p:cNvSpPr>
          <p:nvPr/>
        </p:nvSpPr>
        <p:spPr bwMode="auto">
          <a:xfrm>
            <a:off x="4646613" y="20828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Arc 15">
            <a:extLst>
              <a:ext uri="{FF2B5EF4-FFF2-40B4-BE49-F238E27FC236}">
                <a16:creationId xmlns:a16="http://schemas.microsoft.com/office/drawing/2014/main" id="{F6F355F9-B340-7BDC-F757-CBA8FC0A1094}"/>
              </a:ext>
            </a:extLst>
          </p:cNvPr>
          <p:cNvSpPr>
            <a:spLocks/>
          </p:cNvSpPr>
          <p:nvPr/>
        </p:nvSpPr>
        <p:spPr bwMode="auto">
          <a:xfrm>
            <a:off x="1673225" y="1130300"/>
            <a:ext cx="1731963" cy="508000"/>
          </a:xfrm>
          <a:custGeom>
            <a:avLst/>
            <a:gdLst>
              <a:gd name="G0" fmla="+- 16997 0 0"/>
              <a:gd name="G1" fmla="+- 21600 0 0"/>
              <a:gd name="G2" fmla="+- 21600 0 0"/>
              <a:gd name="T0" fmla="*/ 0 w 37945"/>
              <a:gd name="T1" fmla="*/ 8271 h 21600"/>
              <a:gd name="T2" fmla="*/ 37945 w 37945"/>
              <a:gd name="T3" fmla="*/ 16333 h 21600"/>
              <a:gd name="T4" fmla="*/ 16997 w 3794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945" h="21600" fill="none" extrusionOk="0">
                <a:moveTo>
                  <a:pt x="0" y="8271"/>
                </a:moveTo>
                <a:cubicBezTo>
                  <a:pt x="4094" y="3049"/>
                  <a:pt x="10361" y="0"/>
                  <a:pt x="16997" y="0"/>
                </a:cubicBezTo>
                <a:cubicBezTo>
                  <a:pt x="26897" y="0"/>
                  <a:pt x="35530" y="6731"/>
                  <a:pt x="37945" y="16332"/>
                </a:cubicBezTo>
              </a:path>
              <a:path w="37945" h="21600" stroke="0" extrusionOk="0">
                <a:moveTo>
                  <a:pt x="0" y="8271"/>
                </a:moveTo>
                <a:cubicBezTo>
                  <a:pt x="4094" y="3049"/>
                  <a:pt x="10361" y="0"/>
                  <a:pt x="16997" y="0"/>
                </a:cubicBezTo>
                <a:cubicBezTo>
                  <a:pt x="26897" y="0"/>
                  <a:pt x="35530" y="6731"/>
                  <a:pt x="37945" y="16332"/>
                </a:cubicBezTo>
                <a:lnTo>
                  <a:pt x="16997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Arc 16">
            <a:extLst>
              <a:ext uri="{FF2B5EF4-FFF2-40B4-BE49-F238E27FC236}">
                <a16:creationId xmlns:a16="http://schemas.microsoft.com/office/drawing/2014/main" id="{64B02519-941C-383F-E653-FABB7544511C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12573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Arc 17">
            <a:extLst>
              <a:ext uri="{FF2B5EF4-FFF2-40B4-BE49-F238E27FC236}">
                <a16:creationId xmlns:a16="http://schemas.microsoft.com/office/drawing/2014/main" id="{9333E03F-ADE1-34F2-EF7C-30C2493118AF}"/>
              </a:ext>
            </a:extLst>
          </p:cNvPr>
          <p:cNvSpPr>
            <a:spLocks/>
          </p:cNvSpPr>
          <p:nvPr/>
        </p:nvSpPr>
        <p:spPr bwMode="auto">
          <a:xfrm>
            <a:off x="5245100" y="1460500"/>
            <a:ext cx="1955800" cy="1054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Rectangle 18">
            <a:extLst>
              <a:ext uri="{FF2B5EF4-FFF2-40B4-BE49-F238E27FC236}">
                <a16:creationId xmlns:a16="http://schemas.microsoft.com/office/drawing/2014/main" id="{4EEF19F3-A9FE-FA69-5595-57208A97F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50013" y="3060700"/>
            <a:ext cx="2566987" cy="1941513"/>
          </a:xfrm>
          <a:noFill/>
          <a:ln/>
        </p:spPr>
        <p:txBody>
          <a:bodyPr>
            <a:spAutoFit/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</a:rPr>
              <a:t>Problem !!</a:t>
            </a:r>
            <a:br>
              <a:rPr lang="en-US" altLang="en-US"/>
            </a:br>
            <a:r>
              <a:rPr lang="en-US" altLang="en-US" sz="2000"/>
              <a:t>How can we recognize which record we want to delete?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hlink"/>
                </a:solidFill>
              </a:rPr>
              <a:t>By its Key Field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45B5DB9-0B29-8002-069F-268764F13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AB4AE66-BC74-A569-C898-E11D8C78F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26ACBFB0-E41D-0DCE-BB77-239799D26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3C30A1D9-7CA1-5F31-A133-CCE376169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D5E2C6B1-5B51-FF0C-ECA3-B0E27130C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7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76D71B76-4E73-C2C7-BD35-F4D4E70E2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E63AA78E-18F7-2419-3D15-E7CD2A4A3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48053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NOT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ELSE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5F64E536-D92D-5C94-E22D-048BFC432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38922" name="Rectangle 10">
            <a:extLst>
              <a:ext uri="{FF2B5EF4-FFF2-40B4-BE49-F238E27FC236}">
                <a16:creationId xmlns:a16="http://schemas.microsoft.com/office/drawing/2014/main" id="{82716FB1-C7F2-B88A-0F51-D2C28E32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762DCE75-F9E7-3FF2-00FF-DC14AAF3D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38924" name="Rectangle 12">
            <a:extLst>
              <a:ext uri="{FF2B5EF4-FFF2-40B4-BE49-F238E27FC236}">
                <a16:creationId xmlns:a16="http://schemas.microsoft.com/office/drawing/2014/main" id="{F6AB8CA5-2FBB-0974-0C75-BF39113868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42778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an ordered file</a:t>
            </a:r>
          </a:p>
        </p:txBody>
      </p:sp>
      <p:sp>
        <p:nvSpPr>
          <p:cNvPr id="38925" name="Arc 13">
            <a:extLst>
              <a:ext uri="{FF2B5EF4-FFF2-40B4-BE49-F238E27FC236}">
                <a16:creationId xmlns:a16="http://schemas.microsoft.com/office/drawing/2014/main" id="{F733F8C5-C557-F62B-8EF9-AD1CE8128A87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16764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Rectangle 14">
            <a:extLst>
              <a:ext uri="{FF2B5EF4-FFF2-40B4-BE49-F238E27FC236}">
                <a16:creationId xmlns:a16="http://schemas.microsoft.com/office/drawing/2014/main" id="{87A8131F-3FB2-10C5-619D-428CA027B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6016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5000"/>
              </a:lnSpc>
              <a:spcAft>
                <a:spcPct val="55000"/>
              </a:spcAft>
            </a:pP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38927" name="Rectangle 15">
            <a:extLst>
              <a:ext uri="{FF2B5EF4-FFF2-40B4-BE49-F238E27FC236}">
                <a16:creationId xmlns:a16="http://schemas.microsoft.com/office/drawing/2014/main" id="{C8B11A62-FD38-75B4-37DB-3EEB9C0BD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1524000"/>
            <a:ext cx="1295400" cy="6985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519945D-F44A-CE84-3805-AE7268391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RecordK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99AAF85-F169-27BB-B5B2-047319DB0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62CDA2F-559D-0D1A-570C-220AB137C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91E2014A-4579-9E67-21EC-353769EB6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64968591-BECF-9E09-7DE1-5D280CE32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7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4D10A634-3CEB-67E6-98CE-B5BAD5CF3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EB2B8D97-6347-F26D-637B-824CAA0F6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10461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  <a:endParaRPr lang="en-US" alt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40969" name="Rectangle 9">
            <a:extLst>
              <a:ext uri="{FF2B5EF4-FFF2-40B4-BE49-F238E27FC236}">
                <a16:creationId xmlns:a16="http://schemas.microsoft.com/office/drawing/2014/main" id="{2778275C-9EDD-B973-D454-E65EB2086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48053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NOT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 ELSE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F511DFD2-A26A-4F5E-7145-EF30497A6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AA4786F9-0714-6D67-11A9-D0EB96C73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40972" name="Rectangle 12">
            <a:extLst>
              <a:ext uri="{FF2B5EF4-FFF2-40B4-BE49-F238E27FC236}">
                <a16:creationId xmlns:a16="http://schemas.microsoft.com/office/drawing/2014/main" id="{E3846FB8-2F9C-9FA3-9924-86C7EB313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40973" name="Rectangle 13">
            <a:extLst>
              <a:ext uri="{FF2B5EF4-FFF2-40B4-BE49-F238E27FC236}">
                <a16:creationId xmlns:a16="http://schemas.microsoft.com/office/drawing/2014/main" id="{ABC282CA-6AF7-B595-30E1-5324496EF5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42778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an ordered file</a:t>
            </a:r>
          </a:p>
        </p:txBody>
      </p:sp>
      <p:sp>
        <p:nvSpPr>
          <p:cNvPr id="40974" name="Arc 14">
            <a:extLst>
              <a:ext uri="{FF2B5EF4-FFF2-40B4-BE49-F238E27FC236}">
                <a16:creationId xmlns:a16="http://schemas.microsoft.com/office/drawing/2014/main" id="{040F0B3A-7C04-3B69-FDD0-20AAE889EB6A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2070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Arc 15">
            <a:extLst>
              <a:ext uri="{FF2B5EF4-FFF2-40B4-BE49-F238E27FC236}">
                <a16:creationId xmlns:a16="http://schemas.microsoft.com/office/drawing/2014/main" id="{8108B13F-E2A8-ECE3-67BD-36992418887D}"/>
              </a:ext>
            </a:extLst>
          </p:cNvPr>
          <p:cNvSpPr>
            <a:spLocks/>
          </p:cNvSpPr>
          <p:nvPr/>
        </p:nvSpPr>
        <p:spPr bwMode="auto">
          <a:xfrm>
            <a:off x="1573213" y="1320800"/>
            <a:ext cx="1884362" cy="673100"/>
          </a:xfrm>
          <a:custGeom>
            <a:avLst/>
            <a:gdLst>
              <a:gd name="G0" fmla="+- 19060 0 0"/>
              <a:gd name="G1" fmla="+- 21600 0 0"/>
              <a:gd name="G2" fmla="+- 21600 0 0"/>
              <a:gd name="T0" fmla="*/ 0 w 35830"/>
              <a:gd name="T1" fmla="*/ 11438 h 21600"/>
              <a:gd name="T2" fmla="*/ 35830 w 35830"/>
              <a:gd name="T3" fmla="*/ 7986 h 21600"/>
              <a:gd name="T4" fmla="*/ 19060 w 3583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830" h="21600" fill="none" extrusionOk="0">
                <a:moveTo>
                  <a:pt x="-1" y="11437"/>
                </a:moveTo>
                <a:cubicBezTo>
                  <a:pt x="3753" y="4397"/>
                  <a:pt x="11081" y="0"/>
                  <a:pt x="19060" y="0"/>
                </a:cubicBezTo>
                <a:cubicBezTo>
                  <a:pt x="25567" y="0"/>
                  <a:pt x="31728" y="2933"/>
                  <a:pt x="35829" y="7986"/>
                </a:cubicBezTo>
              </a:path>
              <a:path w="35830" h="21600" stroke="0" extrusionOk="0">
                <a:moveTo>
                  <a:pt x="-1" y="11437"/>
                </a:moveTo>
                <a:cubicBezTo>
                  <a:pt x="3753" y="4397"/>
                  <a:pt x="11081" y="0"/>
                  <a:pt x="19060" y="0"/>
                </a:cubicBezTo>
                <a:cubicBezTo>
                  <a:pt x="25567" y="0"/>
                  <a:pt x="31728" y="2933"/>
                  <a:pt x="35829" y="7986"/>
                </a:cubicBezTo>
                <a:lnTo>
                  <a:pt x="1906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Arc 16">
            <a:extLst>
              <a:ext uri="{FF2B5EF4-FFF2-40B4-BE49-F238E27FC236}">
                <a16:creationId xmlns:a16="http://schemas.microsoft.com/office/drawing/2014/main" id="{C09178C2-8302-44FC-B063-F6EDFE19D95A}"/>
              </a:ext>
            </a:extLst>
          </p:cNvPr>
          <p:cNvSpPr>
            <a:spLocks/>
          </p:cNvSpPr>
          <p:nvPr/>
        </p:nvSpPr>
        <p:spPr bwMode="auto">
          <a:xfrm>
            <a:off x="4646613" y="20828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Arc 17">
            <a:extLst>
              <a:ext uri="{FF2B5EF4-FFF2-40B4-BE49-F238E27FC236}">
                <a16:creationId xmlns:a16="http://schemas.microsoft.com/office/drawing/2014/main" id="{3DBDE9DE-7282-9193-2DC1-E56EFB40CB92}"/>
              </a:ext>
            </a:extLst>
          </p:cNvPr>
          <p:cNvSpPr>
            <a:spLocks/>
          </p:cNvSpPr>
          <p:nvPr/>
        </p:nvSpPr>
        <p:spPr bwMode="auto">
          <a:xfrm>
            <a:off x="5245100" y="1957388"/>
            <a:ext cx="1955800" cy="558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D25C5C6-7EF1-FB91-0198-EAD66ED19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3524250"/>
            <a:ext cx="8277225" cy="2882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381000" indent="-381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OPEN OUTPUT StudentFile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DISPLAY "Enter student details using template below.  Press CR to end.". PERFORM GetStudentDetails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PERFORM UNTIL StudentDetails = SPACES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	WRITE StudentDetails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	PERFORM GetStudentDetails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END-PERFORM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CLOSE StudentFile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STOP RUN.</a:t>
            </a:r>
          </a:p>
          <a:p>
            <a:pPr>
              <a:lnSpc>
                <a:spcPct val="80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GetStudentDetails.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DISPLAY "NNNNNNNSSSSSSSSIIYYMMDDCCCCGGGGS".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ACCEPT  StudentDetails.  </a:t>
            </a:r>
          </a:p>
        </p:txBody>
      </p:sp>
      <p:grpSp>
        <p:nvGrpSpPr>
          <p:cNvPr id="6149" name="Group 5">
            <a:extLst>
              <a:ext uri="{FF2B5EF4-FFF2-40B4-BE49-F238E27FC236}">
                <a16:creationId xmlns:a16="http://schemas.microsoft.com/office/drawing/2014/main" id="{69FD5A43-5E16-9377-2618-1C915DE3AA11}"/>
              </a:ext>
            </a:extLst>
          </p:cNvPr>
          <p:cNvGrpSpPr>
            <a:grpSpLocks/>
          </p:cNvGrpSpPr>
          <p:nvPr/>
        </p:nvGrpSpPr>
        <p:grpSpPr bwMode="auto">
          <a:xfrm>
            <a:off x="280988" y="323850"/>
            <a:ext cx="5775325" cy="1920875"/>
            <a:chOff x="177" y="204"/>
            <a:chExt cx="3638" cy="1210"/>
          </a:xfrm>
        </p:grpSpPr>
        <p:sp>
          <p:nvSpPr>
            <p:cNvPr id="6147" name="Rectangle 3">
              <a:extLst>
                <a:ext uri="{FF2B5EF4-FFF2-40B4-BE49-F238E27FC236}">
                  <a16:creationId xmlns:a16="http://schemas.microsoft.com/office/drawing/2014/main" id="{21B886CD-F6BE-4755-B9B7-FC934C75B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" y="412"/>
              <a:ext cx="3638" cy="100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Enter student details using template below.  Press CR to end.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NNNNNNNSSSSSSSSIIYYMMDDCCCCGGGGS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9456789COUGHLANMS580812LM510598M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NNNNNNNSSSSSSSSIIYYMMDDCCCCGGGGS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9367892RYAN    TG521210LM601222F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NNNNNNNSSSSSSSSIIYYMMDDCCCCGGGGS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9368934WILSON  HR520323LM610786M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NNNNNNNSSSSSSSSIIYYMMDDCCCCGGGGS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200" i="1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CarriageReturn</a:t>
              </a:r>
            </a:p>
          </p:txBody>
        </p:sp>
        <p:sp>
          <p:nvSpPr>
            <p:cNvPr id="6148" name="Rectangle 4">
              <a:extLst>
                <a:ext uri="{FF2B5EF4-FFF2-40B4-BE49-F238E27FC236}">
                  <a16:creationId xmlns:a16="http://schemas.microsoft.com/office/drawing/2014/main" id="{6CEB6E48-4567-D786-6B97-0A0151EAC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" y="204"/>
              <a:ext cx="933" cy="2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Times New Roman" panose="02020603050405020304" pitchFamily="18" charset="0"/>
                </a:rPr>
                <a:t>Run of SeqWrite</a:t>
              </a:r>
            </a:p>
          </p:txBody>
        </p:sp>
      </p:grpSp>
      <p:sp>
        <p:nvSpPr>
          <p:cNvPr id="6150" name="Rectangle 6">
            <a:extLst>
              <a:ext uri="{FF2B5EF4-FFF2-40B4-BE49-F238E27FC236}">
                <a16:creationId xmlns:a16="http://schemas.microsoft.com/office/drawing/2014/main" id="{9C2D2FEB-AE7C-43D7-C6A9-0D1CB6B75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219075"/>
            <a:ext cx="4576763" cy="37147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PROGRAM-ID.  SeqWrite.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75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SELECT StudentFile ASSIGN TO "STUDENTS.DAT"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	ORGANIZATION IS LINE SEQUENTIAL.</a:t>
            </a:r>
          </a:p>
          <a:p>
            <a:pPr>
              <a:lnSpc>
                <a:spcPct val="75000"/>
              </a:lnSpc>
            </a:pPr>
            <a:endParaRPr lang="en-US" altLang="en-US" sz="12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FD StudentFile.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01 StudentDetails.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StudentId       PIC 9(7).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StudentName.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Surname      PIC X(8).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Initials     PIC XX.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DateOfBirth.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YOBirth      PIC 9(2).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MOBirth      PIC 9(2).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    03 DOBirth      PIC 9(2).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CourseCode      PIC X(4).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Grant           PIC 9(4).</a:t>
            </a:r>
          </a:p>
          <a:p>
            <a:pPr>
              <a:lnSpc>
                <a:spcPct val="75000"/>
              </a:lnSpc>
            </a:pPr>
            <a:r>
              <a: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 02  Gender          PIC X.</a:t>
            </a: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7CDF69F-B461-DC86-C9B2-BFEB49585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RecordM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DF876EC-AD2B-1A9A-F597-2E105FDF3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432706D8-ACE2-B0B7-EF90-730D3FE94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RecordK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RecordM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B2458823-902C-6640-5962-FC879E7F2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AE85D029-FEBA-48A4-14F2-2EE839AEC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7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689DCE05-0529-024D-147E-202527C55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8863" y="2849563"/>
            <a:ext cx="201295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36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RESULT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39EF629C-849A-CFDF-E735-1EA88CED7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20748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</a:p>
          <a:p>
            <a:pPr>
              <a:lnSpc>
                <a:spcPct val="105000"/>
              </a:lnSpc>
              <a:spcAft>
                <a:spcPct val="55000"/>
              </a:spcAft>
            </a:pPr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3017" name="Rectangle 9">
            <a:extLst>
              <a:ext uri="{FF2B5EF4-FFF2-40B4-BE49-F238E27FC236}">
                <a16:creationId xmlns:a16="http://schemas.microsoft.com/office/drawing/2014/main" id="{E7430947-48F5-0561-9A57-C86D3B8A0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427788" cy="476250"/>
          </a:xfrm>
          <a:noFill/>
          <a:ln/>
        </p:spPr>
        <p:txBody>
          <a:bodyPr/>
          <a:lstStyle/>
          <a:p>
            <a:r>
              <a:rPr lang="en-US" altLang="en-US"/>
              <a:t>Deleting records from an ordered file</a:t>
            </a:r>
          </a:p>
        </p:txBody>
      </p:sp>
      <p:sp>
        <p:nvSpPr>
          <p:cNvPr id="43018" name="Arc 10">
            <a:extLst>
              <a:ext uri="{FF2B5EF4-FFF2-40B4-BE49-F238E27FC236}">
                <a16:creationId xmlns:a16="http://schemas.microsoft.com/office/drawing/2014/main" id="{266FFAE6-D36A-2EF4-DD05-2F7E3423259C}"/>
              </a:ext>
            </a:extLst>
          </p:cNvPr>
          <p:cNvSpPr>
            <a:spLocks/>
          </p:cNvSpPr>
          <p:nvPr/>
        </p:nvSpPr>
        <p:spPr bwMode="auto">
          <a:xfrm>
            <a:off x="2019300" y="3317875"/>
            <a:ext cx="2438400" cy="1381125"/>
          </a:xfrm>
          <a:custGeom>
            <a:avLst/>
            <a:gdLst>
              <a:gd name="G0" fmla="+- 0 0 0"/>
              <a:gd name="G1" fmla="+- 1151 0 0"/>
              <a:gd name="G2" fmla="+- 21600 0 0"/>
              <a:gd name="T0" fmla="*/ 21569 w 21600"/>
              <a:gd name="T1" fmla="*/ 0 h 22751"/>
              <a:gd name="T2" fmla="*/ 0 w 21600"/>
              <a:gd name="T3" fmla="*/ 22751 h 22751"/>
              <a:gd name="T4" fmla="*/ 0 w 21600"/>
              <a:gd name="T5" fmla="*/ 1151 h 227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751" fill="none" extrusionOk="0">
                <a:moveTo>
                  <a:pt x="21569" y="-1"/>
                </a:moveTo>
                <a:cubicBezTo>
                  <a:pt x="21589" y="383"/>
                  <a:pt x="21600" y="767"/>
                  <a:pt x="21600" y="1151"/>
                </a:cubicBezTo>
                <a:cubicBezTo>
                  <a:pt x="21600" y="13080"/>
                  <a:pt x="11929" y="22751"/>
                  <a:pt x="-1" y="22751"/>
                </a:cubicBezTo>
              </a:path>
              <a:path w="21600" h="22751" stroke="0" extrusionOk="0">
                <a:moveTo>
                  <a:pt x="21569" y="-1"/>
                </a:moveTo>
                <a:cubicBezTo>
                  <a:pt x="21589" y="383"/>
                  <a:pt x="21600" y="767"/>
                  <a:pt x="21600" y="1151"/>
                </a:cubicBezTo>
                <a:cubicBezTo>
                  <a:pt x="21600" y="13080"/>
                  <a:pt x="11929" y="22751"/>
                  <a:pt x="-1" y="22751"/>
                </a:cubicBezTo>
                <a:lnTo>
                  <a:pt x="0" y="1151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Arc 11">
            <a:extLst>
              <a:ext uri="{FF2B5EF4-FFF2-40B4-BE49-F238E27FC236}">
                <a16:creationId xmlns:a16="http://schemas.microsoft.com/office/drawing/2014/main" id="{66B192CE-A0B4-49DC-97EE-94446D5E830B}"/>
              </a:ext>
            </a:extLst>
          </p:cNvPr>
          <p:cNvSpPr>
            <a:spLocks/>
          </p:cNvSpPr>
          <p:nvPr/>
        </p:nvSpPr>
        <p:spPr bwMode="auto">
          <a:xfrm>
            <a:off x="4471988" y="2044700"/>
            <a:ext cx="2476500" cy="838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6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6"/>
                  <a:pt x="9662" y="7"/>
                  <a:pt x="21586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6"/>
                  <a:pt x="9662" y="7"/>
                  <a:pt x="21586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12DD495-74A0-AF70-BDA2-A10EDC4F9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5A87756-8017-125F-6170-18ECA4EE6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D3962F95-2A13-F3C6-CA99-0E6876AF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239F8F4-5CA5-704F-88AD-46F776837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CA49D44D-57D7-AFA8-11CE-F4CA3D80F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80445F24-3D73-9F8E-86B2-5D794B8F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929156FC-3A66-5297-CA14-042282E02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5389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1400" i="1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Update OFRec with TFRec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OFRec+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  <a:b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45065" name="Rectangle 9">
            <a:extLst>
              <a:ext uri="{FF2B5EF4-FFF2-40B4-BE49-F238E27FC236}">
                <a16:creationId xmlns:a16="http://schemas.microsoft.com/office/drawing/2014/main" id="{BF5AF404-EDF3-6C8C-9AB4-1BC881556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TFRec</a:t>
            </a:r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899E18A0-61B0-D852-823A-3B9D46370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OFRec</a:t>
            </a:r>
          </a:p>
        </p:txBody>
      </p:sp>
      <p:sp>
        <p:nvSpPr>
          <p:cNvPr id="45067" name="Rectangle 11">
            <a:extLst>
              <a:ext uri="{FF2B5EF4-FFF2-40B4-BE49-F238E27FC236}">
                <a16:creationId xmlns:a16="http://schemas.microsoft.com/office/drawing/2014/main" id="{E9BBDB68-993F-A562-E74A-DC6B75988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NFRec</a:t>
            </a:r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DD9B00F6-215F-02A4-AE86-DD39CD882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091238" cy="476250"/>
          </a:xfrm>
          <a:noFill/>
          <a:ln/>
        </p:spPr>
        <p:txBody>
          <a:bodyPr/>
          <a:lstStyle/>
          <a:p>
            <a:r>
              <a:rPr lang="en-US" altLang="en-US"/>
              <a:t>Updating records in an ordered file</a:t>
            </a:r>
          </a:p>
        </p:txBody>
      </p:sp>
      <p:sp>
        <p:nvSpPr>
          <p:cNvPr id="45069" name="Rectangle 13">
            <a:extLst>
              <a:ext uri="{FF2B5EF4-FFF2-40B4-BE49-F238E27FC236}">
                <a16:creationId xmlns:a16="http://schemas.microsoft.com/office/drawing/2014/main" id="{7B73AA61-6BFC-75E3-C169-2C0A46C04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517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</a:t>
            </a:r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83017C21-01DC-A58E-8CD5-2ABBF969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9D9447C-B30D-F34E-6849-0A63B5022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1F75616-0F27-2C81-050E-4D8E91939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2C0BFD38-4774-E180-09EE-480A062F2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A5678D96-4DFA-57BC-10D5-7247C0F8C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093A4845-7614-6814-5ED5-DAC3C418A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6C3F243D-01B7-0629-F6A8-D89A78B05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517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B96058C5-92A6-CE5E-4133-20E77D951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5389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1400" i="1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Update OFRec with TFRec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OFRec+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  <a:b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47114" name="Rectangle 10">
            <a:extLst>
              <a:ext uri="{FF2B5EF4-FFF2-40B4-BE49-F238E27FC236}">
                <a16:creationId xmlns:a16="http://schemas.microsoft.com/office/drawing/2014/main" id="{70B5EA82-7F77-03FD-F133-E6050FE24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47115" name="Rectangle 11">
            <a:extLst>
              <a:ext uri="{FF2B5EF4-FFF2-40B4-BE49-F238E27FC236}">
                <a16:creationId xmlns:a16="http://schemas.microsoft.com/office/drawing/2014/main" id="{A31721BB-2CF9-93E0-E342-C9E434FA1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47116" name="Rectangle 12">
            <a:extLst>
              <a:ext uri="{FF2B5EF4-FFF2-40B4-BE49-F238E27FC236}">
                <a16:creationId xmlns:a16="http://schemas.microsoft.com/office/drawing/2014/main" id="{BEA2BBC1-2DF9-4405-43B4-7110F0499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47117" name="Arc 13">
            <a:extLst>
              <a:ext uri="{FF2B5EF4-FFF2-40B4-BE49-F238E27FC236}">
                <a16:creationId xmlns:a16="http://schemas.microsoft.com/office/drawing/2014/main" id="{9C4B9BC6-7922-3135-C31A-81B5CCC62AE1}"/>
              </a:ext>
            </a:extLst>
          </p:cNvPr>
          <p:cNvSpPr>
            <a:spLocks/>
          </p:cNvSpPr>
          <p:nvPr/>
        </p:nvSpPr>
        <p:spPr bwMode="auto">
          <a:xfrm>
            <a:off x="4646613" y="20828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Arc 14">
            <a:extLst>
              <a:ext uri="{FF2B5EF4-FFF2-40B4-BE49-F238E27FC236}">
                <a16:creationId xmlns:a16="http://schemas.microsoft.com/office/drawing/2014/main" id="{09BAC51A-63E4-AB5E-F308-4EFE9F760293}"/>
              </a:ext>
            </a:extLst>
          </p:cNvPr>
          <p:cNvSpPr>
            <a:spLocks/>
          </p:cNvSpPr>
          <p:nvPr/>
        </p:nvSpPr>
        <p:spPr bwMode="auto">
          <a:xfrm>
            <a:off x="1671638" y="1117600"/>
            <a:ext cx="1797050" cy="508000"/>
          </a:xfrm>
          <a:custGeom>
            <a:avLst/>
            <a:gdLst>
              <a:gd name="G0" fmla="+- 19062 0 0"/>
              <a:gd name="G1" fmla="+- 21600 0 0"/>
              <a:gd name="G2" fmla="+- 21600 0 0"/>
              <a:gd name="T0" fmla="*/ 0 w 40327"/>
              <a:gd name="T1" fmla="*/ 11441 h 21600"/>
              <a:gd name="T2" fmla="*/ 40327 w 40327"/>
              <a:gd name="T3" fmla="*/ 17813 h 21600"/>
              <a:gd name="T4" fmla="*/ 19062 w 4032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327" h="21600" fill="none" extrusionOk="0">
                <a:moveTo>
                  <a:pt x="0" y="11441"/>
                </a:moveTo>
                <a:cubicBezTo>
                  <a:pt x="3753" y="4399"/>
                  <a:pt x="11082" y="0"/>
                  <a:pt x="19062" y="0"/>
                </a:cubicBezTo>
                <a:cubicBezTo>
                  <a:pt x="29530" y="0"/>
                  <a:pt x="38492" y="7506"/>
                  <a:pt x="40327" y="17812"/>
                </a:cubicBezTo>
              </a:path>
              <a:path w="40327" h="21600" stroke="0" extrusionOk="0">
                <a:moveTo>
                  <a:pt x="0" y="11441"/>
                </a:moveTo>
                <a:cubicBezTo>
                  <a:pt x="3753" y="4399"/>
                  <a:pt x="11082" y="0"/>
                  <a:pt x="19062" y="0"/>
                </a:cubicBezTo>
                <a:cubicBezTo>
                  <a:pt x="29530" y="0"/>
                  <a:pt x="38492" y="7506"/>
                  <a:pt x="40327" y="17812"/>
                </a:cubicBezTo>
                <a:lnTo>
                  <a:pt x="19062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Arc 15">
            <a:extLst>
              <a:ext uri="{FF2B5EF4-FFF2-40B4-BE49-F238E27FC236}">
                <a16:creationId xmlns:a16="http://schemas.microsoft.com/office/drawing/2014/main" id="{37AF1062-5324-A911-9108-8D6F04D3F54F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1219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Arc 16">
            <a:extLst>
              <a:ext uri="{FF2B5EF4-FFF2-40B4-BE49-F238E27FC236}">
                <a16:creationId xmlns:a16="http://schemas.microsoft.com/office/drawing/2014/main" id="{D80093CF-3CD1-7A1C-A528-14503A0EBE45}"/>
              </a:ext>
            </a:extLst>
          </p:cNvPr>
          <p:cNvSpPr>
            <a:spLocks/>
          </p:cNvSpPr>
          <p:nvPr/>
        </p:nvSpPr>
        <p:spPr bwMode="auto">
          <a:xfrm>
            <a:off x="5245100" y="1460500"/>
            <a:ext cx="1955800" cy="1054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Rectangle 17">
            <a:extLst>
              <a:ext uri="{FF2B5EF4-FFF2-40B4-BE49-F238E27FC236}">
                <a16:creationId xmlns:a16="http://schemas.microsoft.com/office/drawing/2014/main" id="{436D27DD-A484-811A-0EC9-4F17213DC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091238" cy="476250"/>
          </a:xfrm>
          <a:noFill/>
          <a:ln/>
        </p:spPr>
        <p:txBody>
          <a:bodyPr/>
          <a:lstStyle/>
          <a:p>
            <a:r>
              <a:rPr lang="en-US" altLang="en-US"/>
              <a:t>Updating records in an ordered file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C4F5DF1-C6FB-8D52-6578-2BDB6AEF7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C5E76AF-E675-6799-3F29-19DD154D9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F45FE2B5-3C65-E5BB-E979-1DA7A0D95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CFB8783F-AF72-FBA2-1504-3C50A78A3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5C3B2987-B66C-D755-1393-A2EFAA93D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BBA5D5EA-E102-D87F-0491-D54380436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EF8EA677-001B-A3D6-EFF7-77A9D76FB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944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RecordB+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</p:txBody>
      </p:sp>
      <p:sp>
        <p:nvSpPr>
          <p:cNvPr id="49161" name="Rectangle 9">
            <a:extLst>
              <a:ext uri="{FF2B5EF4-FFF2-40B4-BE49-F238E27FC236}">
                <a16:creationId xmlns:a16="http://schemas.microsoft.com/office/drawing/2014/main" id="{E9732EB1-CB38-4A53-ECA7-9851A1B2B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5389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TFKey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1400" i="1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Update OFRec with TFRec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OFRec+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  <a:b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0B03C8E9-B72C-D5B3-902B-C2E536914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49163" name="Rectangle 11">
            <a:extLst>
              <a:ext uri="{FF2B5EF4-FFF2-40B4-BE49-F238E27FC236}">
                <a16:creationId xmlns:a16="http://schemas.microsoft.com/office/drawing/2014/main" id="{D3ECE9AB-34E5-EA2C-526F-947C5B511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49164" name="Rectangle 12">
            <a:extLst>
              <a:ext uri="{FF2B5EF4-FFF2-40B4-BE49-F238E27FC236}">
                <a16:creationId xmlns:a16="http://schemas.microsoft.com/office/drawing/2014/main" id="{8F7553E7-0EC8-671E-21A0-2DC2F3F0A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RecordB+</a:t>
            </a:r>
          </a:p>
        </p:txBody>
      </p:sp>
      <p:sp>
        <p:nvSpPr>
          <p:cNvPr id="49165" name="Arc 13">
            <a:extLst>
              <a:ext uri="{FF2B5EF4-FFF2-40B4-BE49-F238E27FC236}">
                <a16:creationId xmlns:a16="http://schemas.microsoft.com/office/drawing/2014/main" id="{A9D307C5-95D6-9BD0-640D-4668284702C1}"/>
              </a:ext>
            </a:extLst>
          </p:cNvPr>
          <p:cNvSpPr>
            <a:spLocks/>
          </p:cNvSpPr>
          <p:nvPr/>
        </p:nvSpPr>
        <p:spPr bwMode="auto">
          <a:xfrm>
            <a:off x="4646613" y="20828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Arc 14">
            <a:extLst>
              <a:ext uri="{FF2B5EF4-FFF2-40B4-BE49-F238E27FC236}">
                <a16:creationId xmlns:a16="http://schemas.microsoft.com/office/drawing/2014/main" id="{469CFB3F-C9DC-92E4-D2F8-F54248BF85C4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1651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Arc 15">
            <a:extLst>
              <a:ext uri="{FF2B5EF4-FFF2-40B4-BE49-F238E27FC236}">
                <a16:creationId xmlns:a16="http://schemas.microsoft.com/office/drawing/2014/main" id="{D0D71769-A37F-E5F2-9453-840DCE6BC590}"/>
              </a:ext>
            </a:extLst>
          </p:cNvPr>
          <p:cNvSpPr>
            <a:spLocks/>
          </p:cNvSpPr>
          <p:nvPr/>
        </p:nvSpPr>
        <p:spPr bwMode="auto">
          <a:xfrm>
            <a:off x="5246688" y="1866900"/>
            <a:ext cx="1917700" cy="6477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8" name="Arc 16">
            <a:extLst>
              <a:ext uri="{FF2B5EF4-FFF2-40B4-BE49-F238E27FC236}">
                <a16:creationId xmlns:a16="http://schemas.microsoft.com/office/drawing/2014/main" id="{25727E54-78CA-7ECD-8CBE-6101B32E7618}"/>
              </a:ext>
            </a:extLst>
          </p:cNvPr>
          <p:cNvSpPr>
            <a:spLocks/>
          </p:cNvSpPr>
          <p:nvPr/>
        </p:nvSpPr>
        <p:spPr bwMode="auto">
          <a:xfrm>
            <a:off x="4646613" y="1663700"/>
            <a:ext cx="471487" cy="8890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Rectangle 17">
            <a:extLst>
              <a:ext uri="{FF2B5EF4-FFF2-40B4-BE49-F238E27FC236}">
                <a16:creationId xmlns:a16="http://schemas.microsoft.com/office/drawing/2014/main" id="{71410BF7-79B1-DABF-D2CA-197A1FC65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1511300"/>
            <a:ext cx="1092200" cy="711200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Rectangle 18">
            <a:extLst>
              <a:ext uri="{FF2B5EF4-FFF2-40B4-BE49-F238E27FC236}">
                <a16:creationId xmlns:a16="http://schemas.microsoft.com/office/drawing/2014/main" id="{03B24E9E-16B8-9CAD-683C-499AECB300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091238" cy="476250"/>
          </a:xfrm>
          <a:noFill/>
          <a:ln/>
        </p:spPr>
        <p:txBody>
          <a:bodyPr/>
          <a:lstStyle/>
          <a:p>
            <a:r>
              <a:rPr lang="en-US" altLang="en-US"/>
              <a:t>Updating records in an ordered file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88021232-4CEF-43F0-920D-9FF4DF02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C98D92-B6CF-2A46-4B57-5262228A5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BA6EB35C-4FDF-A98C-B115-9799AD85D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42227C66-2406-930B-9528-A101C7FFC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4356290A-8549-69CD-7181-621A22EC1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4B6A160B-4C16-F004-32AC-0AD8C3526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51208" name="Rectangle 8">
            <a:extLst>
              <a:ext uri="{FF2B5EF4-FFF2-40B4-BE49-F238E27FC236}">
                <a16:creationId xmlns:a16="http://schemas.microsoft.com/office/drawing/2014/main" id="{F1CC1E52-16EC-A864-5416-D55DC4A07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560512" cy="13001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RecordB+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51209" name="Rectangle 9">
            <a:extLst>
              <a:ext uri="{FF2B5EF4-FFF2-40B4-BE49-F238E27FC236}">
                <a16:creationId xmlns:a16="http://schemas.microsoft.com/office/drawing/2014/main" id="{956E1F6D-FB4A-5118-C3D2-40BEEB440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1169988"/>
            <a:ext cx="3213100" cy="53895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=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altLang="en-US" sz="1400" i="1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Update OFRec with TFRec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OFRec+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  <a:b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13BB571D-1B8A-E273-B6D1-C99A0FB74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4779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RecordH</a:t>
            </a:r>
          </a:p>
        </p:txBody>
      </p:sp>
      <p:sp>
        <p:nvSpPr>
          <p:cNvPr id="51211" name="Rectangle 11">
            <a:extLst>
              <a:ext uri="{FF2B5EF4-FFF2-40B4-BE49-F238E27FC236}">
                <a16:creationId xmlns:a16="http://schemas.microsoft.com/office/drawing/2014/main" id="{E7C68883-FDFA-F08E-FCE9-F70BF81E9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19065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51212" name="Rectangle 12">
            <a:extLst>
              <a:ext uri="{FF2B5EF4-FFF2-40B4-BE49-F238E27FC236}">
                <a16:creationId xmlns:a16="http://schemas.microsoft.com/office/drawing/2014/main" id="{9A0F7E93-7401-39FA-8A94-D2984B0F3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23447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01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51213" name="Arc 13">
            <a:extLst>
              <a:ext uri="{FF2B5EF4-FFF2-40B4-BE49-F238E27FC236}">
                <a16:creationId xmlns:a16="http://schemas.microsoft.com/office/drawing/2014/main" id="{514A2A6F-194B-58D1-C20B-68770F5730C0}"/>
              </a:ext>
            </a:extLst>
          </p:cNvPr>
          <p:cNvSpPr>
            <a:spLocks/>
          </p:cNvSpPr>
          <p:nvPr/>
        </p:nvSpPr>
        <p:spPr bwMode="auto">
          <a:xfrm>
            <a:off x="4646613" y="20828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Arc 14">
            <a:extLst>
              <a:ext uri="{FF2B5EF4-FFF2-40B4-BE49-F238E27FC236}">
                <a16:creationId xmlns:a16="http://schemas.microsoft.com/office/drawing/2014/main" id="{C2A208A1-B22C-0219-2453-26423B7FBF35}"/>
              </a:ext>
            </a:extLst>
          </p:cNvPr>
          <p:cNvSpPr>
            <a:spLocks/>
          </p:cNvSpPr>
          <p:nvPr/>
        </p:nvSpPr>
        <p:spPr bwMode="auto">
          <a:xfrm>
            <a:off x="1677988" y="1447800"/>
            <a:ext cx="1689100" cy="508000"/>
          </a:xfrm>
          <a:custGeom>
            <a:avLst/>
            <a:gdLst>
              <a:gd name="G0" fmla="+- 19715 0 0"/>
              <a:gd name="G1" fmla="+- 21600 0 0"/>
              <a:gd name="G2" fmla="+- 21600 0 0"/>
              <a:gd name="T0" fmla="*/ 0 w 36695"/>
              <a:gd name="T1" fmla="*/ 12776 h 21600"/>
              <a:gd name="T2" fmla="*/ 36695 w 36695"/>
              <a:gd name="T3" fmla="*/ 8249 h 21600"/>
              <a:gd name="T4" fmla="*/ 19715 w 366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695" h="21600" fill="none" extrusionOk="0">
                <a:moveTo>
                  <a:pt x="-1" y="12775"/>
                </a:moveTo>
                <a:cubicBezTo>
                  <a:pt x="3478" y="5003"/>
                  <a:pt x="11199" y="0"/>
                  <a:pt x="19715" y="0"/>
                </a:cubicBezTo>
                <a:cubicBezTo>
                  <a:pt x="26340" y="0"/>
                  <a:pt x="32599" y="3040"/>
                  <a:pt x="36694" y="8249"/>
                </a:cubicBezTo>
              </a:path>
              <a:path w="36695" h="21600" stroke="0" extrusionOk="0">
                <a:moveTo>
                  <a:pt x="-1" y="12775"/>
                </a:moveTo>
                <a:cubicBezTo>
                  <a:pt x="3478" y="5003"/>
                  <a:pt x="11199" y="0"/>
                  <a:pt x="19715" y="0"/>
                </a:cubicBezTo>
                <a:cubicBezTo>
                  <a:pt x="26340" y="0"/>
                  <a:pt x="32599" y="3040"/>
                  <a:pt x="36694" y="8249"/>
                </a:cubicBezTo>
                <a:lnTo>
                  <a:pt x="19715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Arc 15">
            <a:extLst>
              <a:ext uri="{FF2B5EF4-FFF2-40B4-BE49-F238E27FC236}">
                <a16:creationId xmlns:a16="http://schemas.microsoft.com/office/drawing/2014/main" id="{56739415-E244-58C9-B256-D7C555CFE407}"/>
              </a:ext>
            </a:extLst>
          </p:cNvPr>
          <p:cNvSpPr>
            <a:spLocks/>
          </p:cNvSpPr>
          <p:nvPr/>
        </p:nvSpPr>
        <p:spPr bwMode="auto">
          <a:xfrm>
            <a:off x="1600200" y="2108200"/>
            <a:ext cx="1752600" cy="20955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8" y="11"/>
                  <a:pt x="2158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Arc 16">
            <a:extLst>
              <a:ext uri="{FF2B5EF4-FFF2-40B4-BE49-F238E27FC236}">
                <a16:creationId xmlns:a16="http://schemas.microsoft.com/office/drawing/2014/main" id="{446C019A-0E4B-A0DF-F87F-90E82EB2D508}"/>
              </a:ext>
            </a:extLst>
          </p:cNvPr>
          <p:cNvSpPr>
            <a:spLocks/>
          </p:cNvSpPr>
          <p:nvPr/>
        </p:nvSpPr>
        <p:spPr bwMode="auto">
          <a:xfrm>
            <a:off x="5143500" y="2273300"/>
            <a:ext cx="2006600" cy="2286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3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60" y="9"/>
                  <a:pt x="21583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60" y="9"/>
                  <a:pt x="21583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Rectangle 17">
            <a:extLst>
              <a:ext uri="{FF2B5EF4-FFF2-40B4-BE49-F238E27FC236}">
                <a16:creationId xmlns:a16="http://schemas.microsoft.com/office/drawing/2014/main" id="{9D9F86E8-06D8-6D82-4E7A-F0E4D5821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225" y="198438"/>
            <a:ext cx="6091238" cy="476250"/>
          </a:xfrm>
          <a:noFill/>
          <a:ln/>
        </p:spPr>
        <p:txBody>
          <a:bodyPr/>
          <a:lstStyle/>
          <a:p>
            <a:r>
              <a:rPr lang="en-US" altLang="en-US"/>
              <a:t>Updating records in an ordered file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0CF6BBA-B067-8759-2502-558720800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AB1F0D4-37A1-6E08-F0F3-3774A043B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F2E32A99-0866-14D3-63C5-67FE23229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98A957CE-E6C6-CCD8-DA6B-E3BA2E321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D410200E-5B80-9AAD-7706-7BB540545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8A55B1A9-CFAD-CC0F-ADE0-6F6049E58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53256" name="Rectangle 8">
            <a:extLst>
              <a:ext uri="{FF2B5EF4-FFF2-40B4-BE49-F238E27FC236}">
                <a16:creationId xmlns:a16="http://schemas.microsoft.com/office/drawing/2014/main" id="{A0B2576C-41E9-A55D-0BE0-A32A0AD72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347787" cy="517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06C56A8A-F34F-B795-3A54-45083243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&lt;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 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DC68B6EE-53C3-E94C-30AE-606CE0DD8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TFRec</a:t>
            </a:r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317E022F-F569-6677-95D7-B3FB2F7DA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OFRec</a:t>
            </a:r>
          </a:p>
        </p:txBody>
      </p:sp>
      <p:sp>
        <p:nvSpPr>
          <p:cNvPr id="53260" name="Rectangle 12">
            <a:extLst>
              <a:ext uri="{FF2B5EF4-FFF2-40B4-BE49-F238E27FC236}">
                <a16:creationId xmlns:a16="http://schemas.microsoft.com/office/drawing/2014/main" id="{640417E8-D5DF-7B32-AC24-CA889B803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NFRec</a:t>
            </a:r>
          </a:p>
        </p:txBody>
      </p:sp>
      <p:sp>
        <p:nvSpPr>
          <p:cNvPr id="53261" name="Rectangle 13">
            <a:extLst>
              <a:ext uri="{FF2B5EF4-FFF2-40B4-BE49-F238E27FC236}">
                <a16:creationId xmlns:a16="http://schemas.microsoft.com/office/drawing/2014/main" id="{57DF54F3-7052-B550-0FFB-044911478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>
    <p:split orient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566ED89B-1980-5037-49AB-7CF3FF956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DC53CEC-E200-3E55-E2D4-5CAFCD93C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09312E07-D908-F5F1-9ACF-645A6B6F7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02172523-3455-5142-64F6-FA0CE345C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A3BEB74A-BA0E-8716-3FB5-C256061EC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57D829CD-DA4F-0B97-03CC-913CF012C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88B39F14-549D-5258-A47F-12FBDF39A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347787" cy="517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55305" name="Rectangle 9">
            <a:extLst>
              <a:ext uri="{FF2B5EF4-FFF2-40B4-BE49-F238E27FC236}">
                <a16:creationId xmlns:a16="http://schemas.microsoft.com/office/drawing/2014/main" id="{6103A43F-EE85-A509-3DC1-BA709B8B0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&lt;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55306" name="Rectangle 10">
            <a:extLst>
              <a:ext uri="{FF2B5EF4-FFF2-40B4-BE49-F238E27FC236}">
                <a16:creationId xmlns:a16="http://schemas.microsoft.com/office/drawing/2014/main" id="{76EDE486-5769-34DB-A1F8-CBBF51C41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</a:p>
        </p:txBody>
      </p:sp>
      <p:sp>
        <p:nvSpPr>
          <p:cNvPr id="55307" name="Rectangle 11">
            <a:extLst>
              <a:ext uri="{FF2B5EF4-FFF2-40B4-BE49-F238E27FC236}">
                <a16:creationId xmlns:a16="http://schemas.microsoft.com/office/drawing/2014/main" id="{05FDE7D8-6413-FC58-DE5C-D21DA3363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55308" name="Rectangle 12">
            <a:extLst>
              <a:ext uri="{FF2B5EF4-FFF2-40B4-BE49-F238E27FC236}">
                <a16:creationId xmlns:a16="http://schemas.microsoft.com/office/drawing/2014/main" id="{913B198B-C11A-9D52-D35E-E7132EC21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RecordA</a:t>
            </a:r>
          </a:p>
        </p:txBody>
      </p:sp>
      <p:sp>
        <p:nvSpPr>
          <p:cNvPr id="55309" name="Arc 13">
            <a:extLst>
              <a:ext uri="{FF2B5EF4-FFF2-40B4-BE49-F238E27FC236}">
                <a16:creationId xmlns:a16="http://schemas.microsoft.com/office/drawing/2014/main" id="{1910E972-3A56-967B-916A-189A78F8B883}"/>
              </a:ext>
            </a:extLst>
          </p:cNvPr>
          <p:cNvSpPr>
            <a:spLocks/>
          </p:cNvSpPr>
          <p:nvPr/>
        </p:nvSpPr>
        <p:spPr bwMode="auto">
          <a:xfrm>
            <a:off x="1727200" y="1409700"/>
            <a:ext cx="1892300" cy="241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Arc 14">
            <a:extLst>
              <a:ext uri="{FF2B5EF4-FFF2-40B4-BE49-F238E27FC236}">
                <a16:creationId xmlns:a16="http://schemas.microsoft.com/office/drawing/2014/main" id="{10EE73E3-AB4A-3B65-DB64-BEBE9C5E29B4}"/>
              </a:ext>
            </a:extLst>
          </p:cNvPr>
          <p:cNvSpPr>
            <a:spLocks/>
          </p:cNvSpPr>
          <p:nvPr/>
        </p:nvSpPr>
        <p:spPr bwMode="auto">
          <a:xfrm>
            <a:off x="1651000" y="2120900"/>
            <a:ext cx="1854200" cy="12573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Arc 15">
            <a:extLst>
              <a:ext uri="{FF2B5EF4-FFF2-40B4-BE49-F238E27FC236}">
                <a16:creationId xmlns:a16="http://schemas.microsoft.com/office/drawing/2014/main" id="{66E5FE2F-FFF3-2288-03CA-A5DF05BBEB5B}"/>
              </a:ext>
            </a:extLst>
          </p:cNvPr>
          <p:cNvSpPr>
            <a:spLocks/>
          </p:cNvSpPr>
          <p:nvPr/>
        </p:nvSpPr>
        <p:spPr bwMode="auto">
          <a:xfrm>
            <a:off x="4710113" y="20955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Arc 16">
            <a:extLst>
              <a:ext uri="{FF2B5EF4-FFF2-40B4-BE49-F238E27FC236}">
                <a16:creationId xmlns:a16="http://schemas.microsoft.com/office/drawing/2014/main" id="{99ED8585-DFF5-8B34-712D-251A16D55F5F}"/>
              </a:ext>
            </a:extLst>
          </p:cNvPr>
          <p:cNvSpPr>
            <a:spLocks/>
          </p:cNvSpPr>
          <p:nvPr/>
        </p:nvSpPr>
        <p:spPr bwMode="auto">
          <a:xfrm>
            <a:off x="5335588" y="1422400"/>
            <a:ext cx="1841500" cy="1092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Rectangle 17">
            <a:extLst>
              <a:ext uri="{FF2B5EF4-FFF2-40B4-BE49-F238E27FC236}">
                <a16:creationId xmlns:a16="http://schemas.microsoft.com/office/drawing/2014/main" id="{4A5C2CB3-1D4B-1071-1C65-221FE7E7A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FFDB1DA-B29E-4641-8126-90F896FE2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2551AEE-8187-B9BE-53DA-E7EC15F74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0B2C791A-A05B-0BED-48D2-9F09C67B3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8406AD52-9BF6-E074-76F6-22C4C4BAF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793AD5B8-D513-386C-0567-FA9942A10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FA603B82-6B2A-D9EE-AC08-FAC3266F9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57352" name="Rectangle 8">
            <a:extLst>
              <a:ext uri="{FF2B5EF4-FFF2-40B4-BE49-F238E27FC236}">
                <a16:creationId xmlns:a16="http://schemas.microsoft.com/office/drawing/2014/main" id="{E127AFB9-CB0B-41C8-81A9-D717F82D0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1038" y="1169988"/>
            <a:ext cx="1347787" cy="893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/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57353" name="Rectangle 9">
            <a:extLst>
              <a:ext uri="{FF2B5EF4-FFF2-40B4-BE49-F238E27FC236}">
                <a16:creationId xmlns:a16="http://schemas.microsoft.com/office/drawing/2014/main" id="{D4AE7644-9720-ABE0-E1DA-D96013596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&lt;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ELSE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B37498BE-7454-EE00-34B7-4D166AE87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rgbClr val="67676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A8CD3B05-A0E2-2E2F-5420-036005810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D2219473-28E0-5F63-D419-60961E544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RecordB</a:t>
            </a:r>
          </a:p>
        </p:txBody>
      </p:sp>
      <p:sp>
        <p:nvSpPr>
          <p:cNvPr id="57357" name="Arc 13">
            <a:extLst>
              <a:ext uri="{FF2B5EF4-FFF2-40B4-BE49-F238E27FC236}">
                <a16:creationId xmlns:a16="http://schemas.microsoft.com/office/drawing/2014/main" id="{C0F77EDB-860B-E4F6-34A1-4B1C96A28B7D}"/>
              </a:ext>
            </a:extLst>
          </p:cNvPr>
          <p:cNvSpPr>
            <a:spLocks/>
          </p:cNvSpPr>
          <p:nvPr/>
        </p:nvSpPr>
        <p:spPr bwMode="auto">
          <a:xfrm>
            <a:off x="1612900" y="2120900"/>
            <a:ext cx="1892300" cy="16256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Arc 14">
            <a:extLst>
              <a:ext uri="{FF2B5EF4-FFF2-40B4-BE49-F238E27FC236}">
                <a16:creationId xmlns:a16="http://schemas.microsoft.com/office/drawing/2014/main" id="{1AF9AB38-DB81-BC31-20F0-4A9136B6840B}"/>
              </a:ext>
            </a:extLst>
          </p:cNvPr>
          <p:cNvSpPr>
            <a:spLocks/>
          </p:cNvSpPr>
          <p:nvPr/>
        </p:nvSpPr>
        <p:spPr bwMode="auto">
          <a:xfrm>
            <a:off x="4710113" y="20955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Arc 15">
            <a:extLst>
              <a:ext uri="{FF2B5EF4-FFF2-40B4-BE49-F238E27FC236}">
                <a16:creationId xmlns:a16="http://schemas.microsoft.com/office/drawing/2014/main" id="{CE671A7F-FA1B-17A0-2056-849FAE96A8E5}"/>
              </a:ext>
            </a:extLst>
          </p:cNvPr>
          <p:cNvSpPr>
            <a:spLocks/>
          </p:cNvSpPr>
          <p:nvPr/>
        </p:nvSpPr>
        <p:spPr bwMode="auto">
          <a:xfrm>
            <a:off x="5335588" y="1841500"/>
            <a:ext cx="1841500" cy="673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Rectangle 16">
            <a:extLst>
              <a:ext uri="{FF2B5EF4-FFF2-40B4-BE49-F238E27FC236}">
                <a16:creationId xmlns:a16="http://schemas.microsoft.com/office/drawing/2014/main" id="{6B41C12C-38EB-D018-2289-4E64D3E2D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BE5FC54-E962-708B-5B1A-F164F575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3B0FA298-898C-A555-F6F1-76C8B4F3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F52133BD-5919-BB03-2219-346227A13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E2505D54-A515-0B9F-C84A-3EAD0962A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22CCEBE4-4E78-4E3B-C688-7AC7727AC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FB80C636-7C89-67B3-3221-9C2CC10B4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59400" name="Rectangle 8">
            <a:extLst>
              <a:ext uri="{FF2B5EF4-FFF2-40B4-BE49-F238E27FC236}">
                <a16:creationId xmlns:a16="http://schemas.microsoft.com/office/drawing/2014/main" id="{39224F01-022F-553B-3408-F30BCA7B4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</a:p>
        </p:txBody>
      </p:sp>
      <p:sp>
        <p:nvSpPr>
          <p:cNvPr id="59401" name="Rectangle 9">
            <a:extLst>
              <a:ext uri="{FF2B5EF4-FFF2-40B4-BE49-F238E27FC236}">
                <a16:creationId xmlns:a16="http://schemas.microsoft.com/office/drawing/2014/main" id="{3384DCBA-6B8F-7C8C-B50E-EAE28FC96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TFKey &lt;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DC7D891C-0BFA-9424-8148-BBBABF2BE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1380E78B-3A55-296B-8805-F2A477168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59404" name="Rectangle 12">
            <a:extLst>
              <a:ext uri="{FF2B5EF4-FFF2-40B4-BE49-F238E27FC236}">
                <a16:creationId xmlns:a16="http://schemas.microsoft.com/office/drawing/2014/main" id="{89B9CC63-3211-8AD7-4496-EE4FAB878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RecordC</a:t>
            </a:r>
          </a:p>
        </p:txBody>
      </p:sp>
      <p:sp>
        <p:nvSpPr>
          <p:cNvPr id="59405" name="Arc 13">
            <a:extLst>
              <a:ext uri="{FF2B5EF4-FFF2-40B4-BE49-F238E27FC236}">
                <a16:creationId xmlns:a16="http://schemas.microsoft.com/office/drawing/2014/main" id="{D8DBA225-E545-A09C-D042-581C6071F60B}"/>
              </a:ext>
            </a:extLst>
          </p:cNvPr>
          <p:cNvSpPr>
            <a:spLocks/>
          </p:cNvSpPr>
          <p:nvPr/>
        </p:nvSpPr>
        <p:spPr bwMode="auto">
          <a:xfrm>
            <a:off x="1651000" y="2122488"/>
            <a:ext cx="1854200" cy="21717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2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Arc 14">
            <a:extLst>
              <a:ext uri="{FF2B5EF4-FFF2-40B4-BE49-F238E27FC236}">
                <a16:creationId xmlns:a16="http://schemas.microsoft.com/office/drawing/2014/main" id="{F8CD4F1F-7CFD-4007-B68B-A3367CBDF8CE}"/>
              </a:ext>
            </a:extLst>
          </p:cNvPr>
          <p:cNvSpPr>
            <a:spLocks/>
          </p:cNvSpPr>
          <p:nvPr/>
        </p:nvSpPr>
        <p:spPr bwMode="auto">
          <a:xfrm>
            <a:off x="4710113" y="1676400"/>
            <a:ext cx="471487" cy="8763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Arc 15">
            <a:extLst>
              <a:ext uri="{FF2B5EF4-FFF2-40B4-BE49-F238E27FC236}">
                <a16:creationId xmlns:a16="http://schemas.microsoft.com/office/drawing/2014/main" id="{73212F2F-6549-24C3-024D-FA52CF1A7DB3}"/>
              </a:ext>
            </a:extLst>
          </p:cNvPr>
          <p:cNvSpPr>
            <a:spLocks/>
          </p:cNvSpPr>
          <p:nvPr/>
        </p:nvSpPr>
        <p:spPr bwMode="auto">
          <a:xfrm>
            <a:off x="5335588" y="2273300"/>
            <a:ext cx="1841500" cy="2413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8"/>
                  <a:pt x="9659" y="10"/>
                  <a:pt x="21581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Rectangle 16">
            <a:extLst>
              <a:ext uri="{FF2B5EF4-FFF2-40B4-BE49-F238E27FC236}">
                <a16:creationId xmlns:a16="http://schemas.microsoft.com/office/drawing/2014/main" id="{0561E8DF-0F4D-CB2E-6092-4E2BBBBA6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7CEB882-9F49-DB55-83F3-58DEE7A7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8D476184-3B20-CD88-3F8F-4F2F2186C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5E7CAF96-D575-0713-5839-157C4F823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3E1EBE88-D660-3762-8F24-CBED2EC77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61446" name="Rectangle 6">
            <a:extLst>
              <a:ext uri="{FF2B5EF4-FFF2-40B4-BE49-F238E27FC236}">
                <a16:creationId xmlns:a16="http://schemas.microsoft.com/office/drawing/2014/main" id="{6DA74EF9-5EBA-F11E-3B9F-F97C9B4CA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D34992D2-ED49-17EA-D1FB-318443239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249A3097-8CD3-D11A-4E82-0895C4BE8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166813"/>
            <a:ext cx="1354137" cy="1800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</p:txBody>
      </p:sp>
      <p:sp>
        <p:nvSpPr>
          <p:cNvPr id="61449" name="Rectangle 9">
            <a:extLst>
              <a:ext uri="{FF2B5EF4-FFF2-40B4-BE49-F238E27FC236}">
                <a16:creationId xmlns:a16="http://schemas.microsoft.com/office/drawing/2014/main" id="{722AF768-256A-0D7F-9A7C-2EB8FB8CA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TFKey &lt; OFKey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ELSE</a:t>
            </a:r>
            <a:endParaRPr lang="en-US" altLang="en-US" sz="1400">
              <a:solidFill>
                <a:srgbClr val="00279F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61450" name="Rectangle 10">
            <a:extLst>
              <a:ext uri="{FF2B5EF4-FFF2-40B4-BE49-F238E27FC236}">
                <a16:creationId xmlns:a16="http://schemas.microsoft.com/office/drawing/2014/main" id="{2F551901-4163-7C2D-8CDC-3A67712E9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331C1D8A-A92B-4816-472E-7F9115D95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FB6779E2-179E-3D2B-647A-64CC7A662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</p:txBody>
      </p:sp>
      <p:sp>
        <p:nvSpPr>
          <p:cNvPr id="61453" name="Arc 13">
            <a:extLst>
              <a:ext uri="{FF2B5EF4-FFF2-40B4-BE49-F238E27FC236}">
                <a16:creationId xmlns:a16="http://schemas.microsoft.com/office/drawing/2014/main" id="{55791E03-AF78-0C80-2C1A-196C6449BAAC}"/>
              </a:ext>
            </a:extLst>
          </p:cNvPr>
          <p:cNvSpPr>
            <a:spLocks/>
          </p:cNvSpPr>
          <p:nvPr/>
        </p:nvSpPr>
        <p:spPr bwMode="auto">
          <a:xfrm>
            <a:off x="4710113" y="1663700"/>
            <a:ext cx="471487" cy="8890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Arc 14">
            <a:extLst>
              <a:ext uri="{FF2B5EF4-FFF2-40B4-BE49-F238E27FC236}">
                <a16:creationId xmlns:a16="http://schemas.microsoft.com/office/drawing/2014/main" id="{424E49E9-5867-B156-8717-0D88400F25C4}"/>
              </a:ext>
            </a:extLst>
          </p:cNvPr>
          <p:cNvSpPr>
            <a:spLocks/>
          </p:cNvSpPr>
          <p:nvPr/>
        </p:nvSpPr>
        <p:spPr bwMode="auto">
          <a:xfrm>
            <a:off x="5302250" y="2120900"/>
            <a:ext cx="1925638" cy="749300"/>
          </a:xfrm>
          <a:custGeom>
            <a:avLst/>
            <a:gdLst>
              <a:gd name="G0" fmla="+- 19415 0 0"/>
              <a:gd name="G1" fmla="+- 21600 0 0"/>
              <a:gd name="G2" fmla="+- 21600 0 0"/>
              <a:gd name="T0" fmla="*/ 0 w 39284"/>
              <a:gd name="T1" fmla="*/ 12134 h 21600"/>
              <a:gd name="T2" fmla="*/ 39284 w 39284"/>
              <a:gd name="T3" fmla="*/ 13127 h 21600"/>
              <a:gd name="T4" fmla="*/ 19415 w 3928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284" h="21600" fill="none" extrusionOk="0">
                <a:moveTo>
                  <a:pt x="-1" y="12133"/>
                </a:moveTo>
                <a:cubicBezTo>
                  <a:pt x="3619" y="4709"/>
                  <a:pt x="11155" y="0"/>
                  <a:pt x="19415" y="0"/>
                </a:cubicBezTo>
                <a:cubicBezTo>
                  <a:pt x="28069" y="0"/>
                  <a:pt x="35888" y="5166"/>
                  <a:pt x="39283" y="13127"/>
                </a:cubicBezTo>
              </a:path>
              <a:path w="39284" h="21600" stroke="0" extrusionOk="0">
                <a:moveTo>
                  <a:pt x="-1" y="12133"/>
                </a:moveTo>
                <a:cubicBezTo>
                  <a:pt x="3619" y="4709"/>
                  <a:pt x="11155" y="0"/>
                  <a:pt x="19415" y="0"/>
                </a:cubicBezTo>
                <a:cubicBezTo>
                  <a:pt x="28069" y="0"/>
                  <a:pt x="35888" y="5166"/>
                  <a:pt x="39283" y="13127"/>
                </a:cubicBezTo>
                <a:lnTo>
                  <a:pt x="19415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Arc 15">
            <a:extLst>
              <a:ext uri="{FF2B5EF4-FFF2-40B4-BE49-F238E27FC236}">
                <a16:creationId xmlns:a16="http://schemas.microsoft.com/office/drawing/2014/main" id="{46841A8E-1CC8-ABC5-3272-92372194E3E5}"/>
              </a:ext>
            </a:extLst>
          </p:cNvPr>
          <p:cNvSpPr>
            <a:spLocks/>
          </p:cNvSpPr>
          <p:nvPr/>
        </p:nvSpPr>
        <p:spPr bwMode="auto">
          <a:xfrm>
            <a:off x="1662113" y="1206500"/>
            <a:ext cx="1943100" cy="914400"/>
          </a:xfrm>
          <a:custGeom>
            <a:avLst/>
            <a:gdLst>
              <a:gd name="G0" fmla="+- 19242 0 0"/>
              <a:gd name="G1" fmla="+- 21600 0 0"/>
              <a:gd name="G2" fmla="+- 21600 0 0"/>
              <a:gd name="T0" fmla="*/ 0 w 37131"/>
              <a:gd name="T1" fmla="*/ 11786 h 21600"/>
              <a:gd name="T2" fmla="*/ 37131 w 37131"/>
              <a:gd name="T3" fmla="*/ 9494 h 21600"/>
              <a:gd name="T4" fmla="*/ 19242 w 371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131" h="21600" fill="none" extrusionOk="0">
                <a:moveTo>
                  <a:pt x="0" y="11786"/>
                </a:moveTo>
                <a:cubicBezTo>
                  <a:pt x="3689" y="4553"/>
                  <a:pt x="11122" y="0"/>
                  <a:pt x="19242" y="0"/>
                </a:cubicBezTo>
                <a:cubicBezTo>
                  <a:pt x="26410" y="0"/>
                  <a:pt x="33112" y="3556"/>
                  <a:pt x="37130" y="9494"/>
                </a:cubicBezTo>
              </a:path>
              <a:path w="37131" h="21600" stroke="0" extrusionOk="0">
                <a:moveTo>
                  <a:pt x="0" y="11786"/>
                </a:moveTo>
                <a:cubicBezTo>
                  <a:pt x="3689" y="4553"/>
                  <a:pt x="11122" y="0"/>
                  <a:pt x="19242" y="0"/>
                </a:cubicBezTo>
                <a:cubicBezTo>
                  <a:pt x="26410" y="0"/>
                  <a:pt x="33112" y="3556"/>
                  <a:pt x="37130" y="9494"/>
                </a:cubicBezTo>
                <a:lnTo>
                  <a:pt x="19242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Rectangle 16">
            <a:extLst>
              <a:ext uri="{FF2B5EF4-FFF2-40B4-BE49-F238E27FC236}">
                <a16:creationId xmlns:a16="http://schemas.microsoft.com/office/drawing/2014/main" id="{B76E7B3A-1F60-1BB0-284B-C939E2CA7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8" name="Group 6">
            <a:extLst>
              <a:ext uri="{FF2B5EF4-FFF2-40B4-BE49-F238E27FC236}">
                <a16:creationId xmlns:a16="http://schemas.microsoft.com/office/drawing/2014/main" id="{AE15F870-AAC6-B114-24DE-2375858CC842}"/>
              </a:ext>
            </a:extLst>
          </p:cNvPr>
          <p:cNvGrpSpPr>
            <a:grpSpLocks/>
          </p:cNvGrpSpPr>
          <p:nvPr/>
        </p:nvGrpSpPr>
        <p:grpSpPr bwMode="auto">
          <a:xfrm>
            <a:off x="427038" y="231775"/>
            <a:ext cx="8185150" cy="5876925"/>
            <a:chOff x="269" y="146"/>
            <a:chExt cx="5156" cy="3702"/>
          </a:xfrm>
        </p:grpSpPr>
        <p:sp>
          <p:nvSpPr>
            <p:cNvPr id="8194" name="Rectangle 2">
              <a:extLst>
                <a:ext uri="{FF2B5EF4-FFF2-40B4-BE49-F238E27FC236}">
                  <a16:creationId xmlns:a16="http://schemas.microsoft.com/office/drawing/2014/main" id="{E48CED4E-79AD-889F-64F1-EDBC8A086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" y="2246"/>
              <a:ext cx="4188" cy="160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76200" rIns="92075" bIns="76200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PROCEDURE DIVISION.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Begin.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OPEN INPUT StudentFile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READ StudentFile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AT END MOVE HIGH-VALUES TO StudentDetails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END-READ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PERFORM UNTIL StudentDetails = HIGH-VALUES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DISPLAY StudentId SPACE StudentName SPACE CourseCode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READ StudentFile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  AT END MOVE HIGH-VALUES TO StudentDetails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END-READ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END-PERFORM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CLOSE StudentFile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STOP RUN.</a:t>
              </a:r>
            </a:p>
          </p:txBody>
        </p:sp>
        <p:sp>
          <p:nvSpPr>
            <p:cNvPr id="8195" name="Rectangle 3">
              <a:extLst>
                <a:ext uri="{FF2B5EF4-FFF2-40B4-BE49-F238E27FC236}">
                  <a16:creationId xmlns:a16="http://schemas.microsoft.com/office/drawing/2014/main" id="{CF95771C-E815-06B0-AFD7-AB4B3DF82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146"/>
              <a:ext cx="2892" cy="234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76200" rIns="92075" bIns="76200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$ SET SOURCEFORMAT"FREE"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IDENTIFICATION DIVISION.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PROGRAM-ID.  SeqRead.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AUTHOR.  Michael Coughlan.</a:t>
              </a:r>
            </a:p>
            <a:p>
              <a:pPr>
                <a:lnSpc>
                  <a:spcPct val="75000"/>
                </a:lnSpc>
              </a:pPr>
              <a:endPara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ENVIRONMENT DIVISION.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INPUT-OUTPUT SECTION.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FILE-CONTROL.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SELECT StudentFile ASSIGN TO "STUDENTS.DAT"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		ORGANIZATION IS LINE SEQUENTIAL.</a:t>
              </a:r>
            </a:p>
            <a:p>
              <a:pPr>
                <a:lnSpc>
                  <a:spcPct val="75000"/>
                </a:lnSpc>
              </a:pPr>
              <a:endParaRPr lang="en-US" altLang="en-US" sz="1200">
                <a:solidFill>
                  <a:schemeClr val="folHlink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DATA DIVISION.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FILE SECTION.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FD StudentFile.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01 StudentDetails.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StudentId       PIC 9(7).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StudentName.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03 Surname      PIC X(8).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03 Initials     PIC XX.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DateOfBirth.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03 YOBirth      PIC 9(2).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03 MOBirth      PIC 9(2).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    03 DOBirth      PIC 9(2).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CourseCode      PIC X(4).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Grant           PIC 9(4).</a:t>
              </a:r>
            </a:p>
            <a:p>
              <a:pPr>
                <a:lnSpc>
                  <a:spcPct val="75000"/>
                </a:lnSpc>
              </a:pPr>
              <a:r>
                <a:rPr lang="en-US" altLang="en-US" sz="12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   02  Gender          PIC X.</a:t>
              </a:r>
            </a:p>
          </p:txBody>
        </p:sp>
        <p:sp>
          <p:nvSpPr>
            <p:cNvPr id="8196" name="Rectangle 4">
              <a:extLst>
                <a:ext uri="{FF2B5EF4-FFF2-40B4-BE49-F238E27FC236}">
                  <a16:creationId xmlns:a16="http://schemas.microsoft.com/office/drawing/2014/main" id="{ED69F77F-3854-F03C-587D-A3943E258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" y="585"/>
              <a:ext cx="1670" cy="6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9456789 COUGHLANMS LM51</a:t>
              </a:r>
            </a:p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9367892 RYAN    TG LM60</a:t>
              </a:r>
            </a:p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rPr>
                <a:t>9368934 WILSON  HR LM61</a:t>
              </a:r>
            </a:p>
          </p:txBody>
        </p:sp>
        <p:sp>
          <p:nvSpPr>
            <p:cNvPr id="8197" name="Rectangle 5">
              <a:extLst>
                <a:ext uri="{FF2B5EF4-FFF2-40B4-BE49-F238E27FC236}">
                  <a16:creationId xmlns:a16="http://schemas.microsoft.com/office/drawing/2014/main" id="{9F073219-CF38-6AC6-B10A-A09198424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" y="377"/>
              <a:ext cx="1001" cy="2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chemeClr val="folHlink"/>
                  </a:solidFill>
                  <a:effectLst/>
                  <a:latin typeface="Times New Roman" panose="02020603050405020304" pitchFamily="18" charset="0"/>
                </a:rPr>
                <a:t>RUN OF SeqRead</a:t>
              </a:r>
            </a:p>
          </p:txBody>
        </p:sp>
      </p:grpSp>
    </p:spTree>
  </p:cSld>
  <p:clrMapOvr>
    <a:masterClrMapping/>
  </p:clrMapOvr>
  <p:transition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0EEB729D-530E-B667-1A67-FE929557E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166813"/>
            <a:ext cx="1354137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E2ADDC35-9C0E-F6C9-211F-FF2580435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909638"/>
            <a:ext cx="17907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 File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5AB13F9C-947C-8E11-1F50-AEAF33277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3" y="3209925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A18FB489-C888-40F6-3FB6-E127FAFB7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8" y="2878138"/>
            <a:ext cx="1447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0B973CAA-D9A9-F1F4-7FD2-92BD4720A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675" y="909638"/>
            <a:ext cx="10414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New File</a:t>
            </a:r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013694D3-9A27-3B31-B305-E16DC1FD6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8969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DFF822B4-08ED-3400-24D6-0DABDE1A2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166813"/>
            <a:ext cx="1354137" cy="2225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/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RecordC</a:t>
            </a: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F3C2C0E9-BA3A-15C2-9C36-C266FE0C4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0238" y="1169988"/>
            <a:ext cx="2633662" cy="50847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INPUT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OPEN OUTPUT NF.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OF.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IF TFKey &lt; OFKey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TFRec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TF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 sz="1400">
                <a:solidFill>
                  <a:srgbClr val="00279F"/>
                </a:solidFill>
                <a:effectLst/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MOVE OFRec TO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WRITE NFRec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	READ OF</a:t>
            </a: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END-IF.</a:t>
            </a:r>
          </a:p>
        </p:txBody>
      </p:sp>
      <p:sp>
        <p:nvSpPr>
          <p:cNvPr id="63498" name="Rectangle 10">
            <a:extLst>
              <a:ext uri="{FF2B5EF4-FFF2-40B4-BE49-F238E27FC236}">
                <a16:creationId xmlns:a16="http://schemas.microsoft.com/office/drawing/2014/main" id="{4AB20455-F938-89DA-4BFA-A133FC4F3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4906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RecordP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CB10F7C0-C1AA-ECB5-70E6-833BC7FF8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19192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63500" name="Rectangle 12">
            <a:extLst>
              <a:ext uri="{FF2B5EF4-FFF2-40B4-BE49-F238E27FC236}">
                <a16:creationId xmlns:a16="http://schemas.microsoft.com/office/drawing/2014/main" id="{F09CCAFF-D044-8B51-C5AB-5F7E47172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235743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63501" name="Arc 13">
            <a:extLst>
              <a:ext uri="{FF2B5EF4-FFF2-40B4-BE49-F238E27FC236}">
                <a16:creationId xmlns:a16="http://schemas.microsoft.com/office/drawing/2014/main" id="{EFC67843-A3D3-BFDB-D3E8-291726148784}"/>
              </a:ext>
            </a:extLst>
          </p:cNvPr>
          <p:cNvSpPr>
            <a:spLocks/>
          </p:cNvSpPr>
          <p:nvPr/>
        </p:nvSpPr>
        <p:spPr bwMode="auto">
          <a:xfrm>
            <a:off x="4710113" y="2095500"/>
            <a:ext cx="471487" cy="457200"/>
          </a:xfrm>
          <a:custGeom>
            <a:avLst/>
            <a:gdLst>
              <a:gd name="G0" fmla="+- 73 0 0"/>
              <a:gd name="G1" fmla="+- 21600 0 0"/>
              <a:gd name="G2" fmla="+- 21600 0 0"/>
              <a:gd name="T0" fmla="*/ 0 w 21673"/>
              <a:gd name="T1" fmla="*/ 0 h 43200"/>
              <a:gd name="T2" fmla="*/ 73 w 21673"/>
              <a:gd name="T3" fmla="*/ 43200 h 43200"/>
              <a:gd name="T4" fmla="*/ 73 w 21673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73" h="43200" fill="none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</a:path>
              <a:path w="21673" h="43200" stroke="0" extrusionOk="0">
                <a:moveTo>
                  <a:pt x="0" y="0"/>
                </a:moveTo>
                <a:cubicBezTo>
                  <a:pt x="24" y="0"/>
                  <a:pt x="48" y="0"/>
                  <a:pt x="73" y="0"/>
                </a:cubicBezTo>
                <a:cubicBezTo>
                  <a:pt x="12002" y="0"/>
                  <a:pt x="21673" y="9670"/>
                  <a:pt x="21673" y="21600"/>
                </a:cubicBezTo>
                <a:cubicBezTo>
                  <a:pt x="21673" y="33529"/>
                  <a:pt x="12002" y="43199"/>
                  <a:pt x="73" y="43199"/>
                </a:cubicBezTo>
                <a:lnTo>
                  <a:pt x="73" y="2160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Arc 14">
            <a:extLst>
              <a:ext uri="{FF2B5EF4-FFF2-40B4-BE49-F238E27FC236}">
                <a16:creationId xmlns:a16="http://schemas.microsoft.com/office/drawing/2014/main" id="{8A274A29-B75B-68A0-E04F-C6FE0C3E83D5}"/>
              </a:ext>
            </a:extLst>
          </p:cNvPr>
          <p:cNvSpPr>
            <a:spLocks/>
          </p:cNvSpPr>
          <p:nvPr/>
        </p:nvSpPr>
        <p:spPr bwMode="auto">
          <a:xfrm>
            <a:off x="1663700" y="1206500"/>
            <a:ext cx="1911350" cy="1676400"/>
          </a:xfrm>
          <a:custGeom>
            <a:avLst/>
            <a:gdLst>
              <a:gd name="G0" fmla="+- 19244 0 0"/>
              <a:gd name="G1" fmla="+- 21600 0 0"/>
              <a:gd name="G2" fmla="+- 21600 0 0"/>
              <a:gd name="T0" fmla="*/ 0 w 33118"/>
              <a:gd name="T1" fmla="*/ 11791 h 21600"/>
              <a:gd name="T2" fmla="*/ 33118 w 33118"/>
              <a:gd name="T3" fmla="*/ 5045 h 21600"/>
              <a:gd name="T4" fmla="*/ 19244 w 3311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118" h="21600" fill="none" extrusionOk="0">
                <a:moveTo>
                  <a:pt x="-1" y="11790"/>
                </a:moveTo>
                <a:cubicBezTo>
                  <a:pt x="3687" y="4555"/>
                  <a:pt x="11122" y="0"/>
                  <a:pt x="19244" y="0"/>
                </a:cubicBezTo>
                <a:cubicBezTo>
                  <a:pt x="24317" y="0"/>
                  <a:pt x="29229" y="1786"/>
                  <a:pt x="33118" y="5044"/>
                </a:cubicBezTo>
              </a:path>
              <a:path w="33118" h="21600" stroke="0" extrusionOk="0">
                <a:moveTo>
                  <a:pt x="-1" y="11790"/>
                </a:moveTo>
                <a:cubicBezTo>
                  <a:pt x="3687" y="4555"/>
                  <a:pt x="11122" y="0"/>
                  <a:pt x="19244" y="0"/>
                </a:cubicBezTo>
                <a:cubicBezTo>
                  <a:pt x="24317" y="0"/>
                  <a:pt x="29229" y="1786"/>
                  <a:pt x="33118" y="5044"/>
                </a:cubicBezTo>
                <a:lnTo>
                  <a:pt x="19244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3" name="Arc 15">
            <a:extLst>
              <a:ext uri="{FF2B5EF4-FFF2-40B4-BE49-F238E27FC236}">
                <a16:creationId xmlns:a16="http://schemas.microsoft.com/office/drawing/2014/main" id="{56374DC6-9586-A340-5A84-272A7DD780C6}"/>
              </a:ext>
            </a:extLst>
          </p:cNvPr>
          <p:cNvSpPr>
            <a:spLocks/>
          </p:cNvSpPr>
          <p:nvPr/>
        </p:nvSpPr>
        <p:spPr bwMode="auto">
          <a:xfrm>
            <a:off x="5181600" y="2540000"/>
            <a:ext cx="2019300" cy="4953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4" name="Rectangle 16">
            <a:extLst>
              <a:ext uri="{FF2B5EF4-FFF2-40B4-BE49-F238E27FC236}">
                <a16:creationId xmlns:a16="http://schemas.microsoft.com/office/drawing/2014/main" id="{FDEA78ED-3544-CAB4-A12B-837250C49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66825" y="147638"/>
            <a:ext cx="6388100" cy="476250"/>
          </a:xfrm>
          <a:noFill/>
          <a:ln/>
        </p:spPr>
        <p:txBody>
          <a:bodyPr/>
          <a:lstStyle/>
          <a:p>
            <a:r>
              <a:rPr lang="en-US" altLang="en-US"/>
              <a:t>Inserting records into an ordered file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5B5677D-B9A5-157C-5D27-933672A2B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4888" y="93663"/>
            <a:ext cx="4432300" cy="476250"/>
          </a:xfrm>
          <a:noFill/>
          <a:ln/>
        </p:spPr>
        <p:txBody>
          <a:bodyPr/>
          <a:lstStyle/>
          <a:p>
            <a:r>
              <a:rPr lang="en-US" altLang="en-US"/>
              <a:t>Organization and Access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6156D8D-9741-E354-82FF-CFBC2ED21A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4000" y="723900"/>
            <a:ext cx="8470900" cy="5691188"/>
          </a:xfrm>
          <a:noFill/>
          <a:ln/>
        </p:spPr>
        <p:txBody>
          <a:bodyPr>
            <a:spAutoFit/>
          </a:bodyPr>
          <a:lstStyle/>
          <a:p>
            <a:pPr marL="317500" indent="-317500" defTabSz="763588">
              <a:spcBef>
                <a:spcPct val="55000"/>
              </a:spcBef>
              <a:tabLst>
                <a:tab pos="2667000" algn="l"/>
              </a:tabLst>
            </a:pPr>
            <a:r>
              <a:rPr lang="en-US" altLang="en-US"/>
              <a:t>Two important characteristics of files are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ORGANIZATION</a:t>
            </a:r>
            <a:endParaRPr lang="en-US" altLang="en-US">
              <a:solidFill>
                <a:schemeClr val="tx2"/>
              </a:solidFill>
            </a:endParaRP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METHOD OF ACCESS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endParaRPr lang="en-US" altLang="en-US"/>
          </a:p>
          <a:p>
            <a:pPr marL="317500" indent="-317500" defTabSz="763588">
              <a:spcBef>
                <a:spcPct val="70000"/>
              </a:spcBef>
              <a:tabLst>
                <a:tab pos="2667000" algn="l"/>
              </a:tabLst>
            </a:pPr>
            <a:r>
              <a:rPr lang="en-US" altLang="en-US"/>
              <a:t>Data organization refers to the way the records of the file are organized on the backing storage device.</a:t>
            </a:r>
            <a:br>
              <a:rPr lang="en-US" altLang="en-US"/>
            </a:br>
            <a:r>
              <a:rPr lang="en-US" altLang="en-US"/>
              <a:t>COBOL recognizes three main file organizations;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/>
              <a:t>Sequential	- Records organized serially. 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/>
              <a:t>Relative 	- Relative record number based organization.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/>
              <a:t>Indexed	- Index based organization.</a:t>
            </a:r>
          </a:p>
          <a:p>
            <a:pPr marL="317500" indent="-317500" defTabSz="763588">
              <a:spcBef>
                <a:spcPct val="70000"/>
              </a:spcBef>
              <a:tabLst>
                <a:tab pos="2667000" algn="l"/>
              </a:tabLst>
            </a:pPr>
            <a:r>
              <a:rPr lang="en-US" altLang="en-US"/>
              <a:t>The method of access refers to the way in which records are accessed.  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/>
              <a:t>A file with an organization of Indexed or Relative may </a:t>
            </a:r>
            <a:br>
              <a:rPr lang="en-US" altLang="en-US"/>
            </a:br>
            <a:r>
              <a:rPr lang="en-US" altLang="en-US"/>
              <a:t>still have its records accessed sequentially.  </a:t>
            </a:r>
          </a:p>
          <a:p>
            <a:pPr marL="1238250" lvl="1" indent="-476250" defTabSz="763588">
              <a:tabLst>
                <a:tab pos="2667000" algn="l"/>
              </a:tabLst>
            </a:pPr>
            <a:r>
              <a:rPr lang="en-US" altLang="en-US"/>
              <a:t>But records in a file with an organization of Sequential can not be accessed directly.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81179CA-3FA2-277D-880C-9A19FF97B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3475" y="179388"/>
            <a:ext cx="4254500" cy="476250"/>
          </a:xfrm>
          <a:noFill/>
          <a:ln/>
        </p:spPr>
        <p:txBody>
          <a:bodyPr/>
          <a:lstStyle/>
          <a:p>
            <a:r>
              <a:rPr lang="en-US" altLang="en-US"/>
              <a:t>Sequential Organization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90F58F4-3E40-B376-8BDB-B2BFFB0770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17500" indent="-317500" defTabSz="763588">
              <a:spcBef>
                <a:spcPct val="70000"/>
              </a:spcBef>
              <a:tabLst>
                <a:tab pos="2286000" algn="l"/>
              </a:tabLst>
            </a:pPr>
            <a:r>
              <a:rPr lang="en-US" altLang="en-US"/>
              <a:t>The simplest COBOL file organization is </a:t>
            </a:r>
            <a:r>
              <a:rPr lang="en-US" altLang="en-US">
                <a:solidFill>
                  <a:schemeClr val="hlink"/>
                </a:solidFill>
              </a:rPr>
              <a:t>Sequential</a:t>
            </a:r>
            <a:r>
              <a:rPr lang="en-US" altLang="en-US"/>
              <a:t>.</a:t>
            </a:r>
          </a:p>
          <a:p>
            <a:pPr marL="317500" indent="-317500" defTabSz="763588">
              <a:spcBef>
                <a:spcPct val="70000"/>
              </a:spcBef>
              <a:tabLst>
                <a:tab pos="2286000" algn="l"/>
              </a:tabLst>
            </a:pPr>
            <a:r>
              <a:rPr lang="en-US" altLang="en-US"/>
              <a:t>In a Sequential file the records are arranged </a:t>
            </a:r>
            <a:r>
              <a:rPr lang="en-US" altLang="en-US">
                <a:solidFill>
                  <a:schemeClr val="hlink"/>
                </a:solidFill>
              </a:rPr>
              <a:t>serially,</a:t>
            </a:r>
            <a:r>
              <a:rPr lang="en-US" altLang="en-US"/>
              <a:t> one after another, like cards in a dealing shoe.  </a:t>
            </a:r>
          </a:p>
          <a:p>
            <a:pPr marL="317500" indent="-317500" defTabSz="763588">
              <a:spcBef>
                <a:spcPct val="70000"/>
              </a:spcBef>
              <a:tabLst>
                <a:tab pos="2286000" algn="l"/>
              </a:tabLst>
            </a:pPr>
            <a:r>
              <a:rPr lang="en-US" altLang="en-US"/>
              <a:t>In a Sequential file the only way to access any particular record is to;  </a:t>
            </a:r>
          </a:p>
          <a:p>
            <a:pPr marL="793750" lvl="1" indent="-315913" defTabSz="763588">
              <a:buFont typeface="Monotype Sorts" charset="2"/>
              <a:buNone/>
              <a:tabLst>
                <a:tab pos="2286000" algn="l"/>
              </a:tabLst>
            </a:pPr>
            <a:r>
              <a:rPr lang="en-US" altLang="en-US"/>
              <a:t>	Start at the first record and read all the succeeding records until you find the one you want or reach the end of the file.</a:t>
            </a:r>
          </a:p>
          <a:p>
            <a:pPr marL="317500" indent="-317500" defTabSz="763588">
              <a:spcBef>
                <a:spcPct val="70000"/>
              </a:spcBef>
              <a:tabLst>
                <a:tab pos="2286000" algn="l"/>
              </a:tabLst>
            </a:pPr>
            <a:r>
              <a:rPr lang="en-US" altLang="en-US"/>
              <a:t>Sequential files may be </a:t>
            </a:r>
          </a:p>
          <a:p>
            <a:pPr marL="2286000" lvl="4" indent="-458788" defTabSz="763588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86000" algn="l"/>
              </a:tabLst>
            </a:pPr>
            <a:r>
              <a:rPr lang="en-US" alt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Ordered</a:t>
            </a:r>
            <a:endParaRPr lang="en-US" altLang="en-US" sz="2400" b="1"/>
          </a:p>
          <a:p>
            <a:pPr marL="2286000" lvl="4" indent="-458788" defTabSz="763588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86000" algn="l"/>
              </a:tabLst>
            </a:pPr>
            <a:r>
              <a:rPr lang="en-US" altLang="en-US" sz="2400" b="1"/>
              <a:t>		or</a:t>
            </a:r>
          </a:p>
          <a:p>
            <a:pPr marL="2286000" lvl="4" indent="-458788" defTabSz="763588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86000" algn="l"/>
              </a:tabLst>
            </a:pPr>
            <a:r>
              <a:rPr lang="en-US" alt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Unordered</a:t>
            </a:r>
            <a:r>
              <a: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 b="1"/>
              <a:t> </a:t>
            </a:r>
            <a:r>
              <a:rPr lang="en-US" altLang="en-US" b="1"/>
              <a:t>(these should be called Serial files)</a:t>
            </a:r>
            <a:endParaRPr lang="en-US" altLang="en-US" sz="1800" b="1"/>
          </a:p>
          <a:p>
            <a:pPr marL="317500" indent="-317500" defTabSz="763588">
              <a:spcBef>
                <a:spcPct val="70000"/>
              </a:spcBef>
              <a:tabLst>
                <a:tab pos="2286000" algn="l"/>
              </a:tabLst>
            </a:pPr>
            <a:r>
              <a:rPr lang="en-US" altLang="en-US"/>
              <a:t>The ordering of the records in a file has a significant impact on the way in which it is processed and the processing that can be done on 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B3F1CAB-3166-A4E9-2AC9-1D7E714DF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7713" y="136525"/>
            <a:ext cx="5103812" cy="476250"/>
          </a:xfrm>
          <a:noFill/>
          <a:ln/>
        </p:spPr>
        <p:txBody>
          <a:bodyPr/>
          <a:lstStyle/>
          <a:p>
            <a:r>
              <a:rPr lang="en-US" altLang="en-US"/>
              <a:t>Ordered and Unordered Files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9927C8E-1A82-8AF3-6F78-6351025C6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1589088"/>
            <a:ext cx="1354138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4A3793D-289D-11CC-1BC9-70BB856F3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1182688"/>
            <a:ext cx="14478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Ordered File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2C7B6FCD-075B-700F-1727-DD517F76A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6738" y="1589088"/>
            <a:ext cx="1354137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6426804B-AD6C-9B12-BEFE-D6D7A4415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1182688"/>
            <a:ext cx="16764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File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55EA99A3-6D54-2F2B-DA70-57F36CA1A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88" y="5253038"/>
            <a:ext cx="7986712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Bef>
                <a:spcPct val="50000"/>
              </a:spcBef>
              <a:spcAft>
                <a:spcPct val="52000"/>
              </a:spcAft>
            </a:pPr>
            <a:r>
              <a:rPr lang="en-US" altLang="en-US" sz="2400">
                <a:effectLst/>
              </a:rPr>
              <a:t>In an ordered file the records are sequenced on some field in the record.</a:t>
            </a: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0419714-8723-8E83-835B-47ECB54A4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" y="1585913"/>
            <a:ext cx="1354138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RecordW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366FEAF-2122-AB7F-C899-17F78D396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3" y="1119188"/>
            <a:ext cx="13652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33765ED-58BB-5D72-84D9-31E091CB0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1585913"/>
            <a:ext cx="1354138" cy="3076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7823410A-E8CC-4C7B-9A08-C54931D2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138" y="1119188"/>
            <a:ext cx="13081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9009A78B-C8CB-1C22-A38E-4524AA94D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438" y="1328738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E9CD8FFD-DEAD-2AA2-69A0-D1E1EC9E0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438" y="1751013"/>
            <a:ext cx="139065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PROGRAM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EA3B9E18-7A6F-DEC9-4589-93D694A18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963" y="1601788"/>
            <a:ext cx="2633662" cy="30654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PROCEDURE DIVISION.</a:t>
            </a:r>
            <a:endParaRPr lang="en-US" altLang="en-US" sz="16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5000"/>
              </a:lnSpc>
              <a:spcBef>
                <a:spcPct val="20000"/>
              </a:spcBef>
            </a:pPr>
            <a:r>
              <a:rPr lang="en-US" altLang="en-US" sz="14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OPEN EXTEND UF.</a:t>
            </a:r>
          </a:p>
          <a:p>
            <a:pPr>
              <a:lnSpc>
                <a:spcPct val="105000"/>
              </a:lnSpc>
              <a:spcBef>
                <a:spcPct val="20000"/>
              </a:spcBef>
            </a:pPr>
            <a:r>
              <a:rPr lang="en-US" altLang="en-US" sz="14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OPEN INPUT TF.</a:t>
            </a:r>
            <a:endParaRPr lang="en-US" altLang="en-US" sz="1400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5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READ TF.</a:t>
            </a:r>
          </a:p>
          <a:p>
            <a:pPr>
              <a:lnSpc>
                <a:spcPct val="105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MOVE TFRec TO UFRec.</a:t>
            </a:r>
          </a:p>
          <a:p>
            <a:pPr>
              <a:lnSpc>
                <a:spcPct val="105000"/>
              </a:lnSpc>
              <a:spcBef>
                <a:spcPct val="20000"/>
              </a:spcBef>
            </a:pPr>
            <a:r>
              <a:rPr lang="en-US" altLang="en-US" sz="1400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WRITE UFRec.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5067195C-93D2-40F4-370C-B99370B24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700" y="1922463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TFRec</a:t>
            </a:r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42072211-9539-1680-55A2-5E97A3220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700" y="2351088"/>
            <a:ext cx="2216150" cy="358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>
            <a:lvl1pPr indent="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  <a:spcAft>
                <a:spcPct val="52000"/>
              </a:spcAft>
            </a:pP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UFRec</a:t>
            </a:r>
          </a:p>
        </p:txBody>
      </p:sp>
      <p:sp>
        <p:nvSpPr>
          <p:cNvPr id="16395" name="Rectangle 11">
            <a:extLst>
              <a:ext uri="{FF2B5EF4-FFF2-40B4-BE49-F238E27FC236}">
                <a16:creationId xmlns:a16="http://schemas.microsoft.com/office/drawing/2014/main" id="{B27391E0-E3A1-821A-B9C5-AA1FD072FB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4813" y="187325"/>
            <a:ext cx="5913437" cy="476250"/>
          </a:xfrm>
          <a:noFill/>
          <a:ln/>
        </p:spPr>
        <p:txBody>
          <a:bodyPr/>
          <a:lstStyle/>
          <a:p>
            <a:r>
              <a:rPr lang="en-US" altLang="en-US"/>
              <a:t>Adding records to unordered files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DF93469-721D-5364-5FD8-37E8DC6AC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" y="1585913"/>
            <a:ext cx="1354138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  <a:endParaRPr lang="en-US" altLang="en-US">
              <a:solidFill>
                <a:schemeClr val="folHlink"/>
              </a:solidFill>
              <a:effectLst/>
              <a:latin typeface="Courier New" panose="02070309020205020404" pitchFamily="49" charset="0"/>
            </a:endParaRP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RecordP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RecordW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F1A8B40-50B4-3D8F-5911-0ECC6E48A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3" y="1119188"/>
            <a:ext cx="13652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7FA3D178-0BCE-3AA4-EC7C-DA1BEA5D9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1585913"/>
            <a:ext cx="1354138" cy="3502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F2E63447-2202-7AC3-7738-003DBE95E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138" y="1119188"/>
            <a:ext cx="13081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grpSp>
        <p:nvGrpSpPr>
          <p:cNvPr id="18445" name="Group 13">
            <a:extLst>
              <a:ext uri="{FF2B5EF4-FFF2-40B4-BE49-F238E27FC236}">
                <a16:creationId xmlns:a16="http://schemas.microsoft.com/office/drawing/2014/main" id="{9A2A19E9-AC72-5BE4-123E-68471B4BEF3C}"/>
              </a:ext>
            </a:extLst>
          </p:cNvPr>
          <p:cNvGrpSpPr>
            <a:grpSpLocks/>
          </p:cNvGrpSpPr>
          <p:nvPr/>
        </p:nvGrpSpPr>
        <p:grpSpPr bwMode="auto">
          <a:xfrm>
            <a:off x="3255963" y="1328738"/>
            <a:ext cx="2633662" cy="3338512"/>
            <a:chOff x="2051" y="837"/>
            <a:chExt cx="1659" cy="2103"/>
          </a:xfrm>
        </p:grpSpPr>
        <p:sp>
          <p:nvSpPr>
            <p:cNvPr id="18438" name="Rectangle 6">
              <a:extLst>
                <a:ext uri="{FF2B5EF4-FFF2-40B4-BE49-F238E27FC236}">
                  <a16:creationId xmlns:a16="http://schemas.microsoft.com/office/drawing/2014/main" id="{C69CD409-FE38-0A4B-D293-D78FE897F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5" y="837"/>
              <a:ext cx="876" cy="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0" rIns="92075" bIns="0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>
                  <a:effectLst/>
                  <a:latin typeface="Times New Roman" panose="02020603050405020304" pitchFamily="18" charset="0"/>
                </a:rPr>
                <a:t>PROGRAM</a:t>
              </a:r>
            </a:p>
          </p:txBody>
        </p:sp>
        <p:grpSp>
          <p:nvGrpSpPr>
            <p:cNvPr id="18444" name="Group 12">
              <a:extLst>
                <a:ext uri="{FF2B5EF4-FFF2-40B4-BE49-F238E27FC236}">
                  <a16:creationId xmlns:a16="http://schemas.microsoft.com/office/drawing/2014/main" id="{3043EAC8-CB17-2609-8BD4-4B4F4AD25A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" y="1009"/>
              <a:ext cx="1659" cy="1931"/>
              <a:chOff x="2051" y="1009"/>
              <a:chExt cx="1659" cy="1931"/>
            </a:xfrm>
          </p:grpSpPr>
          <p:sp>
            <p:nvSpPr>
              <p:cNvPr id="18439" name="Rectangle 7">
                <a:extLst>
                  <a:ext uri="{FF2B5EF4-FFF2-40B4-BE49-F238E27FC236}">
                    <a16:creationId xmlns:a16="http://schemas.microsoft.com/office/drawing/2014/main" id="{2E47B88F-918B-833D-396E-6EC3156CB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5" y="1103"/>
                <a:ext cx="876" cy="1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0" rIns="92075" bIns="0" anchor="ctr">
                <a:spAutoFit/>
              </a:bodyPr>
              <a:lstStyle>
                <a:lvl1pPr marL="190500" indent="-190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571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286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3000"/>
                  </a:lnSpc>
                  <a:spcAft>
                    <a:spcPct val="52000"/>
                  </a:spcAft>
                </a:pPr>
                <a:r>
                  <a:rPr lang="en-US" altLang="en-US">
                    <a:effectLst/>
                    <a:latin typeface="Times New Roman" panose="02020603050405020304" pitchFamily="18" charset="0"/>
                  </a:rPr>
                  <a:t>PROGRAM</a:t>
                </a:r>
              </a:p>
            </p:txBody>
          </p:sp>
          <p:sp>
            <p:nvSpPr>
              <p:cNvPr id="18440" name="Rectangle 8">
                <a:extLst>
                  <a:ext uri="{FF2B5EF4-FFF2-40B4-BE49-F238E27FC236}">
                    <a16:creationId xmlns:a16="http://schemas.microsoft.com/office/drawing/2014/main" id="{089CB02E-FA1D-D398-79B5-217F849BB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1" y="1009"/>
                <a:ext cx="1659" cy="1931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lIns="92075" tIns="46038" rIns="92075" bIns="46038"/>
              <a:lstStyle>
                <a:lvl1pPr marL="190500" indent="-190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571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286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3000"/>
                  </a:lnSpc>
                </a:pPr>
                <a:r>
                  <a:rPr lang="en-US" altLang="en-US" sz="1400">
                    <a:solidFill>
                      <a:schemeClr val="folHlink"/>
                    </a:solidFill>
                    <a:effectLst/>
                    <a:latin typeface="Courier New" panose="02070309020205020404" pitchFamily="49" charset="0"/>
                  </a:rPr>
                  <a:t>FILE SECTION.</a:t>
                </a:r>
              </a:p>
              <a:p>
                <a:pPr>
                  <a:lnSpc>
                    <a:spcPct val="103000"/>
                  </a:lnSpc>
                </a:pPr>
                <a:endPara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3000"/>
                  </a:lnSpc>
                </a:pPr>
                <a:endPara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3000"/>
                  </a:lnSpc>
                </a:pPr>
                <a:endPara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3000"/>
                  </a:lnSpc>
                </a:pPr>
                <a:endPara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3000"/>
                  </a:lnSpc>
                </a:pPr>
                <a:endParaRPr lang="en-US" altLang="en-US" sz="14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3000"/>
                  </a:lnSpc>
                </a:pPr>
                <a:r>
                  <a:rPr lang="en-US" altLang="en-US" sz="1400">
                    <a:solidFill>
                      <a:schemeClr val="folHlink"/>
                    </a:solidFill>
                    <a:effectLst/>
                    <a:latin typeface="Courier New" panose="02070309020205020404" pitchFamily="49" charset="0"/>
                  </a:rPr>
                  <a:t>PROCEDURE DIVISION.</a:t>
                </a:r>
                <a:endParaRPr lang="en-US" altLang="en-US" sz="1600">
                  <a:solidFill>
                    <a:schemeClr val="folHlink"/>
                  </a:solidFill>
                  <a:effectLst/>
                  <a:latin typeface="Courier New" panose="02070309020205020404" pitchFamily="49" charset="0"/>
                </a:endParaRPr>
              </a:p>
              <a:p>
                <a:pPr>
                  <a:lnSpc>
                    <a:spcPct val="105000"/>
                  </a:lnSpc>
                  <a:spcBef>
                    <a:spcPct val="20000"/>
                  </a:spcBef>
                </a:pPr>
                <a:r>
                  <a:rPr lang="en-US" altLang="en-US" sz="1400">
                    <a:solidFill>
                      <a:schemeClr val="folHlink"/>
                    </a:solidFill>
                    <a:effectLst/>
                    <a:latin typeface="Courier New" panose="02070309020205020404" pitchFamily="49" charset="0"/>
                  </a:rPr>
                  <a:t>OPEN EXTEND UF.</a:t>
                </a:r>
              </a:p>
              <a:p>
                <a:pPr>
                  <a:lnSpc>
                    <a:spcPct val="105000"/>
                  </a:lnSpc>
                  <a:spcBef>
                    <a:spcPct val="20000"/>
                  </a:spcBef>
                </a:pPr>
                <a:r>
                  <a:rPr lang="en-US" altLang="en-US" sz="1400">
                    <a:solidFill>
                      <a:schemeClr val="folHlink"/>
                    </a:solidFill>
                    <a:effectLst/>
                    <a:latin typeface="Courier New" panose="02070309020205020404" pitchFamily="49" charset="0"/>
                  </a:rPr>
                  <a:t>OPEN INPUT TF.</a:t>
                </a:r>
              </a:p>
              <a:p>
                <a:pPr>
                  <a:lnSpc>
                    <a:spcPct val="105000"/>
                  </a:lnSpc>
                  <a:spcBef>
                    <a:spcPct val="20000"/>
                  </a:spcBef>
                </a:pPr>
                <a:r>
                  <a:rPr lang="en-US" altLang="en-US" sz="1400">
                    <a:solidFill>
                      <a:srgbClr val="CF0E30"/>
                    </a:solidFill>
                    <a:effectLst/>
                    <a:latin typeface="Courier New" panose="02070309020205020404" pitchFamily="49" charset="0"/>
                  </a:rPr>
                  <a:t>READ TF.</a:t>
                </a:r>
              </a:p>
              <a:p>
                <a:pPr>
                  <a:lnSpc>
                    <a:spcPct val="105000"/>
                  </a:lnSpc>
                  <a:spcBef>
                    <a:spcPct val="20000"/>
                  </a:spcBef>
                </a:pPr>
                <a:r>
                  <a:rPr lang="en-US" altLang="en-US" sz="1400">
                    <a:solidFill>
                      <a:srgbClr val="CF0E30"/>
                    </a:solidFill>
                    <a:effectLst/>
                    <a:latin typeface="Courier New" panose="02070309020205020404" pitchFamily="49" charset="0"/>
                  </a:rPr>
                  <a:t>MOVE TFRec TO UFRec.</a:t>
                </a:r>
              </a:p>
              <a:p>
                <a:pPr>
                  <a:lnSpc>
                    <a:spcPct val="105000"/>
                  </a:lnSpc>
                  <a:spcBef>
                    <a:spcPct val="20000"/>
                  </a:spcBef>
                </a:pPr>
                <a:r>
                  <a:rPr lang="en-US" altLang="en-US" sz="1400">
                    <a:solidFill>
                      <a:srgbClr val="CF0E30"/>
                    </a:solidFill>
                    <a:effectLst/>
                    <a:latin typeface="Courier New" panose="02070309020205020404" pitchFamily="49" charset="0"/>
                  </a:rPr>
                  <a:t>WRITE UFRec.</a:t>
                </a:r>
              </a:p>
            </p:txBody>
          </p:sp>
          <p:sp>
            <p:nvSpPr>
              <p:cNvPr id="18441" name="Rectangle 9">
                <a:extLst>
                  <a:ext uri="{FF2B5EF4-FFF2-40B4-BE49-F238E27FC236}">
                    <a16:creationId xmlns:a16="http://schemas.microsoft.com/office/drawing/2014/main" id="{AE0FB821-99DD-D4D7-DF54-1278B7243F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211"/>
                <a:ext cx="1396" cy="226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/>
              <a:lstStyle>
                <a:lvl1pPr indent="1905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3000"/>
                  </a:lnSpc>
                  <a:spcAft>
                    <a:spcPct val="52000"/>
                  </a:spcAft>
                </a:pPr>
                <a:r>
                  <a:rPr lang="en-US" altLang="en-US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urier New" panose="02070309020205020404" pitchFamily="49" charset="0"/>
                  </a:rPr>
                  <a:t>RecordF</a:t>
                </a:r>
              </a:p>
            </p:txBody>
          </p:sp>
          <p:sp>
            <p:nvSpPr>
              <p:cNvPr id="18442" name="Rectangle 10">
                <a:extLst>
                  <a:ext uri="{FF2B5EF4-FFF2-40B4-BE49-F238E27FC236}">
                    <a16:creationId xmlns:a16="http://schemas.microsoft.com/office/drawing/2014/main" id="{997B8425-7CC5-DAE2-391D-B48C7C705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481"/>
                <a:ext cx="1396" cy="226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/>
              <a:lstStyle>
                <a:lvl1pPr indent="190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571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286000" defTabSz="7620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7432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2004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6576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114800" defTabSz="762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3000"/>
                  </a:lnSpc>
                  <a:spcAft>
                    <a:spcPct val="52000"/>
                  </a:spcAft>
                </a:pPr>
                <a:r>
                  <a:rPr lang="en-US" altLang="en-US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urier New" panose="02070309020205020404" pitchFamily="49" charset="0"/>
                  </a:rPr>
                  <a:t>RecordF</a:t>
                </a:r>
              </a:p>
            </p:txBody>
          </p:sp>
          <p:sp>
            <p:nvSpPr>
              <p:cNvPr id="18443" name="Arc 11">
                <a:extLst>
                  <a:ext uri="{FF2B5EF4-FFF2-40B4-BE49-F238E27FC236}">
                    <a16:creationId xmlns:a16="http://schemas.microsoft.com/office/drawing/2014/main" id="{D96121D4-93E1-6C8B-CB92-8D0BCA824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3" y="1328"/>
                <a:ext cx="297" cy="288"/>
              </a:xfrm>
              <a:custGeom>
                <a:avLst/>
                <a:gdLst>
                  <a:gd name="G0" fmla="+- 73 0 0"/>
                  <a:gd name="G1" fmla="+- 21600 0 0"/>
                  <a:gd name="G2" fmla="+- 21600 0 0"/>
                  <a:gd name="T0" fmla="*/ 0 w 21673"/>
                  <a:gd name="T1" fmla="*/ 0 h 43200"/>
                  <a:gd name="T2" fmla="*/ 73 w 21673"/>
                  <a:gd name="T3" fmla="*/ 43200 h 43200"/>
                  <a:gd name="T4" fmla="*/ 73 w 21673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73" h="43200" fill="none" extrusionOk="0">
                    <a:moveTo>
                      <a:pt x="0" y="0"/>
                    </a:moveTo>
                    <a:cubicBezTo>
                      <a:pt x="24" y="0"/>
                      <a:pt x="48" y="0"/>
                      <a:pt x="73" y="0"/>
                    </a:cubicBezTo>
                    <a:cubicBezTo>
                      <a:pt x="12002" y="0"/>
                      <a:pt x="21673" y="9670"/>
                      <a:pt x="21673" y="21600"/>
                    </a:cubicBezTo>
                    <a:cubicBezTo>
                      <a:pt x="21673" y="33529"/>
                      <a:pt x="12002" y="43199"/>
                      <a:pt x="73" y="43199"/>
                    </a:cubicBezTo>
                  </a:path>
                  <a:path w="21673" h="43200" stroke="0" extrusionOk="0">
                    <a:moveTo>
                      <a:pt x="0" y="0"/>
                    </a:moveTo>
                    <a:cubicBezTo>
                      <a:pt x="24" y="0"/>
                      <a:pt x="48" y="0"/>
                      <a:pt x="73" y="0"/>
                    </a:cubicBezTo>
                    <a:cubicBezTo>
                      <a:pt x="12002" y="0"/>
                      <a:pt x="21673" y="9670"/>
                      <a:pt x="21673" y="21600"/>
                    </a:cubicBezTo>
                    <a:cubicBezTo>
                      <a:pt x="21673" y="33529"/>
                      <a:pt x="12002" y="43199"/>
                      <a:pt x="73" y="43199"/>
                    </a:cubicBezTo>
                    <a:lnTo>
                      <a:pt x="73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446" name="Arc 14">
            <a:extLst>
              <a:ext uri="{FF2B5EF4-FFF2-40B4-BE49-F238E27FC236}">
                <a16:creationId xmlns:a16="http://schemas.microsoft.com/office/drawing/2014/main" id="{6E880698-04E5-6351-CFA3-56DCA3607C66}"/>
              </a:ext>
            </a:extLst>
          </p:cNvPr>
          <p:cNvSpPr>
            <a:spLocks/>
          </p:cNvSpPr>
          <p:nvPr/>
        </p:nvSpPr>
        <p:spPr bwMode="auto">
          <a:xfrm>
            <a:off x="5156200" y="2566988"/>
            <a:ext cx="1917700" cy="21209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Arc 15">
            <a:extLst>
              <a:ext uri="{FF2B5EF4-FFF2-40B4-BE49-F238E27FC236}">
                <a16:creationId xmlns:a16="http://schemas.microsoft.com/office/drawing/2014/main" id="{F029002A-F386-DF98-8169-B8FB1B86D259}"/>
              </a:ext>
            </a:extLst>
          </p:cNvPr>
          <p:cNvSpPr>
            <a:spLocks/>
          </p:cNvSpPr>
          <p:nvPr/>
        </p:nvSpPr>
        <p:spPr bwMode="auto">
          <a:xfrm>
            <a:off x="1689100" y="1435100"/>
            <a:ext cx="2003425" cy="977900"/>
          </a:xfrm>
          <a:custGeom>
            <a:avLst/>
            <a:gdLst>
              <a:gd name="G0" fmla="+- 15555 0 0"/>
              <a:gd name="G1" fmla="+- 21600 0 0"/>
              <a:gd name="G2" fmla="+- 21600 0 0"/>
              <a:gd name="T0" fmla="*/ 0 w 35119"/>
              <a:gd name="T1" fmla="*/ 6614 h 21600"/>
              <a:gd name="T2" fmla="*/ 35119 w 35119"/>
              <a:gd name="T3" fmla="*/ 12444 h 21600"/>
              <a:gd name="T4" fmla="*/ 15555 w 3511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119" h="21600" fill="none" extrusionOk="0">
                <a:moveTo>
                  <a:pt x="-1" y="6613"/>
                </a:moveTo>
                <a:cubicBezTo>
                  <a:pt x="4071" y="2387"/>
                  <a:pt x="9686" y="0"/>
                  <a:pt x="15555" y="0"/>
                </a:cubicBezTo>
                <a:cubicBezTo>
                  <a:pt x="23938" y="0"/>
                  <a:pt x="31564" y="4851"/>
                  <a:pt x="35118" y="12444"/>
                </a:cubicBezTo>
              </a:path>
              <a:path w="35119" h="21600" stroke="0" extrusionOk="0">
                <a:moveTo>
                  <a:pt x="-1" y="6613"/>
                </a:moveTo>
                <a:cubicBezTo>
                  <a:pt x="4071" y="2387"/>
                  <a:pt x="9686" y="0"/>
                  <a:pt x="15555" y="0"/>
                </a:cubicBezTo>
                <a:cubicBezTo>
                  <a:pt x="23938" y="0"/>
                  <a:pt x="31564" y="4851"/>
                  <a:pt x="35118" y="12444"/>
                </a:cubicBezTo>
                <a:lnTo>
                  <a:pt x="15555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3556CA03-6BCE-42A8-9278-323A04B22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4813" y="187325"/>
            <a:ext cx="5913437" cy="476250"/>
          </a:xfrm>
          <a:noFill/>
          <a:ln/>
        </p:spPr>
        <p:txBody>
          <a:bodyPr/>
          <a:lstStyle/>
          <a:p>
            <a:r>
              <a:rPr lang="en-US" altLang="en-US"/>
              <a:t>Adding records to unordered files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BFF3EF4-A73C-F504-2CE5-D2618A828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" y="1585913"/>
            <a:ext cx="1354138" cy="13747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RecordP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RecordW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C4909E4-D213-6E8A-3F37-2D032FEC6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3" y="1119188"/>
            <a:ext cx="13652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Transaction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A23471F-C6CB-DE0A-59D8-4B768451C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1585913"/>
            <a:ext cx="1354138" cy="43529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14300" rIns="190500" bIns="1143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RecordM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RecordH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RecordB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RecordN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RecordA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RecordK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folHlink"/>
                </a:solidFill>
                <a:effectLst/>
                <a:latin typeface="Courier New" panose="02070309020205020404" pitchFamily="49" charset="0"/>
              </a:rPr>
              <a:t>RecordG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RecordF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RecordP</a:t>
            </a:r>
          </a:p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RecordW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D427C9AC-A98C-29DB-882A-61A6D9426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138" y="1119188"/>
            <a:ext cx="13081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0" rIns="92075" bIns="0" anchor="ctr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Aft>
                <a:spcPct val="52000"/>
              </a:spcAft>
            </a:pPr>
            <a:r>
              <a:rPr lang="en-US" altLang="en-US">
                <a:effectLst/>
                <a:latin typeface="Times New Roman" panose="02020603050405020304" pitchFamily="18" charset="0"/>
              </a:rPr>
              <a:t>Unordered </a:t>
            </a:r>
            <a:br>
              <a:rPr lang="en-US" altLang="en-US">
                <a:effectLst/>
                <a:latin typeface="Times New Roman" panose="02020603050405020304" pitchFamily="18" charset="0"/>
              </a:rPr>
            </a:br>
            <a:r>
              <a:rPr lang="en-US" altLang="en-US">
                <a:effectLst/>
                <a:latin typeface="Times New Roman" panose="02020603050405020304" pitchFamily="18" charset="0"/>
              </a:rPr>
              <a:t>File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3BBF9A44-ADF8-9761-CD8D-9EDFBD752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800" y="3492500"/>
            <a:ext cx="2374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</a:t>
            </a:r>
          </a:p>
        </p:txBody>
      </p:sp>
      <p:sp>
        <p:nvSpPr>
          <p:cNvPr id="20487" name="Arc 7">
            <a:extLst>
              <a:ext uri="{FF2B5EF4-FFF2-40B4-BE49-F238E27FC236}">
                <a16:creationId xmlns:a16="http://schemas.microsoft.com/office/drawing/2014/main" id="{4FD407E9-63B5-696E-B759-EB5E3EBD4A82}"/>
              </a:ext>
            </a:extLst>
          </p:cNvPr>
          <p:cNvSpPr>
            <a:spLocks/>
          </p:cNvSpPr>
          <p:nvPr/>
        </p:nvSpPr>
        <p:spPr bwMode="auto">
          <a:xfrm>
            <a:off x="2082800" y="2224088"/>
            <a:ext cx="1868488" cy="1262062"/>
          </a:xfrm>
          <a:custGeom>
            <a:avLst/>
            <a:gdLst>
              <a:gd name="G0" fmla="+- 18 0 0"/>
              <a:gd name="G1" fmla="+- 21600 0 0"/>
              <a:gd name="G2" fmla="+- 21600 0 0"/>
              <a:gd name="T0" fmla="*/ 0 w 21618"/>
              <a:gd name="T1" fmla="*/ 0 h 23460"/>
              <a:gd name="T2" fmla="*/ 21538 w 21618"/>
              <a:gd name="T3" fmla="*/ 23460 h 23460"/>
              <a:gd name="T4" fmla="*/ 18 w 21618"/>
              <a:gd name="T5" fmla="*/ 21600 h 23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18" h="23460" fill="none" extrusionOk="0">
                <a:moveTo>
                  <a:pt x="0" y="0"/>
                </a:moveTo>
                <a:cubicBezTo>
                  <a:pt x="6" y="0"/>
                  <a:pt x="12" y="0"/>
                  <a:pt x="18" y="0"/>
                </a:cubicBezTo>
                <a:cubicBezTo>
                  <a:pt x="11947" y="0"/>
                  <a:pt x="21618" y="9670"/>
                  <a:pt x="21618" y="21600"/>
                </a:cubicBezTo>
                <a:cubicBezTo>
                  <a:pt x="21618" y="22220"/>
                  <a:pt x="21591" y="22841"/>
                  <a:pt x="21537" y="23459"/>
                </a:cubicBezTo>
              </a:path>
              <a:path w="21618" h="23460" stroke="0" extrusionOk="0">
                <a:moveTo>
                  <a:pt x="0" y="0"/>
                </a:moveTo>
                <a:cubicBezTo>
                  <a:pt x="6" y="0"/>
                  <a:pt x="12" y="0"/>
                  <a:pt x="18" y="0"/>
                </a:cubicBezTo>
                <a:cubicBezTo>
                  <a:pt x="11947" y="0"/>
                  <a:pt x="21618" y="9670"/>
                  <a:pt x="21618" y="21600"/>
                </a:cubicBezTo>
                <a:cubicBezTo>
                  <a:pt x="21618" y="22220"/>
                  <a:pt x="21591" y="22841"/>
                  <a:pt x="21537" y="23459"/>
                </a:cubicBezTo>
                <a:lnTo>
                  <a:pt x="18" y="2160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Arc 8">
            <a:extLst>
              <a:ext uri="{FF2B5EF4-FFF2-40B4-BE49-F238E27FC236}">
                <a16:creationId xmlns:a16="http://schemas.microsoft.com/office/drawing/2014/main" id="{2966C124-6DB8-7BFC-D752-034DEA0CD4D9}"/>
              </a:ext>
            </a:extLst>
          </p:cNvPr>
          <p:cNvSpPr>
            <a:spLocks/>
          </p:cNvSpPr>
          <p:nvPr/>
        </p:nvSpPr>
        <p:spPr bwMode="auto">
          <a:xfrm>
            <a:off x="3949700" y="4038600"/>
            <a:ext cx="2895600" cy="12827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6A85642A-17ED-8FA2-ADFC-81F27C251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4813" y="187325"/>
            <a:ext cx="5913437" cy="476250"/>
          </a:xfrm>
          <a:noFill/>
          <a:ln/>
        </p:spPr>
        <p:txBody>
          <a:bodyPr/>
          <a:lstStyle/>
          <a:p>
            <a:r>
              <a:rPr lang="en-US" altLang="en-US"/>
              <a:t>Adding records to unordered files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63720171</TotalTime>
  <Pages>30</Pages>
  <Words>2291</Words>
  <Application>Microsoft Office PowerPoint</Application>
  <PresentationFormat>Letter Paper (8.5x11 in)</PresentationFormat>
  <Paragraphs>928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Wingdings</vt:lpstr>
      <vt:lpstr>Monotype Sorts</vt:lpstr>
      <vt:lpstr>Times New Roman</vt:lpstr>
      <vt:lpstr>Courier New</vt:lpstr>
      <vt:lpstr>b-slide</vt:lpstr>
      <vt:lpstr>Processing Sequential Files </vt:lpstr>
      <vt:lpstr>PowerPoint Presentation</vt:lpstr>
      <vt:lpstr>PowerPoint Presentation</vt:lpstr>
      <vt:lpstr>Organization and Access</vt:lpstr>
      <vt:lpstr>Sequential Organization</vt:lpstr>
      <vt:lpstr>Ordered and Unordered Files</vt:lpstr>
      <vt:lpstr>Adding records to unordered files</vt:lpstr>
      <vt:lpstr>Adding records to unordered files</vt:lpstr>
      <vt:lpstr>Adding records to unordered files</vt:lpstr>
      <vt:lpstr>Problems with Unordered Sequential Files</vt:lpstr>
      <vt:lpstr>PowerPoint Presentation</vt:lpstr>
      <vt:lpstr>Deleting records from unordered files?</vt:lpstr>
      <vt:lpstr>Deleting records from unordered files?</vt:lpstr>
      <vt:lpstr>Deleting records from unordered files?</vt:lpstr>
      <vt:lpstr>Deleting records from unordered files?</vt:lpstr>
      <vt:lpstr>Deleting records from an ordered file</vt:lpstr>
      <vt:lpstr>Deleting records from an ordered file</vt:lpstr>
      <vt:lpstr>Deleting records from an ordered file</vt:lpstr>
      <vt:lpstr>Deleting records from an ordered file</vt:lpstr>
      <vt:lpstr>Deleting records from an ordered file</vt:lpstr>
      <vt:lpstr>Updating records in an ordered file</vt:lpstr>
      <vt:lpstr>Updating records in an ordered file</vt:lpstr>
      <vt:lpstr>Updating records in an ordered file</vt:lpstr>
      <vt:lpstr>Updating records in an ordered file</vt:lpstr>
      <vt:lpstr>Inserting records into an ordered file</vt:lpstr>
      <vt:lpstr>Inserting records into an ordered file</vt:lpstr>
      <vt:lpstr>Inserting records into an ordered file</vt:lpstr>
      <vt:lpstr>Inserting records into an ordered file</vt:lpstr>
      <vt:lpstr>Inserting records into an ordered file</vt:lpstr>
      <vt:lpstr>Inserting records into an ordered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Processing Sequential Files </dc:title>
  <dc:subject/>
  <dc:creator>Michael Coughlan</dc:creator>
  <cp:keywords/>
  <dc:description/>
  <cp:lastModifiedBy>Sean McBride</cp:lastModifiedBy>
  <cp:revision>27</cp:revision>
  <cp:lastPrinted>1601-01-01T00:00:00Z</cp:lastPrinted>
  <dcterms:created xsi:type="dcterms:W3CDTF">1995-03-07T17:43:34Z</dcterms:created>
  <dcterms:modified xsi:type="dcterms:W3CDTF">2026-05-13T01:06:06Z</dcterms:modified>
</cp:coreProperties>
</file>