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AE00"/>
    <a:srgbClr val="676767"/>
    <a:srgbClr val="47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243C7DC-43E4-BDDA-C9F6-9921A11BFD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/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FA3448C-EFA4-C39B-D917-C723CFF4F9B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0CB2CFA-77B9-83E6-CBAD-5C0C34C3DDB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/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D9E530E-24A7-7345-2A0A-F78755E4AD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/>
            </a:lvl1pPr>
          </a:lstStyle>
          <a:p>
            <a:fld id="{0733D6B0-2046-417F-A103-C0A0B6F1E9E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3560D26-AD32-FB37-AFE5-7E5E4FDFE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/>
              <a:t>Page </a:t>
            </a:r>
            <a:fld id="{89B57513-E802-4FA5-BE38-31C42E4325F7}" type="slidenum">
              <a:rPr lang="en-US" altLang="en-US" sz="1200" b="0"/>
              <a:pPr algn="ctr">
                <a:lnSpc>
                  <a:spcPct val="90000"/>
                </a:lnSpc>
              </a:pPr>
              <a:t>‹#›</a:t>
            </a:fld>
            <a:endParaRPr lang="en-US" altLang="en-US" sz="12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DA1B1F-1B20-2B11-3174-C3EA85F73A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134FBF9-CB64-29AC-9808-BA91D05D62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2D5253B-E7D0-F342-8E0F-3C98E7C3BA3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4D3EA51A-E079-F3F4-E1C6-2DC39B7D78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latin typeface="Times New Roman" panose="02020603050405020304" pitchFamily="18" charset="0"/>
              </a:defRPr>
            </a:lvl1pPr>
          </a:lstStyle>
          <a:p>
            <a:fld id="{0E4771B5-1D55-4A4F-A47B-C7769F62C8E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587A1C89-58DF-4B13-B7D4-E4242FC5F81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BAB98E2-4650-85DF-55A0-6B47F383A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/>
              <a:t>Page </a:t>
            </a:r>
            <a:fld id="{6569F459-FD96-47F2-A366-F8B8389BF2F5}" type="slidenum">
              <a:rPr lang="en-US" altLang="en-US" sz="1200" b="0"/>
              <a:pPr algn="ctr">
                <a:lnSpc>
                  <a:spcPct val="90000"/>
                </a:lnSpc>
              </a:pPr>
              <a:t>‹#›</a:t>
            </a:fld>
            <a:endParaRPr lang="en-US" altLang="en-US" sz="1200" b="0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687C5758-AB74-F15F-A2A5-D74EAA66612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9C3570F-1EBE-8E90-5C69-2C812633BC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DD9FAB-5506-444D-AC88-3A95F8CC77F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10D75E79-0A72-5F4D-2A0D-C262C4D22C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F382423-D7D7-9A8F-2011-08D27B11C2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D13ABD6-719A-51AF-33FA-E3288777E4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40EC2-CBAA-4C48-BF32-2AEE4DEAE1A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C1A3AC0B-E7A0-23D0-FE14-504A9E9417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4262B9F-F82C-C02F-15AC-2BACA0969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B1E87F5-7A78-F214-1D56-4FB104C075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F29B4-6B7D-4C5F-ADC5-3D73590B6EDB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31298D7-D659-DA76-7A12-722826531EA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18AE994-F326-59FC-7021-98C5717C85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C069C11-99F2-76AF-414A-E8ABF4E3B6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5D3C9-7002-4626-96CC-49D73A80D32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C0121A45-2787-94D4-6A4D-BDC9F93AC4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C2292EC-AC14-CBAC-3A46-D6A1F0BED6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414B241-6C37-E9F1-271A-58C54559C9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7513D2-D8AD-4455-A638-195114C2D37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F5EFA127-F861-666E-48EF-4452E989C7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386AA0F-EF53-D363-78E9-D32AFB9E84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AD861CE-A80F-39D7-C61A-936C45E0F9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5DCBF-190E-4BC2-950F-EE6814B9E1BF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4864FA6-2803-E9C4-FE79-E4D83234B8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5F7F147-1013-5754-97CA-FEEE80CAC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3EA24BF-F97B-7A91-03EB-B0E5C86929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61F933-1870-4425-87CD-7881BE1E42D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A81351BD-BAB9-8F22-454C-34BC8C8658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BFA809C-1EF2-5E7D-46D8-277806AB50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868437C-1F1A-CE53-A271-1203A9CF3D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64B960-2B5E-4F50-B142-A2348391769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2E2A99C5-B8D2-ECC0-EAD3-8F87A7E86E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B7BBA2D-93FD-564B-3C61-8DE4A7B962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F40BAD5-392B-3674-EB53-BAC5926425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191D8F-F6CC-4684-93EF-EDBA7CFF23A1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F9A00568-6BA9-8C1C-829F-0B2634A427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E0B5D69-A7BE-1128-87E6-20C65A32BB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3700943-5C46-4AFC-C474-2933055EA7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6130B0-0152-465F-80B2-96FA86E7C2C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0890796E-F611-A2D2-D24A-B66C383F70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396A465-0F01-5E0E-972B-B59124879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DAD1333-AEDD-AF66-151C-68680978F1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339E6D-F2CA-46E9-9F95-F0D3598AE37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01F3F831-61A2-AA90-898D-D3BA95F3DC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24B2834-485D-87A7-CE1C-F6D3F0ECB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49E0A98-8987-CA57-8BDB-2F32E5EE8F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FE8A6D-C4F5-425A-968C-79888F36A2D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22AFAE4A-F192-8E9F-266E-A70B0C5577E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E98C981-463B-0EAA-63C6-E4B246A2B7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C7FC18C-38F2-E99B-E4D7-27B575B732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EE1492-9730-414A-8DEC-E8EB919F736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5763CBC-8D27-BD07-8E72-091C4DD15E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AE1F4DF6-9718-E2D1-5EB1-AF35153F38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DDC3081-2D03-DD88-6232-7B1FD6C817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DFDE4-03FE-4F8A-9DFF-91B222D7AF79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6161B4EC-4FD6-C2CE-FC8D-2DA045A669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16432D8-9421-8EE3-8829-AFA1E64B6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5A949A6-9C1A-7DC0-2A5A-CE90033F69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03B1BB-62A5-491B-9C12-BB8645804574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8B5999B-2B33-A6D5-729D-DC03C136E8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249EC41-D488-6742-D584-A8E329A866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96921A4-2922-55C4-DDB1-C0995E7186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ED1C1A-2E2E-45AA-B785-4AF203E391B6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D2F7E056-5E20-ED83-A13E-9A2324B957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8232C3E3-A1FA-0FF8-D4B4-E2C01DD095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036EE2B-230B-FC7B-21D5-C8B3061355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887ADC-7C1C-4150-B71C-69D6A23530F8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D0AC816-8F91-D58A-9E0B-D1C0307708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69553247-79DC-7EFF-EE2B-792B625392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ECAE0A0-B4F6-EE56-C2D5-89004FCF91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AC430C-EBD0-4A13-AB7C-1CACA6982D9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EDB03081-48A4-4B93-67E6-0B084457BC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510EA130-2CF4-CDDF-E52A-20C8A7866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92B4906-D8E1-CF29-D162-11B684433D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B44C8-3D3F-459E-949D-4C89D4CE581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3A78FC9F-3CC0-5EE2-BDA3-4B69A61B43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B8112B2-66CA-0A0B-B70D-8DD9468FEC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C41DD4A-ED92-4CCD-6B6E-A6377FCC8F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6654E2-6E2D-4669-96F6-956917B3B38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A171F30A-BFAF-2CE4-ACB9-1D0141E8231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9ABC59C-F05A-5DA9-23AC-3631E7977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34A33E8-A45B-9752-7A9C-01F8EEA66E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232556-419A-418D-AB7D-3AD2465BC8E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191F59E5-4CAA-3AE1-5F26-6A6A4F771B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050FFF3-BAA5-E116-AC40-2D4FF3D16D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4C74B4C-567C-5C7A-5BCC-5530940AB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B2DE75-671B-4F32-B29C-953DEDB2628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AD72026-6D7A-E169-D343-CBA629B6A5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D80165B-41BA-EB68-DFD0-3858484E68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5F7B024-6352-91A2-8AC0-4838C416CD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630693-7298-437E-94AE-25C8AD28589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9EA1A0B8-C837-5481-CE4D-A7A6E1FDFD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8E01828-247F-370B-90E1-6100022CD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D6E9A6D-C9B0-7BF4-3663-DD27CBF2E3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897CEB-9EF9-4633-BE01-A342FF9D81C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1F3D737C-4C1D-1F20-8B1D-CDA5CCEB48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93051C1-1EEA-046B-E5B0-1C58B4F2B3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DC323AF-D490-05CB-392D-76E2BA1177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E84B4-1DF6-4D12-B8A3-5E249E20E6A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40D959CA-C0D9-A7EA-87C8-90F523B3B1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E491622-5B9F-7FD6-6C07-ADB225F3F8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2AB14-C522-DCA2-FED5-47D8A1B49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F61ED8-046C-0D69-E9A0-19679E80B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B5E76-2293-79FE-3E04-5778D7D8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01624-0753-F56F-6B86-4D75B6B36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26ECA-36FB-52D7-A02C-3B8770410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02556-411E-49F1-923A-F402D24BD6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34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197C4-C67D-1CC3-9369-57845FB20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25DC68-1E8A-0760-9D05-8077FA95B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41091-E92C-14D7-1F9E-29E12E82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4FB0D-8282-567F-C829-FED3A385A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6DB6E-6F64-809C-C7BF-09A5A504B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5370D-6024-497E-A735-8E5DC760D9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36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6AA4A8-8784-5492-4439-CCAC6A0D4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A9B91-DB44-408F-7428-031640E51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8E799-0E20-AED8-36AD-06A459FC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A2DE5-C556-7A8D-7122-5A589431C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656D-7A2E-8356-3483-9C374311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A1364-2D53-4002-B690-5BD13E034B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30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517DC-37BF-F418-03C3-638DDC67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6F337-15AB-AECF-8A5E-5CDAEEBA1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FC690-3F45-D884-9AEA-1E31E10E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107C4-EAAC-4BE0-A109-7D6F941A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CE77B-105C-DDF5-1D6D-FF34E3087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439FA-A2CE-4B0A-9D15-A831F0933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734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74E8F-95B7-6EEA-C173-FD1E3D06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9A487-F9C6-771B-CED0-5F259680C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7CC5C-1D60-85F7-1208-C4657D2FA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AC3D9-4D92-B41E-15F5-03AF777C6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5803A-B29D-71D2-0709-7474017C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7838A-AF5F-48F5-996D-ED90BB2520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7843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0D205-DB05-372B-1881-7EEDDA68D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D259-6386-FE95-F655-270B0203F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7552D-9EC8-071B-C42D-E041C74F0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18D2D-96BB-ECA1-7A4C-56BCE1296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ADD40-81F2-65D9-1300-81FF591A7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3191C-3452-1C94-3D70-5CC3BE82D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445D4-9EE5-423B-9CD7-C86BB6707F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90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074E0-DAE4-E661-3CF9-DBE8F7D05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364C87-99EE-FC61-9A98-949E816ED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551DB-B9B1-8156-177F-8BB49837B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C8E019-BA9C-D1AE-522E-55C77FD4E0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983B9C-FE76-C58B-36BC-54AB8E5071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25E79-6E76-14C6-6C75-62F7210B8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ED6C04-7E1F-1811-E991-881724A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4DE278-46AA-0E4A-2688-052A19ACE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BE94F-A14E-4232-98C2-17698DC0AC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35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64235-4223-B5F9-15AD-940025BE2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13321-C101-9601-D392-F6158D1D6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EDA80-7FD2-B749-E6B0-2EB45594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6A9C2A-FBCC-A8C0-09AB-7AE1D49AB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B8482-E25B-470D-AAA5-0458CC86B1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0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47DBB-F4F2-1349-B776-4E753A5AC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BB339-C28A-14A1-92E8-A679AD46F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AEFDD-2287-185F-8615-0D93553C0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D04A1-E52F-4B0E-9077-AC88C307D9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676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88B73-DE10-B541-DEDF-CE606CF35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67B62-3114-368E-0BBE-174EF8CEE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E5E0B-BF17-2B2A-25F1-528F0E286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1C246-C63E-BF05-685F-4B52868D4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6271E-5841-D8A8-7F19-FA1FF2370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1C769-9568-5D8E-CA37-8711ED05F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C7BBF-CCDC-4484-A12B-ED1A19F378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47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C3F4-E2A4-C040-7F17-3F4B3146C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83CE2E-F393-96D7-2057-FDB26EFED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13F83-ADED-0D86-078B-436980D28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24309-0E55-D2E1-2E36-BA854D945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E6DC7-7E6F-277D-3B9B-DD30F4FF7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2C160-51DB-415B-B9D8-76CEE333F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F5837-19DB-40E5-89B7-1C61D02714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17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4EE2CEA-4E37-B232-DAC6-4B0E56F5E37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741F1-3B91-601E-16BB-CE69804B3D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1366ED5-C2F7-83FF-31FA-00FC20BBE1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latin typeface="Times New Roman" panose="02020603050405020304" pitchFamily="18" charset="0"/>
              </a:defRPr>
            </a:lvl1pPr>
          </a:lstStyle>
          <a:p>
            <a:fld id="{5588576C-65E7-4511-B307-122C27323E8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0987AB5-0FD8-4102-AFED-9A4D63078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5682F1A9-58C0-520D-EE9A-A7C9670208A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5AA47740-E832-B9B7-F798-BF5FB5B6C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543FB9CA-95BF-6278-3703-88401D64E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CFCA6131-DB30-A6B4-CF21-631139CB7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C479764F-CA82-BB2C-4EE6-B58EE3289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8578BDF7-9D20-3118-81CC-282EE183C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D8D37820-0BE4-E380-A4AA-A96E1E88F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1492F672-DB06-7D85-C68F-B803FDD69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46D478E4-35CA-F370-2881-1D4CCABF2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8CA1A264-523D-19B7-68F8-4A5A3B9C5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B843905C-BFE5-2ABD-1562-C5E71FEB9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CD4BDCAC-5A34-9D65-EBE4-28B364F4B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3ADA268E-62B3-2A48-3A75-45013D42E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DF08EC27-E15A-9C10-92F9-14494345B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1D6114C6-E309-E427-EF1C-5E18909DC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0C5AB4D7-C5C8-EFCF-2044-C5430D0B6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3A3ED2A3-20AF-97DD-327C-AF3FBB8C6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44943E3-AF3E-D32A-A10B-6D2083B33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72F147D-7AC9-7B24-4E93-EC7C9FE10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5013" y="2493963"/>
            <a:ext cx="2495550" cy="1573212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Advanced</a:t>
            </a:r>
            <a:br>
              <a:rPr lang="en-US" altLang="en-US" sz="3600"/>
            </a:br>
            <a:r>
              <a:rPr lang="en-US" altLang="en-US" sz="3600"/>
              <a:t>Sequential</a:t>
            </a:r>
            <a:br>
              <a:rPr lang="en-US" altLang="en-US" sz="3600"/>
            </a:br>
            <a:r>
              <a:rPr lang="en-US" altLang="en-US" sz="3600"/>
              <a:t>Files 1.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BC6F4A6-F91F-986D-CD5C-2AB720652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800" y="498475"/>
            <a:ext cx="8280400" cy="749300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Multiple record descriptions in a file are </a:t>
            </a:r>
            <a:r>
              <a:rPr lang="en-US" altLang="en-US" sz="2000"/>
              <a:t>IMPLICITLY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redefinitions</a:t>
            </a:r>
            <a:r>
              <a:rPr lang="en-US" altLang="en-US"/>
              <a:t> of the single record buffer.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84D7F97-CFA1-EBA8-7399-E4B92092A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251075"/>
            <a:ext cx="8750300" cy="42418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B103359E-79FA-5898-6D9D-A7DA821B5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" y="2486025"/>
            <a:ext cx="7996238" cy="649288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InsertionRec</a:t>
            </a: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StudentId   StudentName    DateOfBirth   CourseCode    Grant   Gender  </a:t>
            </a:r>
          </a:p>
        </p:txBody>
      </p:sp>
      <p:sp>
        <p:nvSpPr>
          <p:cNvPr id="22533" name="Line 5">
            <a:extLst>
              <a:ext uri="{FF2B5EF4-FFF2-40B4-BE49-F238E27FC236}">
                <a16:creationId xmlns:a16="http://schemas.microsoft.com/office/drawing/2014/main" id="{82A42E39-805D-8C7E-7B3E-086590F6B1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600" y="2759075"/>
            <a:ext cx="80137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C183CB76-99E3-10A4-BA7F-50100F53A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" y="4557713"/>
            <a:ext cx="1677988" cy="658812"/>
          </a:xfrm>
          <a:prstGeom prst="rect">
            <a:avLst/>
          </a:prstGeom>
          <a:solidFill>
            <a:schemeClr val="tx1"/>
          </a:solidFill>
          <a:ln w="25400">
            <a:solidFill>
              <a:srgbClr val="00AE00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StudentId</a:t>
            </a:r>
            <a:endParaRPr lang="en-US" altLang="en-US">
              <a:solidFill>
                <a:srgbClr val="00AE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AE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DeletionRec</a:t>
            </a:r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62395C4B-E1C3-B1DB-2851-74B47BE75B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8800" y="3143250"/>
            <a:ext cx="171450" cy="4667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EFDD361B-E8F4-708F-BDA8-ED5A4BEDEE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4350" y="4111625"/>
            <a:ext cx="31750" cy="45085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9B8E5042-4C2C-D08D-475A-DFB43C6656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700" y="4848225"/>
            <a:ext cx="1670050" cy="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72260899-AF33-7732-0B48-D9107FA67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4111625"/>
            <a:ext cx="25400" cy="45720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Rectangle 11">
            <a:extLst>
              <a:ext uri="{FF2B5EF4-FFF2-40B4-BE49-F238E27FC236}">
                <a16:creationId xmlns:a16="http://schemas.microsoft.com/office/drawing/2014/main" id="{CCF1B68D-24AD-02DF-34FD-7249A4446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5449888"/>
            <a:ext cx="6038850" cy="658812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   StudentId           OldCourseCode  NewCourseCode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UpdateRec</a:t>
            </a:r>
          </a:p>
        </p:txBody>
      </p:sp>
      <p:sp>
        <p:nvSpPr>
          <p:cNvPr id="22540" name="Line 12">
            <a:extLst>
              <a:ext uri="{FF2B5EF4-FFF2-40B4-BE49-F238E27FC236}">
                <a16:creationId xmlns:a16="http://schemas.microsoft.com/office/drawing/2014/main" id="{71C206D6-4CD7-7265-4618-8E7AF6D0F5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863" y="5767388"/>
            <a:ext cx="6027737" cy="158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3">
            <a:extLst>
              <a:ext uri="{FF2B5EF4-FFF2-40B4-BE49-F238E27FC236}">
                <a16:creationId xmlns:a16="http://schemas.microsoft.com/office/drawing/2014/main" id="{5FEFE319-A345-282A-98A2-7411410EFD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2575" y="4114800"/>
            <a:ext cx="266700" cy="13335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E1BE9BFB-B918-DAE9-EBD0-9E4637BC58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4117975"/>
            <a:ext cx="228600" cy="13335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>
            <a:extLst>
              <a:ext uri="{FF2B5EF4-FFF2-40B4-BE49-F238E27FC236}">
                <a16:creationId xmlns:a16="http://schemas.microsoft.com/office/drawing/2014/main" id="{0CE12EB0-53A6-0724-78DD-ACC07BDD26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7725" y="4127500"/>
            <a:ext cx="942975" cy="13176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>
            <a:extLst>
              <a:ext uri="{FF2B5EF4-FFF2-40B4-BE49-F238E27FC236}">
                <a16:creationId xmlns:a16="http://schemas.microsoft.com/office/drawing/2014/main" id="{63FE2F3A-5ED5-2985-FDF5-B5CE6CC0C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1350" y="4108450"/>
            <a:ext cx="1884363" cy="13350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Rectangle 17">
            <a:extLst>
              <a:ext uri="{FF2B5EF4-FFF2-40B4-BE49-F238E27FC236}">
                <a16:creationId xmlns:a16="http://schemas.microsoft.com/office/drawing/2014/main" id="{0E4D3336-D102-7732-4DEE-38FFDE1DC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3632200"/>
            <a:ext cx="8262937" cy="477838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rgbClr val="474747"/>
                </a:solidFill>
                <a:latin typeface="Times New Roman" panose="02020603050405020304" pitchFamily="18" charset="0"/>
              </a:rPr>
              <a:t>9 2 3 0 1 6 5 H E N N E S S Y R M 7 1 0 9 1 5 L M 5 1 0 5 5 0 F</a:t>
            </a:r>
          </a:p>
        </p:txBody>
      </p:sp>
      <p:sp>
        <p:nvSpPr>
          <p:cNvPr id="22546" name="Line 18">
            <a:extLst>
              <a:ext uri="{FF2B5EF4-FFF2-40B4-BE49-F238E27FC236}">
                <a16:creationId xmlns:a16="http://schemas.microsoft.com/office/drawing/2014/main" id="{393A2695-7907-AA88-C87C-CB45CBF61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5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19">
            <a:extLst>
              <a:ext uri="{FF2B5EF4-FFF2-40B4-BE49-F238E27FC236}">
                <a16:creationId xmlns:a16="http://schemas.microsoft.com/office/drawing/2014/main" id="{652E5A8D-D27B-73B7-0DA0-B030652014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52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20">
            <a:extLst>
              <a:ext uri="{FF2B5EF4-FFF2-40B4-BE49-F238E27FC236}">
                <a16:creationId xmlns:a16="http://schemas.microsoft.com/office/drawing/2014/main" id="{FEBEB84B-FF91-0F63-F051-059BB0236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1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>
            <a:extLst>
              <a:ext uri="{FF2B5EF4-FFF2-40B4-BE49-F238E27FC236}">
                <a16:creationId xmlns:a16="http://schemas.microsoft.com/office/drawing/2014/main" id="{3FD1DAAA-EC22-9BAD-306E-9DB2EC586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2">
            <a:extLst>
              <a:ext uri="{FF2B5EF4-FFF2-40B4-BE49-F238E27FC236}">
                <a16:creationId xmlns:a16="http://schemas.microsoft.com/office/drawing/2014/main" id="{D7C6B201-1E4D-D7C4-5A66-EB3C80184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3">
            <a:extLst>
              <a:ext uri="{FF2B5EF4-FFF2-40B4-BE49-F238E27FC236}">
                <a16:creationId xmlns:a16="http://schemas.microsoft.com/office/drawing/2014/main" id="{3D10B169-5D37-58D5-1342-D3F8CD126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6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4">
            <a:extLst>
              <a:ext uri="{FF2B5EF4-FFF2-40B4-BE49-F238E27FC236}">
                <a16:creationId xmlns:a16="http://schemas.microsoft.com/office/drawing/2014/main" id="{A7298318-562E-EA0B-5FED-160FF4D38A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5">
            <a:extLst>
              <a:ext uri="{FF2B5EF4-FFF2-40B4-BE49-F238E27FC236}">
                <a16:creationId xmlns:a16="http://schemas.microsoft.com/office/drawing/2014/main" id="{1D3FCFA3-26BD-80CC-C374-10E79D5CF6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6">
            <a:extLst>
              <a:ext uri="{FF2B5EF4-FFF2-40B4-BE49-F238E27FC236}">
                <a16:creationId xmlns:a16="http://schemas.microsoft.com/office/drawing/2014/main" id="{07B96C96-969B-2CE4-7E46-B85914508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1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7">
            <a:extLst>
              <a:ext uri="{FF2B5EF4-FFF2-40B4-BE49-F238E27FC236}">
                <a16:creationId xmlns:a16="http://schemas.microsoft.com/office/drawing/2014/main" id="{9744B0B0-2A20-7754-202C-D1CCCE058E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2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8">
            <a:extLst>
              <a:ext uri="{FF2B5EF4-FFF2-40B4-BE49-F238E27FC236}">
                <a16:creationId xmlns:a16="http://schemas.microsoft.com/office/drawing/2014/main" id="{E62D0BEE-090F-DA91-6C55-AE57796BFA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61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29">
            <a:extLst>
              <a:ext uri="{FF2B5EF4-FFF2-40B4-BE49-F238E27FC236}">
                <a16:creationId xmlns:a16="http://schemas.microsoft.com/office/drawing/2014/main" id="{432DA0A1-AFA5-4629-A118-A406A736B0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91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Line 30">
            <a:extLst>
              <a:ext uri="{FF2B5EF4-FFF2-40B4-BE49-F238E27FC236}">
                <a16:creationId xmlns:a16="http://schemas.microsoft.com/office/drawing/2014/main" id="{A124F600-3205-AE1C-DF37-105FD2A80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6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31">
            <a:extLst>
              <a:ext uri="{FF2B5EF4-FFF2-40B4-BE49-F238E27FC236}">
                <a16:creationId xmlns:a16="http://schemas.microsoft.com/office/drawing/2014/main" id="{28AE20D0-D692-48C4-2EE4-55A676676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60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32">
            <a:extLst>
              <a:ext uri="{FF2B5EF4-FFF2-40B4-BE49-F238E27FC236}">
                <a16:creationId xmlns:a16="http://schemas.microsoft.com/office/drawing/2014/main" id="{E42A1A93-E4AB-A2AE-7A7F-B9BC8FAF0A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0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3">
            <a:extLst>
              <a:ext uri="{FF2B5EF4-FFF2-40B4-BE49-F238E27FC236}">
                <a16:creationId xmlns:a16="http://schemas.microsoft.com/office/drawing/2014/main" id="{06600335-1558-B121-3D4B-F3C380FB7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5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34">
            <a:extLst>
              <a:ext uri="{FF2B5EF4-FFF2-40B4-BE49-F238E27FC236}">
                <a16:creationId xmlns:a16="http://schemas.microsoft.com/office/drawing/2014/main" id="{9AF11329-EA6C-012E-D7B4-924C17DADA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35">
            <a:extLst>
              <a:ext uri="{FF2B5EF4-FFF2-40B4-BE49-F238E27FC236}">
                <a16:creationId xmlns:a16="http://schemas.microsoft.com/office/drawing/2014/main" id="{D43784E5-D0A4-661B-076B-625F3E0C5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5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36">
            <a:extLst>
              <a:ext uri="{FF2B5EF4-FFF2-40B4-BE49-F238E27FC236}">
                <a16:creationId xmlns:a16="http://schemas.microsoft.com/office/drawing/2014/main" id="{676D639D-C105-8253-18DD-19AC0058ACE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466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37">
            <a:extLst>
              <a:ext uri="{FF2B5EF4-FFF2-40B4-BE49-F238E27FC236}">
                <a16:creationId xmlns:a16="http://schemas.microsoft.com/office/drawing/2014/main" id="{67B9E1FA-A631-1B9B-DC6D-D77EE44798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96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38">
            <a:extLst>
              <a:ext uri="{FF2B5EF4-FFF2-40B4-BE49-F238E27FC236}">
                <a16:creationId xmlns:a16="http://schemas.microsoft.com/office/drawing/2014/main" id="{9C13A5D8-A1B9-FF81-E23A-83E46561D2A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0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7" name="Line 39">
            <a:extLst>
              <a:ext uri="{FF2B5EF4-FFF2-40B4-BE49-F238E27FC236}">
                <a16:creationId xmlns:a16="http://schemas.microsoft.com/office/drawing/2014/main" id="{5F262AA8-6129-5B80-917C-B3383568F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68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8" name="Line 40">
            <a:extLst>
              <a:ext uri="{FF2B5EF4-FFF2-40B4-BE49-F238E27FC236}">
                <a16:creationId xmlns:a16="http://schemas.microsoft.com/office/drawing/2014/main" id="{A9BF4C60-5747-9ED6-76C0-10A90F621D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65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9" name="Line 41">
            <a:extLst>
              <a:ext uri="{FF2B5EF4-FFF2-40B4-BE49-F238E27FC236}">
                <a16:creationId xmlns:a16="http://schemas.microsoft.com/office/drawing/2014/main" id="{8195A7EC-EEC1-CAC7-12B0-7D36636AA6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5925" y="3629025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0" name="Line 42">
            <a:extLst>
              <a:ext uri="{FF2B5EF4-FFF2-40B4-BE49-F238E27FC236}">
                <a16:creationId xmlns:a16="http://schemas.microsoft.com/office/drawing/2014/main" id="{19A4C918-1EC7-2474-1168-9E0AD4C25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62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1" name="Line 43">
            <a:extLst>
              <a:ext uri="{FF2B5EF4-FFF2-40B4-BE49-F238E27FC236}">
                <a16:creationId xmlns:a16="http://schemas.microsoft.com/office/drawing/2014/main" id="{9A18CF12-D0D6-1F18-87FB-15663C641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647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2" name="Line 44">
            <a:extLst>
              <a:ext uri="{FF2B5EF4-FFF2-40B4-BE49-F238E27FC236}">
                <a16:creationId xmlns:a16="http://schemas.microsoft.com/office/drawing/2014/main" id="{741FC7E9-EBC5-F508-F392-929B4E262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44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3" name="Line 45">
            <a:extLst>
              <a:ext uri="{FF2B5EF4-FFF2-40B4-BE49-F238E27FC236}">
                <a16:creationId xmlns:a16="http://schemas.microsoft.com/office/drawing/2014/main" id="{93CFB176-7CCC-1258-84FF-D94047A00A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20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4" name="Line 46">
            <a:extLst>
              <a:ext uri="{FF2B5EF4-FFF2-40B4-BE49-F238E27FC236}">
                <a16:creationId xmlns:a16="http://schemas.microsoft.com/office/drawing/2014/main" id="{F14459B6-CF61-5ACF-AF92-F175E214B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7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5" name="Line 47">
            <a:extLst>
              <a:ext uri="{FF2B5EF4-FFF2-40B4-BE49-F238E27FC236}">
                <a16:creationId xmlns:a16="http://schemas.microsoft.com/office/drawing/2014/main" id="{4DF83731-4DF3-0462-A723-21D5B199DBB6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29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6" name="Line 48">
            <a:extLst>
              <a:ext uri="{FF2B5EF4-FFF2-40B4-BE49-F238E27FC236}">
                <a16:creationId xmlns:a16="http://schemas.microsoft.com/office/drawing/2014/main" id="{8DD9E6DA-4606-CD86-7058-AB31814377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99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7" name="Line 49">
            <a:extLst>
              <a:ext uri="{FF2B5EF4-FFF2-40B4-BE49-F238E27FC236}">
                <a16:creationId xmlns:a16="http://schemas.microsoft.com/office/drawing/2014/main" id="{CB78C10C-FE2C-DAEC-D836-ECA45D9D4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8" name="Line 50">
            <a:extLst>
              <a:ext uri="{FF2B5EF4-FFF2-40B4-BE49-F238E27FC236}">
                <a16:creationId xmlns:a16="http://schemas.microsoft.com/office/drawing/2014/main" id="{F7116F6F-7926-6FA6-0E95-1E734DA99A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3140075"/>
            <a:ext cx="203200" cy="469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9" name="Line 51">
            <a:extLst>
              <a:ext uri="{FF2B5EF4-FFF2-40B4-BE49-F238E27FC236}">
                <a16:creationId xmlns:a16="http://schemas.microsoft.com/office/drawing/2014/main" id="{DC388F81-20CC-7849-A62F-B805C4BA1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755900"/>
            <a:ext cx="0" cy="384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0" name="Line 52">
            <a:extLst>
              <a:ext uri="{FF2B5EF4-FFF2-40B4-BE49-F238E27FC236}">
                <a16:creationId xmlns:a16="http://schemas.microsoft.com/office/drawing/2014/main" id="{A9C2BE85-3809-AD64-9589-59335C1EA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4900" y="3148013"/>
            <a:ext cx="1466850" cy="4841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1" name="Line 53">
            <a:extLst>
              <a:ext uri="{FF2B5EF4-FFF2-40B4-BE49-F238E27FC236}">
                <a16:creationId xmlns:a16="http://schemas.microsoft.com/office/drawing/2014/main" id="{25174619-BD46-9827-A6F7-D1AE33C85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43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2" name="Line 54">
            <a:extLst>
              <a:ext uri="{FF2B5EF4-FFF2-40B4-BE49-F238E27FC236}">
                <a16:creationId xmlns:a16="http://schemas.microsoft.com/office/drawing/2014/main" id="{BDA7D846-BD5B-4CEF-A612-6B3B80F479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2713" y="3148013"/>
            <a:ext cx="1295400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3" name="Line 55">
            <a:extLst>
              <a:ext uri="{FF2B5EF4-FFF2-40B4-BE49-F238E27FC236}">
                <a16:creationId xmlns:a16="http://schemas.microsoft.com/office/drawing/2014/main" id="{C38D9B82-EADF-E535-F5BD-B71AE44F8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91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4" name="Line 56">
            <a:extLst>
              <a:ext uri="{FF2B5EF4-FFF2-40B4-BE49-F238E27FC236}">
                <a16:creationId xmlns:a16="http://schemas.microsoft.com/office/drawing/2014/main" id="{F403CB9A-6C2B-1B26-E4B6-C0B55F7A5B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4338" y="3143250"/>
            <a:ext cx="804862" cy="4857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5" name="Line 57">
            <a:extLst>
              <a:ext uri="{FF2B5EF4-FFF2-40B4-BE49-F238E27FC236}">
                <a16:creationId xmlns:a16="http://schemas.microsoft.com/office/drawing/2014/main" id="{13E10EC0-ECBB-7602-66AF-010E95834D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2700" y="2759075"/>
            <a:ext cx="0" cy="3937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6" name="Line 58">
            <a:extLst>
              <a:ext uri="{FF2B5EF4-FFF2-40B4-BE49-F238E27FC236}">
                <a16:creationId xmlns:a16="http://schemas.microsoft.com/office/drawing/2014/main" id="{7D8242EB-0BDE-4708-246A-932465D3A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5875" y="3148013"/>
            <a:ext cx="852488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7" name="Line 59">
            <a:extLst>
              <a:ext uri="{FF2B5EF4-FFF2-40B4-BE49-F238E27FC236}">
                <a16:creationId xmlns:a16="http://schemas.microsoft.com/office/drawing/2014/main" id="{F4E2D029-7042-FC04-ED6E-000198A76C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6650" y="5445125"/>
            <a:ext cx="0" cy="3111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8" name="Line 60">
            <a:extLst>
              <a:ext uri="{FF2B5EF4-FFF2-40B4-BE49-F238E27FC236}">
                <a16:creationId xmlns:a16="http://schemas.microsoft.com/office/drawing/2014/main" id="{487E7A3E-DF1E-F107-EBC1-9801EB453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0700" y="5445125"/>
            <a:ext cx="0" cy="3111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9" name="Rectangle 61">
            <a:extLst>
              <a:ext uri="{FF2B5EF4-FFF2-40B4-BE49-F238E27FC236}">
                <a16:creationId xmlns:a16="http://schemas.microsoft.com/office/drawing/2014/main" id="{51855F52-B443-5C31-F3F4-ABC132F26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1770063"/>
            <a:ext cx="3516313" cy="454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ctr">
            <a:spAutoFit/>
          </a:bodyPr>
          <a:lstStyle/>
          <a:p>
            <a:pPr algn="ctr"/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TransactionFile  Buffer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CD1CFDD-00A6-577E-6CD8-A4E0C674DA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9900" y="92075"/>
            <a:ext cx="8280400" cy="1919288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en-US" altLang="en-US"/>
              <a:t>All these record descriptions are valid at the </a:t>
            </a:r>
            <a:r>
              <a:rPr lang="en-US" altLang="en-US">
                <a:solidFill>
                  <a:schemeClr val="hlink"/>
                </a:solidFill>
              </a:rPr>
              <a:t>same time</a:t>
            </a:r>
            <a:r>
              <a:rPr lang="en-US" altLang="en-US"/>
              <a:t>. </a:t>
            </a:r>
          </a:p>
          <a:p>
            <a:pPr>
              <a:spcBef>
                <a:spcPct val="25000"/>
              </a:spcBef>
            </a:pPr>
            <a:r>
              <a:rPr lang="en-US" altLang="en-US"/>
              <a:t>But only one description makes sense for the values in the buffer.</a:t>
            </a:r>
          </a:p>
          <a:p>
            <a:pPr>
              <a:spcBef>
                <a:spcPct val="25000"/>
              </a:spcBef>
            </a:pPr>
            <a:r>
              <a:rPr lang="en-US" altLang="en-US"/>
              <a:t>How can we tell which description to use?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B573068-5F13-EC10-1D8B-463CE9EE3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555875"/>
            <a:ext cx="8750300" cy="42418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1A7882D6-2745-53F1-530C-6F87A692F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" y="2790825"/>
            <a:ext cx="7996238" cy="649288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InsertionRec</a:t>
            </a: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StudentId   StudentName    DateOfBirth   CourseCode    Grant   Gender  </a:t>
            </a:r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id="{18A0ACFC-8017-BB1C-8346-427910518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600" y="3063875"/>
            <a:ext cx="80137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D79D0941-57E0-83D9-CA99-31AFF1E9D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" y="4862513"/>
            <a:ext cx="1677988" cy="658812"/>
          </a:xfrm>
          <a:prstGeom prst="rect">
            <a:avLst/>
          </a:prstGeom>
          <a:solidFill>
            <a:schemeClr val="tx1"/>
          </a:solidFill>
          <a:ln w="25400">
            <a:solidFill>
              <a:srgbClr val="00AE00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StudentId</a:t>
            </a:r>
            <a:endParaRPr lang="en-US" altLang="en-US">
              <a:solidFill>
                <a:srgbClr val="00AE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AE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DeletionRec</a:t>
            </a:r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80FED2AB-C59D-6B52-A914-6753E79CF3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8800" y="3448050"/>
            <a:ext cx="171450" cy="4667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7112CBE9-EB61-ED44-AD47-FC31842272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4350" y="4416425"/>
            <a:ext cx="31750" cy="45085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4672F1B5-8181-7814-915D-78380E4647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700" y="5153025"/>
            <a:ext cx="1670050" cy="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4E87B806-E231-D9E6-151C-D7C000A8BC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4416425"/>
            <a:ext cx="25400" cy="45720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E17BD1D7-6EBB-5E77-CA55-F170155CD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5754688"/>
            <a:ext cx="6038850" cy="658812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   StudentId           OldCourseCode  NewCourseCode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UpdateRec</a:t>
            </a:r>
          </a:p>
        </p:txBody>
      </p:sp>
      <p:sp>
        <p:nvSpPr>
          <p:cNvPr id="24588" name="Line 12">
            <a:extLst>
              <a:ext uri="{FF2B5EF4-FFF2-40B4-BE49-F238E27FC236}">
                <a16:creationId xmlns:a16="http://schemas.microsoft.com/office/drawing/2014/main" id="{9AD1519D-63CD-7731-47C8-ECED519CD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863" y="6072188"/>
            <a:ext cx="6027737" cy="158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636CDF92-0262-7E07-4D34-AB39D3A7E0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2575" y="4419600"/>
            <a:ext cx="266700" cy="13335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5A09B520-E551-2F30-98F2-D903E34BA0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4422775"/>
            <a:ext cx="228600" cy="13335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3933BD4E-F392-F1C9-FE95-40F77525B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7725" y="4432300"/>
            <a:ext cx="942975" cy="13176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A085F47F-284E-72FE-BB7E-AD11BFA43F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1350" y="4413250"/>
            <a:ext cx="1884363" cy="13350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Rectangle 17">
            <a:extLst>
              <a:ext uri="{FF2B5EF4-FFF2-40B4-BE49-F238E27FC236}">
                <a16:creationId xmlns:a16="http://schemas.microsoft.com/office/drawing/2014/main" id="{6B9FE079-5DDA-3658-44A6-C012AB655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3937000"/>
            <a:ext cx="8262937" cy="477838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rgbClr val="474747"/>
                </a:solidFill>
                <a:latin typeface="Times New Roman" panose="02020603050405020304" pitchFamily="18" charset="0"/>
              </a:rPr>
              <a:t>9 2 3 0 1 6 5 H E N N E S S Y R M 7 1 0 9 1 5 L M 5 1 0 5 5 0 F</a:t>
            </a:r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B69150C2-5BD7-12F2-3882-DAD71C361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500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756A93B2-7840-6CD7-DB82-9932DBBBFD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52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>
            <a:extLst>
              <a:ext uri="{FF2B5EF4-FFF2-40B4-BE49-F238E27FC236}">
                <a16:creationId xmlns:a16="http://schemas.microsoft.com/office/drawing/2014/main" id="{BC00DB58-70CD-5182-E85A-8D121EFE6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11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>
            <a:extLst>
              <a:ext uri="{FF2B5EF4-FFF2-40B4-BE49-F238E27FC236}">
                <a16:creationId xmlns:a16="http://schemas.microsoft.com/office/drawing/2014/main" id="{C782EFF2-4255-4542-AA72-7DA3E29137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>
            <a:extLst>
              <a:ext uri="{FF2B5EF4-FFF2-40B4-BE49-F238E27FC236}">
                <a16:creationId xmlns:a16="http://schemas.microsoft.com/office/drawing/2014/main" id="{7EBC17E6-9E23-4022-4471-D0A18B357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>
            <a:extLst>
              <a:ext uri="{FF2B5EF4-FFF2-40B4-BE49-F238E27FC236}">
                <a16:creationId xmlns:a16="http://schemas.microsoft.com/office/drawing/2014/main" id="{10CA599E-1F0E-0429-D7E8-DDFE81BACC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69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>
            <a:extLst>
              <a:ext uri="{FF2B5EF4-FFF2-40B4-BE49-F238E27FC236}">
                <a16:creationId xmlns:a16="http://schemas.microsoft.com/office/drawing/2014/main" id="{0B122E20-5745-F290-0EB4-9B90DF1D5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Line 25">
            <a:extLst>
              <a:ext uri="{FF2B5EF4-FFF2-40B4-BE49-F238E27FC236}">
                <a16:creationId xmlns:a16="http://schemas.microsoft.com/office/drawing/2014/main" id="{A3B18E0E-79F6-5B96-BBC1-18E00A9725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Line 26">
            <a:extLst>
              <a:ext uri="{FF2B5EF4-FFF2-40B4-BE49-F238E27FC236}">
                <a16:creationId xmlns:a16="http://schemas.microsoft.com/office/drawing/2014/main" id="{B100855F-1CE4-E90F-CEC7-1054CFF966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125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>
            <a:extLst>
              <a:ext uri="{FF2B5EF4-FFF2-40B4-BE49-F238E27FC236}">
                <a16:creationId xmlns:a16="http://schemas.microsoft.com/office/drawing/2014/main" id="{9B75B318-099A-64EB-330A-982B869EF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2925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>
            <a:extLst>
              <a:ext uri="{FF2B5EF4-FFF2-40B4-BE49-F238E27FC236}">
                <a16:creationId xmlns:a16="http://schemas.microsoft.com/office/drawing/2014/main" id="{51A188E0-34F5-4540-AD5B-5481A776C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61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29">
            <a:extLst>
              <a:ext uri="{FF2B5EF4-FFF2-40B4-BE49-F238E27FC236}">
                <a16:creationId xmlns:a16="http://schemas.microsoft.com/office/drawing/2014/main" id="{2C2981AA-0CE8-E3DF-B8C5-74F09C05EE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918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0">
            <a:extLst>
              <a:ext uri="{FF2B5EF4-FFF2-40B4-BE49-F238E27FC236}">
                <a16:creationId xmlns:a16="http://schemas.microsoft.com/office/drawing/2014/main" id="{825934C3-D09B-1714-3B80-7FF5E974C8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68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1">
            <a:extLst>
              <a:ext uri="{FF2B5EF4-FFF2-40B4-BE49-F238E27FC236}">
                <a16:creationId xmlns:a16="http://schemas.microsoft.com/office/drawing/2014/main" id="{279CEDA7-35CE-994C-54E5-5ADB00FA6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608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32">
            <a:extLst>
              <a:ext uri="{FF2B5EF4-FFF2-40B4-BE49-F238E27FC236}">
                <a16:creationId xmlns:a16="http://schemas.microsoft.com/office/drawing/2014/main" id="{8B6AD73C-7B5B-AD8B-EC06-84CC1776CC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000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33">
            <a:extLst>
              <a:ext uri="{FF2B5EF4-FFF2-40B4-BE49-F238E27FC236}">
                <a16:creationId xmlns:a16="http://schemas.microsoft.com/office/drawing/2014/main" id="{07DCED9F-33CE-74EF-5B83-E2A547CE6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50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Line 34">
            <a:extLst>
              <a:ext uri="{FF2B5EF4-FFF2-40B4-BE49-F238E27FC236}">
                <a16:creationId xmlns:a16="http://schemas.microsoft.com/office/drawing/2014/main" id="{DEC529FB-FD78-9FEC-30BB-28B136846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0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Line 35">
            <a:extLst>
              <a:ext uri="{FF2B5EF4-FFF2-40B4-BE49-F238E27FC236}">
                <a16:creationId xmlns:a16="http://schemas.microsoft.com/office/drawing/2014/main" id="{DA6C1DC8-A4C7-A32E-D094-7C37391ECE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51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Line 36">
            <a:extLst>
              <a:ext uri="{FF2B5EF4-FFF2-40B4-BE49-F238E27FC236}">
                <a16:creationId xmlns:a16="http://schemas.microsoft.com/office/drawing/2014/main" id="{B8BF8BBD-185A-26F9-515D-CB5E42EF6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466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Line 37">
            <a:extLst>
              <a:ext uri="{FF2B5EF4-FFF2-40B4-BE49-F238E27FC236}">
                <a16:creationId xmlns:a16="http://schemas.microsoft.com/office/drawing/2014/main" id="{1BFA4B3F-3D89-29ED-5580-11FE2E69DB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96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Line 38">
            <a:extLst>
              <a:ext uri="{FF2B5EF4-FFF2-40B4-BE49-F238E27FC236}">
                <a16:creationId xmlns:a16="http://schemas.microsoft.com/office/drawing/2014/main" id="{7EBE1D34-373B-FDE4-A381-5FDE57E7A7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09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5" name="Line 39">
            <a:extLst>
              <a:ext uri="{FF2B5EF4-FFF2-40B4-BE49-F238E27FC236}">
                <a16:creationId xmlns:a16="http://schemas.microsoft.com/office/drawing/2014/main" id="{1BD98808-0548-3BED-59FF-330EF18FA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681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Line 40">
            <a:extLst>
              <a:ext uri="{FF2B5EF4-FFF2-40B4-BE49-F238E27FC236}">
                <a16:creationId xmlns:a16="http://schemas.microsoft.com/office/drawing/2014/main" id="{7F8DF649-EB96-3A3D-5503-FBA1E8558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6525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Line 41">
            <a:extLst>
              <a:ext uri="{FF2B5EF4-FFF2-40B4-BE49-F238E27FC236}">
                <a16:creationId xmlns:a16="http://schemas.microsoft.com/office/drawing/2014/main" id="{FBE911C2-EDD4-35E3-E9E7-F870E7EAFA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5925" y="3933825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8" name="Line 42">
            <a:extLst>
              <a:ext uri="{FF2B5EF4-FFF2-40B4-BE49-F238E27FC236}">
                <a16:creationId xmlns:a16="http://schemas.microsoft.com/office/drawing/2014/main" id="{CFE9BE0C-1172-C398-EE94-8A19B66AB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628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9" name="Line 43">
            <a:extLst>
              <a:ext uri="{FF2B5EF4-FFF2-40B4-BE49-F238E27FC236}">
                <a16:creationId xmlns:a16="http://schemas.microsoft.com/office/drawing/2014/main" id="{8D2C61AD-D05C-D094-2574-E05ACA6AC8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6475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Line 44">
            <a:extLst>
              <a:ext uri="{FF2B5EF4-FFF2-40B4-BE49-F238E27FC236}">
                <a16:creationId xmlns:a16="http://schemas.microsoft.com/office/drawing/2014/main" id="{5E8FC6ED-1CD6-F052-53D8-C274047B8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44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Line 45">
            <a:extLst>
              <a:ext uri="{FF2B5EF4-FFF2-40B4-BE49-F238E27FC236}">
                <a16:creationId xmlns:a16="http://schemas.microsoft.com/office/drawing/2014/main" id="{E30819ED-3EE0-E15F-9D4E-2341FAD89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208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2" name="Line 46">
            <a:extLst>
              <a:ext uri="{FF2B5EF4-FFF2-40B4-BE49-F238E27FC236}">
                <a16:creationId xmlns:a16="http://schemas.microsoft.com/office/drawing/2014/main" id="{5605FBDE-647F-744A-2995-D20052EACE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70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3" name="Line 47">
            <a:extLst>
              <a:ext uri="{FF2B5EF4-FFF2-40B4-BE49-F238E27FC236}">
                <a16:creationId xmlns:a16="http://schemas.microsoft.com/office/drawing/2014/main" id="{7E90B1B9-9D45-3365-2317-5235CEE6B0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29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4" name="Line 48">
            <a:extLst>
              <a:ext uri="{FF2B5EF4-FFF2-40B4-BE49-F238E27FC236}">
                <a16:creationId xmlns:a16="http://schemas.microsoft.com/office/drawing/2014/main" id="{3D3B40FE-EE23-5E97-7FF6-C098740E57B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9950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5" name="Line 49">
            <a:extLst>
              <a:ext uri="{FF2B5EF4-FFF2-40B4-BE49-F238E27FC236}">
                <a16:creationId xmlns:a16="http://schemas.microsoft.com/office/drawing/2014/main" id="{966A293E-433A-10D5-337D-CF0875CF60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30638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Line 50">
            <a:extLst>
              <a:ext uri="{FF2B5EF4-FFF2-40B4-BE49-F238E27FC236}">
                <a16:creationId xmlns:a16="http://schemas.microsoft.com/office/drawing/2014/main" id="{04690C80-6AB2-D74E-B9FB-8B69060AB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3444875"/>
            <a:ext cx="203200" cy="469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7" name="Line 51">
            <a:extLst>
              <a:ext uri="{FF2B5EF4-FFF2-40B4-BE49-F238E27FC236}">
                <a16:creationId xmlns:a16="http://schemas.microsoft.com/office/drawing/2014/main" id="{73A1F4AD-0E56-E5A2-43D0-71B483379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060700"/>
            <a:ext cx="0" cy="384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8" name="Line 52">
            <a:extLst>
              <a:ext uri="{FF2B5EF4-FFF2-40B4-BE49-F238E27FC236}">
                <a16:creationId xmlns:a16="http://schemas.microsoft.com/office/drawing/2014/main" id="{5F0DBDF5-3B47-C500-5D2F-E208E919FE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4900" y="3452813"/>
            <a:ext cx="1466850" cy="4841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9" name="Line 53">
            <a:extLst>
              <a:ext uri="{FF2B5EF4-FFF2-40B4-BE49-F238E27FC236}">
                <a16:creationId xmlns:a16="http://schemas.microsoft.com/office/drawing/2014/main" id="{A6BDE5B7-C0A6-7CF9-9E39-D887C20B32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4300" y="30638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0" name="Line 54">
            <a:extLst>
              <a:ext uri="{FF2B5EF4-FFF2-40B4-BE49-F238E27FC236}">
                <a16:creationId xmlns:a16="http://schemas.microsoft.com/office/drawing/2014/main" id="{6715D634-F280-5C9F-6843-DEA427FFA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2713" y="3452813"/>
            <a:ext cx="1295400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Line 55">
            <a:extLst>
              <a:ext uri="{FF2B5EF4-FFF2-40B4-BE49-F238E27FC236}">
                <a16:creationId xmlns:a16="http://schemas.microsoft.com/office/drawing/2014/main" id="{AC3A547B-0D3D-532C-D6ED-8827461F9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9100" y="30638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2" name="Line 56">
            <a:extLst>
              <a:ext uri="{FF2B5EF4-FFF2-40B4-BE49-F238E27FC236}">
                <a16:creationId xmlns:a16="http://schemas.microsoft.com/office/drawing/2014/main" id="{B7C5085E-2D15-E7A4-7431-8AF9FDE9FA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4338" y="3448050"/>
            <a:ext cx="804862" cy="4857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3" name="Line 57">
            <a:extLst>
              <a:ext uri="{FF2B5EF4-FFF2-40B4-BE49-F238E27FC236}">
                <a16:creationId xmlns:a16="http://schemas.microsoft.com/office/drawing/2014/main" id="{95FC9EEA-DECB-CAE8-6DA3-461B78A7E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2700" y="3063875"/>
            <a:ext cx="0" cy="3937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4" name="Line 58">
            <a:extLst>
              <a:ext uri="{FF2B5EF4-FFF2-40B4-BE49-F238E27FC236}">
                <a16:creationId xmlns:a16="http://schemas.microsoft.com/office/drawing/2014/main" id="{E9E5C49C-51A4-3C7E-51C3-D6EF6136C7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5875" y="3452813"/>
            <a:ext cx="852488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5" name="Line 59">
            <a:extLst>
              <a:ext uri="{FF2B5EF4-FFF2-40B4-BE49-F238E27FC236}">
                <a16:creationId xmlns:a16="http://schemas.microsoft.com/office/drawing/2014/main" id="{EB51EFAB-1697-C756-80E9-FCF5A9C61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6650" y="5749925"/>
            <a:ext cx="0" cy="3111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6" name="Line 60">
            <a:extLst>
              <a:ext uri="{FF2B5EF4-FFF2-40B4-BE49-F238E27FC236}">
                <a16:creationId xmlns:a16="http://schemas.microsoft.com/office/drawing/2014/main" id="{EAB3F35E-EAC4-0B77-76D7-F61479ABD8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0700" y="5749925"/>
            <a:ext cx="0" cy="3111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7" name="Rectangle 61">
            <a:extLst>
              <a:ext uri="{FF2B5EF4-FFF2-40B4-BE49-F238E27FC236}">
                <a16:creationId xmlns:a16="http://schemas.microsoft.com/office/drawing/2014/main" id="{73064EEC-328A-4721-74F5-4C4080537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2074863"/>
            <a:ext cx="3516313" cy="454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ctr">
            <a:spAutoFit/>
          </a:bodyPr>
          <a:lstStyle/>
          <a:p>
            <a:pPr algn="ctr"/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TransactionFile  Buffer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73CEE7D-DEBF-4F3E-6D6E-B17A16763A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0" y="158750"/>
            <a:ext cx="4846638" cy="476250"/>
          </a:xfrm>
          <a:noFill/>
          <a:ln/>
        </p:spPr>
        <p:txBody>
          <a:bodyPr/>
          <a:lstStyle/>
          <a:p>
            <a:r>
              <a:rPr lang="en-US" altLang="en-US"/>
              <a:t>The Transaction Type Code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CEF3B2A-39EC-040B-1B48-58148B9BCF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838200"/>
            <a:ext cx="8001000" cy="5651500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/>
              <a:t>Generally we cannot reliably establish the type of record </a:t>
            </a:r>
            <a:r>
              <a:rPr lang="en-US" altLang="en-US" sz="2000"/>
              <a:t>READ</a:t>
            </a:r>
            <a:r>
              <a:rPr lang="en-US" altLang="en-US"/>
              <a:t> into the buffer by examining its contents.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To allow us to distinguish between the record types, a special data item is inserted into each transaction which identifies the transaction type.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This data item is usually the first data item in the transaction record and one character in size, but it does not have to be.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Transaction types can be identified using a number, a letter or other character.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107F19B2-E9C4-89F0-A532-6822FC27A4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95250"/>
            <a:ext cx="2951163" cy="476250"/>
          </a:xfrm>
          <a:noFill/>
          <a:ln/>
        </p:spPr>
        <p:txBody>
          <a:bodyPr/>
          <a:lstStyle/>
          <a:p>
            <a:r>
              <a:rPr lang="en-US" altLang="en-US"/>
              <a:t>The Revised FD.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55EF26A-0D43-4479-1C87-F0690EE5D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02200" y="622300"/>
            <a:ext cx="4229100" cy="5895975"/>
          </a:xfrm>
          <a:noFill/>
          <a:ln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/>
              <a:t>TransCode occurs in all the record descriptions.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/>
              <a:t>How can we refer to the one in DeleteRec?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>
                <a:solidFill>
                  <a:schemeClr val="tx2"/>
                </a:solidFill>
                <a:latin typeface="Courier New" panose="02070309020205020404" pitchFamily="49" charset="0"/>
              </a:rPr>
              <a:t>MOVE TransCode OF DeleteRec TO TCode.</a:t>
            </a:r>
            <a:endParaRPr lang="en-US" altLang="en-US"/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/>
              <a:t>But TransCode really only needs to be defined in one record.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/>
              <a:t>Since all the records map on to the </a:t>
            </a:r>
            <a:r>
              <a:rPr lang="en-US" altLang="en-US">
                <a:solidFill>
                  <a:schemeClr val="hlink"/>
                </a:solidFill>
              </a:rPr>
              <a:t>same area </a:t>
            </a:r>
            <a:r>
              <a:rPr lang="en-US" altLang="en-US"/>
              <a:t>of storage the TransCode defined for the InsertionRec can be used no matter which record type is actually in the buffer .  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E52B4D62-55B8-B6A4-8B99-A1F0B6FB2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631825"/>
            <a:ext cx="4762500" cy="5737225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76200" rIns="92075" bIns="76200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DATA DIVISION.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FILE SECTION.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FD TransactionFile.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InsertionRec.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TransCode       PIC X.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StudentId       PIC 9(7).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StudentName.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Surname      PIC X(8).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Initials     PIC XX.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DateOfBirth.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YOBirth      PIC 9(2).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MOBirth      PIC 9(2).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DOBirth      PIC 9(2).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CourseCode      PIC X(4).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Grant           PIC 9(4).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Gender          PIC X.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DeleteRec.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TransCode       PIC X.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UpdateRec.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TransCode       PIC X.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StudentId       PIC 9(7).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OldCourseCode   PIC X(4).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NewCourseCode   PIC X(4).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5320039-3D41-FE4F-806B-77CACBC6C5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95250"/>
            <a:ext cx="2416175" cy="476250"/>
          </a:xfrm>
          <a:noFill/>
          <a:ln/>
        </p:spPr>
        <p:txBody>
          <a:bodyPr/>
          <a:lstStyle/>
          <a:p>
            <a:r>
              <a:rPr lang="en-US" altLang="en-US"/>
              <a:t>The Final FD.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320319D-CD1F-CCF6-3B7E-40BAA781C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5" y="582613"/>
            <a:ext cx="5965825" cy="6175375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76200" rIns="92075" bIns="76200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DATA DIVISION.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FILE SECTION.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FD TransactionFile.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InsertionRec.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88  EndOfTransFile  VALUE HIGH-VALUES.</a:t>
            </a: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TransCode       PIC X.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88 Insertion    VALUE "I".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88 Deletion     VALUE "D".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88 Update       VALUE "U".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StudentId       PIC 9(7).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StudentName.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Surname      PIC X(8).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Initials     PIC XX.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DateOfBirth.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YOBirth      PIC 9(2).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MOBirth      PIC 9(2).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03 DOBirth      PIC 9(2).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CourseCode      PIC X(4).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Grant           PIC 9(4).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Gender          PIC X.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DeleteRec.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FILLER          PIC X(8).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UpdateRec.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FILLER          PIC X(8).     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OldCourseCode   PIC X(4).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02  NewCourseCode   PIC X(4).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66B6DF4A-6F43-513C-6DCC-2C303DE5B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07100" y="863600"/>
            <a:ext cx="3073400" cy="5346700"/>
          </a:xfrm>
          <a:noFill/>
          <a:ln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TransCode and StudentId have the </a:t>
            </a:r>
            <a:r>
              <a:rPr lang="en-US" altLang="en-US">
                <a:solidFill>
                  <a:schemeClr val="hlink"/>
                </a:solidFill>
              </a:rPr>
              <a:t>same description </a:t>
            </a:r>
            <a:r>
              <a:rPr lang="en-US" altLang="en-US"/>
              <a:t>and are in the </a:t>
            </a:r>
            <a:r>
              <a:rPr lang="en-US" altLang="en-US">
                <a:solidFill>
                  <a:schemeClr val="hlink"/>
                </a:solidFill>
              </a:rPr>
              <a:t>same location </a:t>
            </a:r>
            <a:r>
              <a:rPr lang="en-US" altLang="en-US"/>
              <a:t>in all three records.</a:t>
            </a:r>
          </a:p>
          <a:p>
            <a:pPr>
              <a:lnSpc>
                <a:spcPct val="85000"/>
              </a:lnSpc>
            </a:pPr>
            <a:r>
              <a:rPr lang="en-US" altLang="en-US"/>
              <a:t>So they are defined only in the InsertionRec.</a:t>
            </a:r>
          </a:p>
          <a:p>
            <a:pPr>
              <a:lnSpc>
                <a:spcPct val="85000"/>
              </a:lnSpc>
            </a:pPr>
            <a:r>
              <a:rPr lang="en-US" altLang="en-US"/>
              <a:t>In the other records the area occupied by these two items is defined using </a:t>
            </a:r>
            <a:r>
              <a:rPr lang="en-US" altLang="en-US">
                <a:solidFill>
                  <a:schemeClr val="hlink"/>
                </a:solidFill>
              </a:rPr>
              <a:t>FILLER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05297C2-EC3F-D941-086F-D26FEB7D0D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9075"/>
            <a:ext cx="8280400" cy="1169988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en-US" altLang="en-US"/>
              <a:t>What happens when we display the OldCourseCode?</a:t>
            </a:r>
          </a:p>
          <a:p>
            <a:pPr>
              <a:spcBef>
                <a:spcPct val="25000"/>
              </a:spcBef>
            </a:pPr>
            <a:r>
              <a:rPr lang="en-US" altLang="en-US"/>
              <a:t>What happens if we now read an Update record into the buffer?  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2ECDA062-7146-C802-2132-A5012AC71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514600"/>
            <a:ext cx="8928100" cy="4283075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D11E68E0-47D2-97D5-C76E-886B68987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2790825"/>
            <a:ext cx="8428038" cy="649288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InsertionRec</a:t>
            </a: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TransCode StudentId StudentName DateOfBirth CourseCode Grant  Gender</a:t>
            </a:r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031297BF-EA21-76CA-D492-BD4413E9A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" y="3054350"/>
            <a:ext cx="84582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83770278-0B7B-83B4-74A8-1977629E5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00" y="4881563"/>
            <a:ext cx="1677988" cy="658812"/>
          </a:xfrm>
          <a:prstGeom prst="rect">
            <a:avLst/>
          </a:prstGeom>
          <a:solidFill>
            <a:schemeClr val="tx1"/>
          </a:solidFill>
          <a:ln w="25400">
            <a:solidFill>
              <a:srgbClr val="00AE00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   FILLER</a:t>
            </a:r>
            <a:endParaRPr lang="en-US" altLang="en-US">
              <a:solidFill>
                <a:srgbClr val="00AE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AE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DeletionRec</a:t>
            </a:r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4591D91B-7183-D0E3-16FB-8EC78AA15C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454400"/>
            <a:ext cx="190500" cy="4603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A3D0E298-0632-221D-9737-E1248D8AC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100" y="4416425"/>
            <a:ext cx="34925" cy="46990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634A2861-DCFD-17B0-8382-248F484703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5153025"/>
            <a:ext cx="1670050" cy="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93010442-722D-71F5-03F6-00CB76F0D0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6475" y="4419600"/>
            <a:ext cx="133350" cy="466725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Rectangle 11">
            <a:extLst>
              <a:ext uri="{FF2B5EF4-FFF2-40B4-BE49-F238E27FC236}">
                <a16:creationId xmlns:a16="http://schemas.microsoft.com/office/drawing/2014/main" id="{C0FB6A54-6B3F-31F2-D3FE-EF0D96C0C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5754688"/>
            <a:ext cx="6038850" cy="658812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FILLER                     OldCourseCode  NewCourseCode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UpdateRec</a:t>
            </a:r>
          </a:p>
        </p:txBody>
      </p:sp>
      <p:sp>
        <p:nvSpPr>
          <p:cNvPr id="32780" name="Line 12">
            <a:extLst>
              <a:ext uri="{FF2B5EF4-FFF2-40B4-BE49-F238E27FC236}">
                <a16:creationId xmlns:a16="http://schemas.microsoft.com/office/drawing/2014/main" id="{BEAF323C-F8D3-1052-2D5B-4FBEE64352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863" y="6072188"/>
            <a:ext cx="6027737" cy="158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>
            <a:extLst>
              <a:ext uri="{FF2B5EF4-FFF2-40B4-BE49-F238E27FC236}">
                <a16:creationId xmlns:a16="http://schemas.microsoft.com/office/drawing/2014/main" id="{CEDBAB25-5422-BD77-6B2A-5E0F7E1362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2575" y="4419600"/>
            <a:ext cx="266700" cy="13335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>
            <a:extLst>
              <a:ext uri="{FF2B5EF4-FFF2-40B4-BE49-F238E27FC236}">
                <a16:creationId xmlns:a16="http://schemas.microsoft.com/office/drawing/2014/main" id="{F2C599FD-2369-BADE-3497-B7222D6477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09825" y="4419600"/>
            <a:ext cx="3175" cy="16573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>
            <a:extLst>
              <a:ext uri="{FF2B5EF4-FFF2-40B4-BE49-F238E27FC236}">
                <a16:creationId xmlns:a16="http://schemas.microsoft.com/office/drawing/2014/main" id="{854873CE-3982-D4EE-98B7-3449BD65D0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0925" y="4429125"/>
            <a:ext cx="739775" cy="1320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85AAC087-4B1B-8DA5-6EDC-362A86C43B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7250" y="4429125"/>
            <a:ext cx="1668463" cy="131921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Rectangle 17">
            <a:extLst>
              <a:ext uri="{FF2B5EF4-FFF2-40B4-BE49-F238E27FC236}">
                <a16:creationId xmlns:a16="http://schemas.microsoft.com/office/drawing/2014/main" id="{808C7A15-EC7B-109D-ED2B-6F674BA43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3937000"/>
            <a:ext cx="8458200" cy="477838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I 9 2 3 0 1 6 5 H E N N E S S Y R M 7 1 0 9 1 5 L M 5 1 0 5 5 0 F</a:t>
            </a:r>
          </a:p>
        </p:txBody>
      </p:sp>
      <p:sp>
        <p:nvSpPr>
          <p:cNvPr id="32786" name="Line 18">
            <a:extLst>
              <a:ext uri="{FF2B5EF4-FFF2-40B4-BE49-F238E27FC236}">
                <a16:creationId xmlns:a16="http://schemas.microsoft.com/office/drawing/2014/main" id="{103A2F5C-C0E0-FC95-10E3-FCF1C23D6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75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19">
            <a:extLst>
              <a:ext uri="{FF2B5EF4-FFF2-40B4-BE49-F238E27FC236}">
                <a16:creationId xmlns:a16="http://schemas.microsoft.com/office/drawing/2014/main" id="{20FD5A6C-3D4A-8119-58FD-7C78D4E58E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1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712A9654-1198-3665-6056-A9D800665C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493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>
            <a:extLst>
              <a:ext uri="{FF2B5EF4-FFF2-40B4-BE49-F238E27FC236}">
                <a16:creationId xmlns:a16="http://schemas.microsoft.com/office/drawing/2014/main" id="{ADBF76DF-5C54-8BFA-E46B-F4BFA9AF843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52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2">
            <a:extLst>
              <a:ext uri="{FF2B5EF4-FFF2-40B4-BE49-F238E27FC236}">
                <a16:creationId xmlns:a16="http://schemas.microsoft.com/office/drawing/2014/main" id="{11DC4F65-9713-1753-78EB-05D3BC808A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29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3">
            <a:extLst>
              <a:ext uri="{FF2B5EF4-FFF2-40B4-BE49-F238E27FC236}">
                <a16:creationId xmlns:a16="http://schemas.microsoft.com/office/drawing/2014/main" id="{0CBD1859-00D3-0928-9165-54AC1ADB4F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415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4">
            <a:extLst>
              <a:ext uri="{FF2B5EF4-FFF2-40B4-BE49-F238E27FC236}">
                <a16:creationId xmlns:a16="http://schemas.microsoft.com/office/drawing/2014/main" id="{42ABF420-5B70-8CEC-6110-9A5F8ED79E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5">
            <a:extLst>
              <a:ext uri="{FF2B5EF4-FFF2-40B4-BE49-F238E27FC236}">
                <a16:creationId xmlns:a16="http://schemas.microsoft.com/office/drawing/2014/main" id="{5E8BA4C6-88CF-6818-1775-26F7EE6FB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982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6">
            <a:extLst>
              <a:ext uri="{FF2B5EF4-FFF2-40B4-BE49-F238E27FC236}">
                <a16:creationId xmlns:a16="http://schemas.microsoft.com/office/drawing/2014/main" id="{B885DF07-4F0A-1E5C-7148-D0E6951447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6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7">
            <a:extLst>
              <a:ext uri="{FF2B5EF4-FFF2-40B4-BE49-F238E27FC236}">
                <a16:creationId xmlns:a16="http://schemas.microsoft.com/office/drawing/2014/main" id="{7B9B69A4-7F82-97A5-1D4E-E73D0962EC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76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Line 28">
            <a:extLst>
              <a:ext uri="{FF2B5EF4-FFF2-40B4-BE49-F238E27FC236}">
                <a16:creationId xmlns:a16="http://schemas.microsoft.com/office/drawing/2014/main" id="{CE6E0351-0DCC-0863-A143-3A08AE30EA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45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Line 29">
            <a:extLst>
              <a:ext uri="{FF2B5EF4-FFF2-40B4-BE49-F238E27FC236}">
                <a16:creationId xmlns:a16="http://schemas.microsoft.com/office/drawing/2014/main" id="{882F2BB3-1DFF-EEDF-3C34-9683135E6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93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8" name="Line 30">
            <a:extLst>
              <a:ext uri="{FF2B5EF4-FFF2-40B4-BE49-F238E27FC236}">
                <a16:creationId xmlns:a16="http://schemas.microsoft.com/office/drawing/2014/main" id="{1CE35730-7CCE-87C6-04C0-3EEB9E4DB1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238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9" name="Line 31">
            <a:extLst>
              <a:ext uri="{FF2B5EF4-FFF2-40B4-BE49-F238E27FC236}">
                <a16:creationId xmlns:a16="http://schemas.microsoft.com/office/drawing/2014/main" id="{6A82594D-CB1D-22D6-4BB5-1B1A1CADB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00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0" name="Line 32">
            <a:extLst>
              <a:ext uri="{FF2B5EF4-FFF2-40B4-BE49-F238E27FC236}">
                <a16:creationId xmlns:a16="http://schemas.microsoft.com/office/drawing/2014/main" id="{9120AA31-EFD2-FBD7-0E94-B9C848F83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1" name="Line 33">
            <a:extLst>
              <a:ext uri="{FF2B5EF4-FFF2-40B4-BE49-F238E27FC236}">
                <a16:creationId xmlns:a16="http://schemas.microsoft.com/office/drawing/2014/main" id="{FABB29DA-0F5D-2687-643B-22D91209A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61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2" name="Line 34">
            <a:extLst>
              <a:ext uri="{FF2B5EF4-FFF2-40B4-BE49-F238E27FC236}">
                <a16:creationId xmlns:a16="http://schemas.microsoft.com/office/drawing/2014/main" id="{9EC42173-271D-AF39-503D-D215E7B86D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395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3" name="Line 35">
            <a:extLst>
              <a:ext uri="{FF2B5EF4-FFF2-40B4-BE49-F238E27FC236}">
                <a16:creationId xmlns:a16="http://schemas.microsoft.com/office/drawing/2014/main" id="{7255AFA6-2A7F-28B5-D6D3-2C4B1C8840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60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4" name="Line 36">
            <a:extLst>
              <a:ext uri="{FF2B5EF4-FFF2-40B4-BE49-F238E27FC236}">
                <a16:creationId xmlns:a16="http://schemas.microsoft.com/office/drawing/2014/main" id="{5B4F03AA-1663-798C-88E5-694AF5241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4663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Line 37">
            <a:extLst>
              <a:ext uri="{FF2B5EF4-FFF2-40B4-BE49-F238E27FC236}">
                <a16:creationId xmlns:a16="http://schemas.microsoft.com/office/drawing/2014/main" id="{8A418FC5-20CC-20EC-1ADC-AC3C5BE0E8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42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6" name="Line 38">
            <a:extLst>
              <a:ext uri="{FF2B5EF4-FFF2-40B4-BE49-F238E27FC236}">
                <a16:creationId xmlns:a16="http://schemas.microsoft.com/office/drawing/2014/main" id="{1C569AF6-D0B5-A356-28CE-B74093E8046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7" name="Line 39">
            <a:extLst>
              <a:ext uri="{FF2B5EF4-FFF2-40B4-BE49-F238E27FC236}">
                <a16:creationId xmlns:a16="http://schemas.microsoft.com/office/drawing/2014/main" id="{C1458470-EDD6-4933-8A8A-AC1899C9AF6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41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8" name="Line 40">
            <a:extLst>
              <a:ext uri="{FF2B5EF4-FFF2-40B4-BE49-F238E27FC236}">
                <a16:creationId xmlns:a16="http://schemas.microsoft.com/office/drawing/2014/main" id="{932EB803-04B9-7B97-F474-C741AD192A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6112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9" name="Line 41">
            <a:extLst>
              <a:ext uri="{FF2B5EF4-FFF2-40B4-BE49-F238E27FC236}">
                <a16:creationId xmlns:a16="http://schemas.microsoft.com/office/drawing/2014/main" id="{DBE21FF6-BDF5-EBC6-DB27-BB07E73699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60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0" name="Line 42">
            <a:extLst>
              <a:ext uri="{FF2B5EF4-FFF2-40B4-BE49-F238E27FC236}">
                <a16:creationId xmlns:a16="http://schemas.microsoft.com/office/drawing/2014/main" id="{D8587ADD-7F8B-F5B3-5E86-E714C085C3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118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1" name="Line 43">
            <a:extLst>
              <a:ext uri="{FF2B5EF4-FFF2-40B4-BE49-F238E27FC236}">
                <a16:creationId xmlns:a16="http://schemas.microsoft.com/office/drawing/2014/main" id="{06B4F472-F47F-78EB-3F82-97C04B005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10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2" name="Line 44">
            <a:extLst>
              <a:ext uri="{FF2B5EF4-FFF2-40B4-BE49-F238E27FC236}">
                <a16:creationId xmlns:a16="http://schemas.microsoft.com/office/drawing/2014/main" id="{3E66118C-79FB-2FC7-8B72-BEE6E63C9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4438" y="39385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3" name="Line 45">
            <a:extLst>
              <a:ext uri="{FF2B5EF4-FFF2-40B4-BE49-F238E27FC236}">
                <a16:creationId xmlns:a16="http://schemas.microsoft.com/office/drawing/2014/main" id="{D069C2E1-EA43-0BD7-E1E1-A12030829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803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4" name="Line 46">
            <a:extLst>
              <a:ext uri="{FF2B5EF4-FFF2-40B4-BE49-F238E27FC236}">
                <a16:creationId xmlns:a16="http://schemas.microsoft.com/office/drawing/2014/main" id="{0274CFCC-587D-E60A-9115-6BBC47DE4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16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5" name="Line 47">
            <a:extLst>
              <a:ext uri="{FF2B5EF4-FFF2-40B4-BE49-F238E27FC236}">
                <a16:creationId xmlns:a16="http://schemas.microsoft.com/office/drawing/2014/main" id="{D85BD5F4-2EC1-1C27-5D66-DA4697B53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02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6" name="Line 48">
            <a:extLst>
              <a:ext uri="{FF2B5EF4-FFF2-40B4-BE49-F238E27FC236}">
                <a16:creationId xmlns:a16="http://schemas.microsoft.com/office/drawing/2014/main" id="{3A5D9E89-2915-36AC-305B-E5C04BFCC4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725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7" name="Line 49">
            <a:extLst>
              <a:ext uri="{FF2B5EF4-FFF2-40B4-BE49-F238E27FC236}">
                <a16:creationId xmlns:a16="http://schemas.microsoft.com/office/drawing/2014/main" id="{CF5578D3-D2A2-2F5B-A952-F18966856E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3057525"/>
            <a:ext cx="0" cy="4000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8" name="Line 50">
            <a:extLst>
              <a:ext uri="{FF2B5EF4-FFF2-40B4-BE49-F238E27FC236}">
                <a16:creationId xmlns:a16="http://schemas.microsoft.com/office/drawing/2014/main" id="{76FE5ABA-1E41-48DD-1A84-F51E7C506C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7400" y="3454400"/>
            <a:ext cx="895350" cy="482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9" name="Line 51">
            <a:extLst>
              <a:ext uri="{FF2B5EF4-FFF2-40B4-BE49-F238E27FC236}">
                <a16:creationId xmlns:a16="http://schemas.microsoft.com/office/drawing/2014/main" id="{8A0AE564-FA64-F976-B7A9-85588D1E7A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5150" y="3048000"/>
            <a:ext cx="0" cy="3968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0" name="Line 52">
            <a:extLst>
              <a:ext uri="{FF2B5EF4-FFF2-40B4-BE49-F238E27FC236}">
                <a16:creationId xmlns:a16="http://schemas.microsoft.com/office/drawing/2014/main" id="{B1B47705-5F83-40BE-F595-A7019AD71F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448050"/>
            <a:ext cx="971550" cy="4889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1" name="Line 53">
            <a:extLst>
              <a:ext uri="{FF2B5EF4-FFF2-40B4-BE49-F238E27FC236}">
                <a16:creationId xmlns:a16="http://schemas.microsoft.com/office/drawing/2014/main" id="{239D6E52-59FB-CE42-3B5A-8CF3D6D43B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7700" y="305752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2" name="Line 54">
            <a:extLst>
              <a:ext uri="{FF2B5EF4-FFF2-40B4-BE49-F238E27FC236}">
                <a16:creationId xmlns:a16="http://schemas.microsoft.com/office/drawing/2014/main" id="{EC3F77B7-9141-6FDD-DDF2-F575E1D21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7700" y="3454400"/>
            <a:ext cx="965200" cy="482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3" name="Line 55">
            <a:extLst>
              <a:ext uri="{FF2B5EF4-FFF2-40B4-BE49-F238E27FC236}">
                <a16:creationId xmlns:a16="http://schemas.microsoft.com/office/drawing/2014/main" id="{FF8A75DB-5266-8570-1BDF-9A3426951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57525"/>
            <a:ext cx="0" cy="4095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4" name="Line 56">
            <a:extLst>
              <a:ext uri="{FF2B5EF4-FFF2-40B4-BE49-F238E27FC236}">
                <a16:creationId xmlns:a16="http://schemas.microsoft.com/office/drawing/2014/main" id="{1168E266-E84B-47E5-8098-67FD038E0E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467100"/>
            <a:ext cx="615950" cy="469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5" name="Line 57">
            <a:extLst>
              <a:ext uri="{FF2B5EF4-FFF2-40B4-BE49-F238E27FC236}">
                <a16:creationId xmlns:a16="http://schemas.microsoft.com/office/drawing/2014/main" id="{7B76BE57-8E40-B792-CD67-6CA8FE104D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4000" y="3057525"/>
            <a:ext cx="0" cy="4095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6" name="Line 58">
            <a:extLst>
              <a:ext uri="{FF2B5EF4-FFF2-40B4-BE49-F238E27FC236}">
                <a16:creationId xmlns:a16="http://schemas.microsoft.com/office/drawing/2014/main" id="{2004BD37-556D-ADBC-08EA-6416185D924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4000" y="3460750"/>
            <a:ext cx="844550" cy="4762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7" name="Line 59">
            <a:extLst>
              <a:ext uri="{FF2B5EF4-FFF2-40B4-BE49-F238E27FC236}">
                <a16:creationId xmlns:a16="http://schemas.microsoft.com/office/drawing/2014/main" id="{B1209C60-B7E4-F99F-22AB-AEEE27654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0700" y="5768975"/>
            <a:ext cx="0" cy="3111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8" name="Rectangle 60">
            <a:extLst>
              <a:ext uri="{FF2B5EF4-FFF2-40B4-BE49-F238E27FC236}">
                <a16:creationId xmlns:a16="http://schemas.microsoft.com/office/drawing/2014/main" id="{A442B72C-C152-7D3E-61A8-86CA9AB6D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2074863"/>
            <a:ext cx="3516313" cy="454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ctr">
            <a:spAutoFit/>
          </a:bodyPr>
          <a:lstStyle/>
          <a:p>
            <a:pPr algn="ctr"/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TransactionFile  Buffer</a:t>
            </a:r>
          </a:p>
        </p:txBody>
      </p:sp>
      <p:sp>
        <p:nvSpPr>
          <p:cNvPr id="32829" name="Line 61">
            <a:extLst>
              <a:ext uri="{FF2B5EF4-FFF2-40B4-BE49-F238E27FC236}">
                <a16:creationId xmlns:a16="http://schemas.microsoft.com/office/drawing/2014/main" id="{75816DE2-9BBE-3798-1C16-4A9C2C710F0D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220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0" name="Line 62">
            <a:extLst>
              <a:ext uri="{FF2B5EF4-FFF2-40B4-BE49-F238E27FC236}">
                <a16:creationId xmlns:a16="http://schemas.microsoft.com/office/drawing/2014/main" id="{D8537F60-5878-961E-DE81-B2E58B90E2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25750" y="3054350"/>
            <a:ext cx="0" cy="3937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1" name="Line 63">
            <a:extLst>
              <a:ext uri="{FF2B5EF4-FFF2-40B4-BE49-F238E27FC236}">
                <a16:creationId xmlns:a16="http://schemas.microsoft.com/office/drawing/2014/main" id="{F46AFD77-C0F3-957F-0F1E-FC7AE72545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00300" y="3454400"/>
            <a:ext cx="412750" cy="482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2AFA077-E469-FED8-C136-788580C17B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14300"/>
            <a:ext cx="8280400" cy="1827213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en-US" altLang="en-US"/>
              <a:t>When a record smaller than the size of the largest record is read into the buffer any data that is not explicitly overwritten is left intact.</a:t>
            </a:r>
          </a:p>
          <a:p>
            <a:pPr>
              <a:spcBef>
                <a:spcPct val="25000"/>
              </a:spcBef>
            </a:pPr>
            <a:r>
              <a:rPr lang="en-US" altLang="en-US"/>
              <a:t>What happens when we display StudentName and DateOfBirth?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87C6BF24-DB90-CCE7-43FA-C37B01C48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514600"/>
            <a:ext cx="8928100" cy="4283075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A26F791-100A-E2A7-5941-FC7239B57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2790825"/>
            <a:ext cx="8428038" cy="649288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InsertionRec</a:t>
            </a: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TransCode StudentId StudentName DateOfBirth CourseCode Grant  Gender</a:t>
            </a:r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19DD2DBE-C430-8E3E-7D0A-F2CA8FBE2B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" y="3054350"/>
            <a:ext cx="84582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4CEA775C-3ACE-D16F-44BF-C1BE017AC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00" y="4881563"/>
            <a:ext cx="1677988" cy="658812"/>
          </a:xfrm>
          <a:prstGeom prst="rect">
            <a:avLst/>
          </a:prstGeom>
          <a:solidFill>
            <a:schemeClr val="tx1"/>
          </a:solidFill>
          <a:ln w="25400">
            <a:solidFill>
              <a:srgbClr val="00AE00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   FILLER</a:t>
            </a:r>
            <a:endParaRPr lang="en-US" altLang="en-US">
              <a:solidFill>
                <a:srgbClr val="00AE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AE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DeletionRec</a:t>
            </a:r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E531D47E-685D-0ED9-71A6-01383F39F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441700"/>
            <a:ext cx="190500" cy="4730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4287B9D9-E207-881C-A8E0-2CCE0F4024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100" y="4416425"/>
            <a:ext cx="34925" cy="46990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>
            <a:extLst>
              <a:ext uri="{FF2B5EF4-FFF2-40B4-BE49-F238E27FC236}">
                <a16:creationId xmlns:a16="http://schemas.microsoft.com/office/drawing/2014/main" id="{9FACBAB1-75E2-5872-E840-3BFCD1F1FB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5153025"/>
            <a:ext cx="1670050" cy="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AABFA640-B950-0723-7400-F890B4E275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6475" y="4429125"/>
            <a:ext cx="228600" cy="45720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Rectangle 11">
            <a:extLst>
              <a:ext uri="{FF2B5EF4-FFF2-40B4-BE49-F238E27FC236}">
                <a16:creationId xmlns:a16="http://schemas.microsoft.com/office/drawing/2014/main" id="{9D067259-39EC-DE3B-F3B7-2DC8FAF91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5754688"/>
            <a:ext cx="6102350" cy="658812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      FILLER             OldCourseCode  NewCourseCode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UpdateRec</a:t>
            </a:r>
          </a:p>
        </p:txBody>
      </p:sp>
      <p:sp>
        <p:nvSpPr>
          <p:cNvPr id="34828" name="Line 12">
            <a:extLst>
              <a:ext uri="{FF2B5EF4-FFF2-40B4-BE49-F238E27FC236}">
                <a16:creationId xmlns:a16="http://schemas.microsoft.com/office/drawing/2014/main" id="{BEE4BAC6-545C-11B3-F665-6918EA9402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6863" y="6070600"/>
            <a:ext cx="6116637" cy="15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B43F8398-976C-3E11-EE32-29F845CEDD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2575" y="4419600"/>
            <a:ext cx="266700" cy="13335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4">
            <a:extLst>
              <a:ext uri="{FF2B5EF4-FFF2-40B4-BE49-F238E27FC236}">
                <a16:creationId xmlns:a16="http://schemas.microsoft.com/office/drawing/2014/main" id="{66CC9639-36EA-0519-9364-F1713E89C2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4410075"/>
            <a:ext cx="3175" cy="16605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15">
            <a:extLst>
              <a:ext uri="{FF2B5EF4-FFF2-40B4-BE49-F238E27FC236}">
                <a16:creationId xmlns:a16="http://schemas.microsoft.com/office/drawing/2014/main" id="{8D1F9F89-06C6-0AAD-C5BA-786C553DF8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0925" y="4429125"/>
            <a:ext cx="739775" cy="1320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6">
            <a:extLst>
              <a:ext uri="{FF2B5EF4-FFF2-40B4-BE49-F238E27FC236}">
                <a16:creationId xmlns:a16="http://schemas.microsoft.com/office/drawing/2014/main" id="{0F7F3028-A813-D3CC-2A54-8C7AC9AE3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5350" y="4429125"/>
            <a:ext cx="1704975" cy="13335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Rectangle 17">
            <a:extLst>
              <a:ext uri="{FF2B5EF4-FFF2-40B4-BE49-F238E27FC236}">
                <a16:creationId xmlns:a16="http://schemas.microsoft.com/office/drawing/2014/main" id="{FA400EA3-1983-1F91-83F9-58E640515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3937000"/>
            <a:ext cx="8507412" cy="477838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U 9 3 1 5 6 8 2 L M 6 1 L M 5 1 </a:t>
            </a:r>
            <a:r>
              <a:rPr lang="en-US" altLang="en-US" sz="2400">
                <a:solidFill>
                  <a:srgbClr val="676767"/>
                </a:solidFill>
                <a:latin typeface="Times New Roman" panose="02020603050405020304" pitchFamily="18" charset="0"/>
              </a:rPr>
              <a:t>R M 7 1 0 9 1 5 L M 5 1 0 5 5 0 F</a:t>
            </a:r>
          </a:p>
        </p:txBody>
      </p:sp>
      <p:sp>
        <p:nvSpPr>
          <p:cNvPr id="34834" name="Line 18">
            <a:extLst>
              <a:ext uri="{FF2B5EF4-FFF2-40B4-BE49-F238E27FC236}">
                <a16:creationId xmlns:a16="http://schemas.microsoft.com/office/drawing/2014/main" id="{AAAC5EAF-79F9-2549-AE8A-100960D9F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535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19">
            <a:extLst>
              <a:ext uri="{FF2B5EF4-FFF2-40B4-BE49-F238E27FC236}">
                <a16:creationId xmlns:a16="http://schemas.microsoft.com/office/drawing/2014/main" id="{0878162E-A0BF-6323-3680-F2BE315224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87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0">
            <a:extLst>
              <a:ext uri="{FF2B5EF4-FFF2-40B4-BE49-F238E27FC236}">
                <a16:creationId xmlns:a16="http://schemas.microsoft.com/office/drawing/2014/main" id="{D3EAFA20-09AA-4608-6DE9-55F5BFF02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09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21">
            <a:extLst>
              <a:ext uri="{FF2B5EF4-FFF2-40B4-BE49-F238E27FC236}">
                <a16:creationId xmlns:a16="http://schemas.microsoft.com/office/drawing/2014/main" id="{290AE5B5-1036-23A8-35B1-3CAE53F2E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41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Line 22">
            <a:extLst>
              <a:ext uri="{FF2B5EF4-FFF2-40B4-BE49-F238E27FC236}">
                <a16:creationId xmlns:a16="http://schemas.microsoft.com/office/drawing/2014/main" id="{8B95F9B3-BD32-AA20-1696-36796538F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18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9" name="Line 23">
            <a:extLst>
              <a:ext uri="{FF2B5EF4-FFF2-40B4-BE49-F238E27FC236}">
                <a16:creationId xmlns:a16="http://schemas.microsoft.com/office/drawing/2014/main" id="{CC43FFFF-3EF7-3A1A-75EA-BAF5218BD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31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Line 24">
            <a:extLst>
              <a:ext uri="{FF2B5EF4-FFF2-40B4-BE49-F238E27FC236}">
                <a16:creationId xmlns:a16="http://schemas.microsoft.com/office/drawing/2014/main" id="{D5832C0E-8BFD-8735-4068-874B64FA5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37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Line 25">
            <a:extLst>
              <a:ext uri="{FF2B5EF4-FFF2-40B4-BE49-F238E27FC236}">
                <a16:creationId xmlns:a16="http://schemas.microsoft.com/office/drawing/2014/main" id="{1C068A43-8EDF-4171-DBEA-39CAE39374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2" name="Line 26">
            <a:extLst>
              <a:ext uri="{FF2B5EF4-FFF2-40B4-BE49-F238E27FC236}">
                <a16:creationId xmlns:a16="http://schemas.microsoft.com/office/drawing/2014/main" id="{69EC079A-2EF3-7047-44F9-A5ADDA162D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17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3" name="Line 27">
            <a:extLst>
              <a:ext uri="{FF2B5EF4-FFF2-40B4-BE49-F238E27FC236}">
                <a16:creationId xmlns:a16="http://schemas.microsoft.com/office/drawing/2014/main" id="{18303FCC-8B3F-E384-FDA4-929DC17CAF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055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4" name="Line 28">
            <a:extLst>
              <a:ext uri="{FF2B5EF4-FFF2-40B4-BE49-F238E27FC236}">
                <a16:creationId xmlns:a16="http://schemas.microsoft.com/office/drawing/2014/main" id="{0B1D8F21-8BF2-7C64-F3BD-5D9FDC32A0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02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5" name="Line 29">
            <a:extLst>
              <a:ext uri="{FF2B5EF4-FFF2-40B4-BE49-F238E27FC236}">
                <a16:creationId xmlns:a16="http://schemas.microsoft.com/office/drawing/2014/main" id="{2A5EBA00-BF7A-0DB8-8E61-17C420E1DB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93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6" name="Line 30">
            <a:extLst>
              <a:ext uri="{FF2B5EF4-FFF2-40B4-BE49-F238E27FC236}">
                <a16:creationId xmlns:a16="http://schemas.microsoft.com/office/drawing/2014/main" id="{5117D213-D9B1-7C47-E95B-B2254B0B00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19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7" name="Line 31">
            <a:extLst>
              <a:ext uri="{FF2B5EF4-FFF2-40B4-BE49-F238E27FC236}">
                <a16:creationId xmlns:a16="http://schemas.microsoft.com/office/drawing/2014/main" id="{A17DB7CA-13F0-0428-70D5-B71BDB2DC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338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Line 32">
            <a:extLst>
              <a:ext uri="{FF2B5EF4-FFF2-40B4-BE49-F238E27FC236}">
                <a16:creationId xmlns:a16="http://schemas.microsoft.com/office/drawing/2014/main" id="{E9D6E3C1-04ED-17E6-7E23-AB94F46FE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Line 33">
            <a:extLst>
              <a:ext uri="{FF2B5EF4-FFF2-40B4-BE49-F238E27FC236}">
                <a16:creationId xmlns:a16="http://schemas.microsoft.com/office/drawing/2014/main" id="{6CA040BF-D2EC-E216-380D-B996CDBFF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42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0" name="Line 34">
            <a:extLst>
              <a:ext uri="{FF2B5EF4-FFF2-40B4-BE49-F238E27FC236}">
                <a16:creationId xmlns:a16="http://schemas.microsoft.com/office/drawing/2014/main" id="{FF44B507-F370-6CD8-57BE-9A9F977D9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062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1" name="Line 35">
            <a:extLst>
              <a:ext uri="{FF2B5EF4-FFF2-40B4-BE49-F238E27FC236}">
                <a16:creationId xmlns:a16="http://schemas.microsoft.com/office/drawing/2014/main" id="{B8EEFEBC-76FC-50C8-931E-39BC226F29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2" name="Line 36">
            <a:extLst>
              <a:ext uri="{FF2B5EF4-FFF2-40B4-BE49-F238E27FC236}">
                <a16:creationId xmlns:a16="http://schemas.microsoft.com/office/drawing/2014/main" id="{F73B870C-9BB4-D6BB-99DA-D20F53BA8E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32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Line 37">
            <a:extLst>
              <a:ext uri="{FF2B5EF4-FFF2-40B4-BE49-F238E27FC236}">
                <a16:creationId xmlns:a16="http://schemas.microsoft.com/office/drawing/2014/main" id="{8DD9502E-6D40-C0A7-D9A6-907FC984A5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278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4" name="Line 38">
            <a:extLst>
              <a:ext uri="{FF2B5EF4-FFF2-40B4-BE49-F238E27FC236}">
                <a16:creationId xmlns:a16="http://schemas.microsoft.com/office/drawing/2014/main" id="{09EDEE28-982E-4694-B192-46E620F722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09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5" name="Line 39">
            <a:extLst>
              <a:ext uri="{FF2B5EF4-FFF2-40B4-BE49-F238E27FC236}">
                <a16:creationId xmlns:a16="http://schemas.microsoft.com/office/drawing/2014/main" id="{B20C2F28-BC52-323D-4543-0126C12A56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22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6" name="Line 40">
            <a:extLst>
              <a:ext uri="{FF2B5EF4-FFF2-40B4-BE49-F238E27FC236}">
                <a16:creationId xmlns:a16="http://schemas.microsoft.com/office/drawing/2014/main" id="{643E8F20-186C-2FC6-0C01-818D39166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970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7" name="Line 41">
            <a:extLst>
              <a:ext uri="{FF2B5EF4-FFF2-40B4-BE49-F238E27FC236}">
                <a16:creationId xmlns:a16="http://schemas.microsoft.com/office/drawing/2014/main" id="{43878600-B74E-24DC-62D3-FC533E39E6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465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8" name="Line 42">
            <a:extLst>
              <a:ext uri="{FF2B5EF4-FFF2-40B4-BE49-F238E27FC236}">
                <a16:creationId xmlns:a16="http://schemas.microsoft.com/office/drawing/2014/main" id="{E848152F-473A-921F-5672-49FBF3ABA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928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9" name="Line 43">
            <a:extLst>
              <a:ext uri="{FF2B5EF4-FFF2-40B4-BE49-F238E27FC236}">
                <a16:creationId xmlns:a16="http://schemas.microsoft.com/office/drawing/2014/main" id="{2697630C-3E26-723D-07F4-E17ED6B84A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91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0" name="Line 44">
            <a:extLst>
              <a:ext uri="{FF2B5EF4-FFF2-40B4-BE49-F238E27FC236}">
                <a16:creationId xmlns:a16="http://schemas.microsoft.com/office/drawing/2014/main" id="{65DC6D68-85BF-AC8A-03E9-71D6800768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30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1" name="Line 45">
            <a:extLst>
              <a:ext uri="{FF2B5EF4-FFF2-40B4-BE49-F238E27FC236}">
                <a16:creationId xmlns:a16="http://schemas.microsoft.com/office/drawing/2014/main" id="{47B70101-0E33-9BEC-5B67-20AC78C4D7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8438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Line 46">
            <a:extLst>
              <a:ext uri="{FF2B5EF4-FFF2-40B4-BE49-F238E27FC236}">
                <a16:creationId xmlns:a16="http://schemas.microsoft.com/office/drawing/2014/main" id="{34B8C567-2AA1-F805-36F4-4F2686A5F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502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3" name="Line 47">
            <a:extLst>
              <a:ext uri="{FF2B5EF4-FFF2-40B4-BE49-F238E27FC236}">
                <a16:creationId xmlns:a16="http://schemas.microsoft.com/office/drawing/2014/main" id="{0A0EA4D6-81F5-04B8-0CCC-18DC59F1348C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8813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4" name="Line 48">
            <a:extLst>
              <a:ext uri="{FF2B5EF4-FFF2-40B4-BE49-F238E27FC236}">
                <a16:creationId xmlns:a16="http://schemas.microsoft.com/office/drawing/2014/main" id="{0C7C29E6-8869-0903-8DA5-AEEEF1AEB1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5350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5" name="Line 49">
            <a:extLst>
              <a:ext uri="{FF2B5EF4-FFF2-40B4-BE49-F238E27FC236}">
                <a16:creationId xmlns:a16="http://schemas.microsoft.com/office/drawing/2014/main" id="{F025D02A-9DA7-5F28-8B6F-D0AAAE0296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3057525"/>
            <a:ext cx="0" cy="4000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6" name="Line 50">
            <a:extLst>
              <a:ext uri="{FF2B5EF4-FFF2-40B4-BE49-F238E27FC236}">
                <a16:creationId xmlns:a16="http://schemas.microsoft.com/office/drawing/2014/main" id="{5DBEEA25-E7DC-0777-DB07-C17F7F3F56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5350" y="3454400"/>
            <a:ext cx="787400" cy="482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7" name="Line 51">
            <a:extLst>
              <a:ext uri="{FF2B5EF4-FFF2-40B4-BE49-F238E27FC236}">
                <a16:creationId xmlns:a16="http://schemas.microsoft.com/office/drawing/2014/main" id="{26F3BFB0-D2AA-215E-C9B0-8F9205E91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5150" y="3048000"/>
            <a:ext cx="0" cy="3968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8" name="Line 52">
            <a:extLst>
              <a:ext uri="{FF2B5EF4-FFF2-40B4-BE49-F238E27FC236}">
                <a16:creationId xmlns:a16="http://schemas.microsoft.com/office/drawing/2014/main" id="{4AE05044-DAD0-5AC2-6406-784AE444E1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448050"/>
            <a:ext cx="971550" cy="4889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9" name="Line 53">
            <a:extLst>
              <a:ext uri="{FF2B5EF4-FFF2-40B4-BE49-F238E27FC236}">
                <a16:creationId xmlns:a16="http://schemas.microsoft.com/office/drawing/2014/main" id="{949C773C-5D7D-1DBF-0524-062C24C2F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7700" y="305752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0" name="Line 54">
            <a:extLst>
              <a:ext uri="{FF2B5EF4-FFF2-40B4-BE49-F238E27FC236}">
                <a16:creationId xmlns:a16="http://schemas.microsoft.com/office/drawing/2014/main" id="{D46ECBEA-D331-C6BD-F7C2-8F72E639EC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7700" y="3454400"/>
            <a:ext cx="965200" cy="482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1" name="Line 55">
            <a:extLst>
              <a:ext uri="{FF2B5EF4-FFF2-40B4-BE49-F238E27FC236}">
                <a16:creationId xmlns:a16="http://schemas.microsoft.com/office/drawing/2014/main" id="{74D0D0AF-443D-1237-6A66-904FE0C525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57525"/>
            <a:ext cx="0" cy="4095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2" name="Line 56">
            <a:extLst>
              <a:ext uri="{FF2B5EF4-FFF2-40B4-BE49-F238E27FC236}">
                <a16:creationId xmlns:a16="http://schemas.microsoft.com/office/drawing/2014/main" id="{A6E5BEF1-C01E-D22D-37EE-98142B51C5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467100"/>
            <a:ext cx="615950" cy="469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3" name="Line 57">
            <a:extLst>
              <a:ext uri="{FF2B5EF4-FFF2-40B4-BE49-F238E27FC236}">
                <a16:creationId xmlns:a16="http://schemas.microsoft.com/office/drawing/2014/main" id="{4963A310-8A98-B99F-254C-BA7E3AA48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4000" y="3057525"/>
            <a:ext cx="0" cy="4095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4" name="Line 58">
            <a:extLst>
              <a:ext uri="{FF2B5EF4-FFF2-40B4-BE49-F238E27FC236}">
                <a16:creationId xmlns:a16="http://schemas.microsoft.com/office/drawing/2014/main" id="{67941BFE-E051-B2F3-9C05-F9B483F665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2575" y="3460750"/>
            <a:ext cx="844550" cy="4762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5" name="Line 59">
            <a:extLst>
              <a:ext uri="{FF2B5EF4-FFF2-40B4-BE49-F238E27FC236}">
                <a16:creationId xmlns:a16="http://schemas.microsoft.com/office/drawing/2014/main" id="{5A72EF67-EC0B-925E-6168-445A9340A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0700" y="5756275"/>
            <a:ext cx="0" cy="3111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6" name="Rectangle 60">
            <a:extLst>
              <a:ext uri="{FF2B5EF4-FFF2-40B4-BE49-F238E27FC236}">
                <a16:creationId xmlns:a16="http://schemas.microsoft.com/office/drawing/2014/main" id="{0910733F-D83B-82F0-60D2-B7632B860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2074863"/>
            <a:ext cx="3516313" cy="454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ctr">
            <a:spAutoFit/>
          </a:bodyPr>
          <a:lstStyle/>
          <a:p>
            <a:pPr algn="ctr"/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TransactionFile  Buffer</a:t>
            </a:r>
          </a:p>
        </p:txBody>
      </p:sp>
      <p:sp>
        <p:nvSpPr>
          <p:cNvPr id="34877" name="Line 61">
            <a:extLst>
              <a:ext uri="{FF2B5EF4-FFF2-40B4-BE49-F238E27FC236}">
                <a16:creationId xmlns:a16="http://schemas.microsoft.com/office/drawing/2014/main" id="{A4B7B2A0-F328-BE08-C874-0FD6C46CBA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0775" y="3937000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8" name="Line 62">
            <a:extLst>
              <a:ext uri="{FF2B5EF4-FFF2-40B4-BE49-F238E27FC236}">
                <a16:creationId xmlns:a16="http://schemas.microsoft.com/office/drawing/2014/main" id="{BEADE7EB-1AD8-91D7-110D-6EE8EB1DF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25750" y="3054350"/>
            <a:ext cx="0" cy="3937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9" name="Line 63">
            <a:extLst>
              <a:ext uri="{FF2B5EF4-FFF2-40B4-BE49-F238E27FC236}">
                <a16:creationId xmlns:a16="http://schemas.microsoft.com/office/drawing/2014/main" id="{7EA82118-7698-F5FD-8E9C-DAA4BD83EB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95550" y="3467100"/>
            <a:ext cx="333375" cy="469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12ECDB9-F22D-CD73-428C-301EAD52E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167063" cy="476250"/>
          </a:xfrm>
          <a:noFill/>
          <a:ln/>
        </p:spPr>
        <p:txBody>
          <a:bodyPr/>
          <a:lstStyle/>
          <a:p>
            <a:r>
              <a:rPr lang="en-US" altLang="en-US"/>
              <a:t>Printing a Report.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80A3BCEF-9C31-EC4A-7DB5-EFEACF7FD2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5600" y="3656013"/>
            <a:ext cx="8153400" cy="1516062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A report is made up of groups of printed lines of different types.</a:t>
            </a:r>
          </a:p>
          <a:p>
            <a:r>
              <a:rPr lang="en-US" altLang="en-US"/>
              <a:t>What types of line are required  for the Student Details Report?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59FE1FB8-83C5-009B-0EC8-0F4A4F42B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812800"/>
            <a:ext cx="7975600" cy="217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6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 program is required which will print a report.</a:t>
            </a:r>
          </a:p>
          <a:p>
            <a:pPr>
              <a:lnSpc>
                <a:spcPct val="90000"/>
              </a:lnSpc>
              <a:spcBef>
                <a:spcPct val="6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 report, called the Student Details Report, will be based on the file Students.Dat.</a:t>
            </a:r>
          </a:p>
          <a:p>
            <a:pPr>
              <a:lnSpc>
                <a:spcPct val="90000"/>
              </a:lnSpc>
              <a:spcBef>
                <a:spcPct val="6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 report will show the Name, StudentId, Gender and CourseCode of each student in the file.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B3F0BF5-277E-984F-2D34-15ACA5838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3300" y="146050"/>
            <a:ext cx="3365500" cy="476250"/>
          </a:xfrm>
          <a:noFill/>
          <a:ln/>
        </p:spPr>
        <p:txBody>
          <a:bodyPr/>
          <a:lstStyle/>
          <a:p>
            <a:r>
              <a:rPr lang="en-US" altLang="en-US"/>
              <a:t>Report Print Lines.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89BEC6A-0CA6-7A54-3E36-D32995C534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5000" y="787400"/>
            <a:ext cx="7759700" cy="5349875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60000"/>
              </a:spcBef>
            </a:pPr>
            <a:r>
              <a:rPr lang="en-US" altLang="en-US"/>
              <a:t>Page Heading. </a:t>
            </a:r>
          </a:p>
          <a:p>
            <a:pPr marL="863600" lvl="1" indent="-292100">
              <a:spcBef>
                <a:spcPct val="60000"/>
              </a:spcBef>
            </a:pPr>
            <a:r>
              <a:rPr lang="en-US" altLang="en-US">
                <a:solidFill>
                  <a:schemeClr val="tx2"/>
                </a:solidFill>
              </a:rPr>
              <a:t>UL Student Details Report              </a:t>
            </a:r>
            <a:endParaRPr lang="en-US" altLang="en-US"/>
          </a:p>
          <a:p>
            <a:pPr>
              <a:spcBef>
                <a:spcPct val="60000"/>
              </a:spcBef>
            </a:pPr>
            <a:r>
              <a:rPr lang="en-US" altLang="en-US"/>
              <a:t>Page Footing.</a:t>
            </a:r>
          </a:p>
          <a:p>
            <a:pPr marL="863600" lvl="1" indent="-292100">
              <a:spcBef>
                <a:spcPct val="60000"/>
              </a:spcBef>
            </a:pPr>
            <a:r>
              <a:rPr lang="en-US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Page : </a:t>
            </a:r>
            <a:r>
              <a:rPr lang="en-US" altLang="en-US" i="1">
                <a:solidFill>
                  <a:schemeClr val="tx2"/>
                </a:solidFill>
              </a:rPr>
              <a:t>PageNum</a:t>
            </a:r>
            <a:endParaRPr lang="en-US" altLang="en-US"/>
          </a:p>
          <a:p>
            <a:pPr>
              <a:spcBef>
                <a:spcPct val="60000"/>
              </a:spcBef>
            </a:pPr>
            <a:r>
              <a:rPr lang="en-US" altLang="en-US"/>
              <a:t>Column Headings.</a:t>
            </a:r>
          </a:p>
          <a:p>
            <a:pPr marL="863600" lvl="1" indent="-292100">
              <a:spcBef>
                <a:spcPct val="60000"/>
              </a:spcBef>
            </a:pPr>
            <a:r>
              <a:rPr lang="en-US" altLang="en-US">
                <a:solidFill>
                  <a:schemeClr val="tx2"/>
                </a:solidFill>
              </a:rPr>
              <a:t>Student Id.   Student Name  Gender  Course</a:t>
            </a:r>
            <a:endParaRPr lang="en-US" altLang="en-US"/>
          </a:p>
          <a:p>
            <a:pPr>
              <a:spcBef>
                <a:spcPct val="60000"/>
              </a:spcBef>
            </a:pPr>
            <a:r>
              <a:rPr lang="en-US" altLang="en-US"/>
              <a:t>Student Detail Line.</a:t>
            </a:r>
          </a:p>
          <a:p>
            <a:pPr marL="863600" lvl="1" indent="-292100">
              <a:spcBef>
                <a:spcPct val="60000"/>
              </a:spcBef>
            </a:pPr>
            <a:r>
              <a:rPr lang="en-US" altLang="en-US">
                <a:solidFill>
                  <a:schemeClr val="tx2"/>
                </a:solidFill>
              </a:rPr>
              <a:t>StudentId. StudentName  Gender  CourseCode</a:t>
            </a:r>
            <a:endParaRPr lang="en-US" altLang="en-US" i="1"/>
          </a:p>
          <a:p>
            <a:pPr>
              <a:spcBef>
                <a:spcPct val="60000"/>
              </a:spcBef>
            </a:pPr>
            <a:r>
              <a:rPr lang="en-US" altLang="en-US"/>
              <a:t>Report Footing.</a:t>
            </a:r>
          </a:p>
          <a:p>
            <a:pPr marL="863600" lvl="1" indent="-292100">
              <a:spcBef>
                <a:spcPct val="60000"/>
              </a:spcBef>
            </a:pPr>
            <a:r>
              <a:rPr lang="en-US" altLang="en-US"/>
              <a:t>*</a:t>
            </a:r>
            <a:r>
              <a:rPr lang="en-US" altLang="en-US">
                <a:solidFill>
                  <a:schemeClr val="tx2"/>
                </a:solidFill>
              </a:rPr>
              <a:t>** End of Student Details Report ***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8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3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6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4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9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0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2" dur="500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0D5EB46-2781-AF17-7DC0-FE52D337B9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6600" y="79375"/>
            <a:ext cx="4057650" cy="476250"/>
          </a:xfrm>
          <a:noFill/>
          <a:ln/>
        </p:spPr>
        <p:txBody>
          <a:bodyPr/>
          <a:lstStyle/>
          <a:p>
            <a:r>
              <a:rPr lang="en-US" altLang="en-US"/>
              <a:t>Describing Print Lines.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0606517-FBCC-D563-D5CA-B4236A295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8300" y="711200"/>
            <a:ext cx="8262938" cy="5859463"/>
          </a:xfrm>
          <a:noFill/>
          <a:ln/>
        </p:spPr>
        <p:txBody>
          <a:bodyPr wrap="none">
            <a:spAutoFit/>
          </a:bodyPr>
          <a:lstStyle/>
          <a:p>
            <a:pPr marL="0" indent="0">
              <a:lnSpc>
                <a:spcPct val="85000"/>
              </a:lnSpc>
              <a:spcBef>
                <a:spcPct val="4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01  PageHeading.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FILLER       PIC X(7) VALUE SPACES.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FILLER       PIC X(25)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   VALUE "UL Student Details Report". 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01  PageFooting.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FILLER       PIC X(19) VALUE SPACES.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FILLER       PIC X(7)  VALUE "Page : ".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FILLER       PIC 99.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01  ColumnHeadings  PIC X(36)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VALUE " StudentId StudentName Gender Course".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01  StudentDetailLine.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PrnStudId   PIC BB9(7).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PrnStudName PIC BBX(10).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PrnGender   PIC BBBBX.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02 PrnCourse   PIC BBBBX(4).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01  ReportFooting   PIC X(38)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   VALUE "*** End of Student Details Report ***".</a:t>
            </a:r>
            <a:br>
              <a:rPr lang="en-US" altLang="en-US"/>
            </a:br>
            <a:endParaRPr lang="en-US" altLang="en-US"/>
          </a:p>
          <a:p>
            <a:pPr marL="0" indent="0">
              <a:spcBef>
                <a:spcPct val="50000"/>
              </a:spcBef>
            </a:pPr>
            <a:r>
              <a:rPr lang="en-US" altLang="en-US"/>
              <a:t>  The Print Lines are all different </a:t>
            </a:r>
            <a:r>
              <a:rPr lang="en-US" altLang="en-US">
                <a:solidFill>
                  <a:schemeClr val="hlink"/>
                </a:solidFill>
              </a:rPr>
              <a:t>record </a:t>
            </a:r>
            <a:r>
              <a:rPr lang="en-US" altLang="en-US"/>
              <a:t>types!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6FF0AF1-D449-41BE-174C-452747A34A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47900" y="133350"/>
            <a:ext cx="4413250" cy="476250"/>
          </a:xfrm>
          <a:noFill/>
          <a:ln/>
        </p:spPr>
        <p:txBody>
          <a:bodyPr/>
          <a:lstStyle/>
          <a:p>
            <a:r>
              <a:rPr lang="en-US" altLang="en-US"/>
              <a:t>Single Record Type Files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F0029CE-84D2-BFBF-2D02-666D8E4C4A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" y="1016000"/>
            <a:ext cx="8153400" cy="5410200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/>
              <a:t>In a file which contains only one record type (the kind we have examined so far) the record structure is described as part of the file FD using an 01 level number.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The record description creates a ‘buffer’ capable of storing one record instance at a time.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Each time a record is read from the file it overwrites the previous contents of the buffer.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The record buffer is the only connection between the file and the  program.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084D313-15FA-3E3B-2BC5-77DCBEE86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673350" cy="476250"/>
          </a:xfrm>
          <a:noFill/>
          <a:ln/>
        </p:spPr>
        <p:txBody>
          <a:bodyPr/>
          <a:lstStyle/>
          <a:p>
            <a:r>
              <a:rPr lang="en-US" altLang="en-US"/>
              <a:t>The File Buffer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211CB20-E914-79C6-01AB-59BEA30864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4500" y="685800"/>
            <a:ext cx="8153400" cy="5410200"/>
          </a:xfrm>
          <a:noFill/>
          <a:ln/>
        </p:spPr>
        <p:txBody>
          <a:bodyPr/>
          <a:lstStyle/>
          <a:p>
            <a:r>
              <a:rPr lang="en-US" altLang="en-US"/>
              <a:t>All data coming from, or going to, the peripherals must pass through a file buffer declared in the File Section.</a:t>
            </a:r>
          </a:p>
          <a:p>
            <a:r>
              <a:rPr lang="en-US" altLang="en-US"/>
              <a:t>The file buffer is associated </a:t>
            </a:r>
            <a:br>
              <a:rPr lang="en-US" altLang="en-US"/>
            </a:br>
            <a:r>
              <a:rPr lang="en-US" altLang="en-US"/>
              <a:t>with the physical device by </a:t>
            </a:r>
            <a:br>
              <a:rPr lang="en-US" altLang="en-US"/>
            </a:br>
            <a:r>
              <a:rPr lang="en-US" altLang="en-US"/>
              <a:t>means of a Select and </a:t>
            </a:r>
            <a:br>
              <a:rPr lang="en-US" altLang="en-US"/>
            </a:br>
            <a:r>
              <a:rPr lang="en-US" altLang="en-US"/>
              <a:t>Assign clause.</a:t>
            </a:r>
          </a:p>
          <a:p>
            <a:r>
              <a:rPr lang="en-US" altLang="en-US"/>
              <a:t>In previous </a:t>
            </a:r>
            <a:br>
              <a:rPr lang="en-US" altLang="en-US"/>
            </a:br>
            <a:r>
              <a:rPr lang="en-US" altLang="en-US"/>
              <a:t>lectures we saw </a:t>
            </a:r>
            <a:br>
              <a:rPr lang="en-US" altLang="en-US"/>
            </a:br>
            <a:r>
              <a:rPr lang="en-US" altLang="en-US"/>
              <a:t>that the file buffer</a:t>
            </a:r>
            <a:br>
              <a:rPr lang="en-US" altLang="en-US"/>
            </a:br>
            <a:r>
              <a:rPr lang="en-US" altLang="en-US"/>
              <a:t>is represented by a record description (01 level).</a:t>
            </a:r>
          </a:p>
          <a:p>
            <a:r>
              <a:rPr lang="en-US" altLang="en-US"/>
              <a:t>But the different types of line that must appear on our report are declared as different record types.</a:t>
            </a:r>
          </a:p>
          <a:p>
            <a:r>
              <a:rPr lang="en-US" altLang="en-US"/>
              <a:t>How can we declare these different record types in the File Section?</a:t>
            </a:r>
          </a:p>
        </p:txBody>
      </p:sp>
      <p:grpSp>
        <p:nvGrpSpPr>
          <p:cNvPr id="43016" name="Group 8">
            <a:extLst>
              <a:ext uri="{FF2B5EF4-FFF2-40B4-BE49-F238E27FC236}">
                <a16:creationId xmlns:a16="http://schemas.microsoft.com/office/drawing/2014/main" id="{570AA809-EC44-15D3-C6EE-50AC31C3543A}"/>
              </a:ext>
            </a:extLst>
          </p:cNvPr>
          <p:cNvGrpSpPr>
            <a:grpSpLocks/>
          </p:cNvGrpSpPr>
          <p:nvPr/>
        </p:nvGrpSpPr>
        <p:grpSpPr bwMode="auto">
          <a:xfrm>
            <a:off x="3386138" y="1652588"/>
            <a:ext cx="5557837" cy="2443162"/>
            <a:chOff x="2133" y="1041"/>
            <a:chExt cx="3501" cy="1539"/>
          </a:xfrm>
        </p:grpSpPr>
        <p:graphicFrame>
          <p:nvGraphicFramePr>
            <p:cNvPr id="43012" name="Object 4">
              <a:extLst>
                <a:ext uri="{FF2B5EF4-FFF2-40B4-BE49-F238E27FC236}">
                  <a16:creationId xmlns:a16="http://schemas.microsoft.com/office/drawing/2014/main" id="{A912F481-AED0-3565-47DB-E80239AF1E3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133" y="1787"/>
            <a:ext cx="1043" cy="7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Microsoft ClipArt Gallery" r:id="rId3" imgW="3389040" imgH="2581200" progId="MS_ClipArt_Gallery">
                    <p:embed/>
                  </p:oleObj>
                </mc:Choice>
                <mc:Fallback>
                  <p:oleObj name="Microsoft ClipArt Gallery" r:id="rId3" imgW="3389040" imgH="2581200" progId="MS_ClipArt_Gallery">
                    <p:embed/>
                    <p:pic>
                      <p:nvPicPr>
                        <p:cNvPr id="0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" y="1787"/>
                          <a:ext cx="1043" cy="7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013" name="Rectangle 5">
              <a:extLst>
                <a:ext uri="{FF2B5EF4-FFF2-40B4-BE49-F238E27FC236}">
                  <a16:creationId xmlns:a16="http://schemas.microsoft.com/office/drawing/2014/main" id="{5FB981A3-D979-50E8-9469-A783DCD20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6" y="1041"/>
              <a:ext cx="2308" cy="152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ENVIRONMENT DIVISION.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INPUT-OUTPUT SECTION.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FILE-CONTROL.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    SELECT Printer 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        ASSIGN TO “LPT1”.</a:t>
              </a:r>
            </a:p>
            <a:p>
              <a:pPr>
                <a:lnSpc>
                  <a:spcPct val="75000"/>
                </a:lnSpc>
              </a:pPr>
              <a:endParaRPr lang="en-US" altLang="en-US">
                <a:latin typeface="Courier New" panose="02070309020205020404" pitchFamily="49" charset="0"/>
              </a:endParaRP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DATA DIVISION.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FILE SECTION.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FD  Printer.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01  PrintLine.</a:t>
              </a:r>
            </a:p>
            <a:p>
              <a:pPr>
                <a:lnSpc>
                  <a:spcPct val="75000"/>
                </a:lnSpc>
              </a:pPr>
              <a:r>
                <a:rPr lang="en-US" altLang="en-US">
                  <a:solidFill>
                    <a:srgbClr val="000000"/>
                  </a:solidFill>
                  <a:latin typeface="Courier New" panose="02070309020205020404" pitchFamily="49" charset="0"/>
                </a:rPr>
                <a:t>      ????????????????</a:t>
              </a:r>
            </a:p>
          </p:txBody>
        </p:sp>
        <p:sp>
          <p:nvSpPr>
            <p:cNvPr id="43014" name="Arc 6">
              <a:extLst>
                <a:ext uri="{FF2B5EF4-FFF2-40B4-BE49-F238E27FC236}">
                  <a16:creationId xmlns:a16="http://schemas.microsoft.com/office/drawing/2014/main" id="{12B9A034-3ADB-A9AC-DCED-AD71CAA03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0" y="1712"/>
              <a:ext cx="728" cy="480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stealth" w="med" len="lg"/>
              <a:tailEnd type="none" w="sm" len="sm"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5" name="Arc 7">
              <a:extLst>
                <a:ext uri="{FF2B5EF4-FFF2-40B4-BE49-F238E27FC236}">
                  <a16:creationId xmlns:a16="http://schemas.microsoft.com/office/drawing/2014/main" id="{8406F5AE-D562-1607-690E-96A8B8397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" y="1537"/>
              <a:ext cx="832" cy="48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74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99"/>
                  </a:moveTo>
                  <a:cubicBezTo>
                    <a:pt x="0" y="9680"/>
                    <a:pt x="9654" y="14"/>
                    <a:pt x="21574" y="0"/>
                  </a:cubicBezTo>
                </a:path>
                <a:path w="21600" h="21600" stroke="0" extrusionOk="0">
                  <a:moveTo>
                    <a:pt x="0" y="21599"/>
                  </a:moveTo>
                  <a:cubicBezTo>
                    <a:pt x="0" y="9680"/>
                    <a:pt x="9654" y="14"/>
                    <a:pt x="21574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stealth" w="med" len="lg"/>
              <a:tailEnd type="none" w="sm" len="sm"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06C2279-B7EF-6C5A-B3F4-71173EA36A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93800" y="171450"/>
            <a:ext cx="6340475" cy="476250"/>
          </a:xfrm>
          <a:noFill/>
          <a:ln/>
        </p:spPr>
        <p:txBody>
          <a:bodyPr/>
          <a:lstStyle/>
          <a:p>
            <a:r>
              <a:rPr lang="en-US" altLang="en-US"/>
              <a:t>No </a:t>
            </a:r>
            <a:r>
              <a:rPr lang="en-US" altLang="en-US" sz="2400"/>
              <a:t>VALUE</a:t>
            </a:r>
            <a:r>
              <a:rPr lang="en-US" altLang="en-US"/>
              <a:t> clause in the </a:t>
            </a:r>
            <a:r>
              <a:rPr lang="en-US" altLang="en-US" sz="2400"/>
              <a:t>FILE SECTION</a:t>
            </a:r>
            <a:r>
              <a:rPr lang="en-US" altLang="en-US"/>
              <a:t>.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6FD93BB-EA7A-466E-4006-2F4E392095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8300" y="889000"/>
            <a:ext cx="8153400" cy="5410200"/>
          </a:xfrm>
          <a:noFill/>
          <a:ln/>
        </p:spPr>
        <p:txBody>
          <a:bodyPr/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altLang="en-US"/>
              <a:t>Defining a file buffer which is used by different record types is easy (as we have seen).</a:t>
            </a:r>
          </a:p>
          <a:p>
            <a:pPr algn="ctr">
              <a:lnSpc>
                <a:spcPct val="8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</a:rPr>
              <a:t>But !!</a:t>
            </a:r>
            <a:endParaRPr lang="en-US" altLang="en-US"/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altLang="en-US"/>
              <a:t>These record types all map on to the same area of storage and print line records </a:t>
            </a:r>
            <a:r>
              <a:rPr lang="en-US" altLang="en-US">
                <a:solidFill>
                  <a:schemeClr val="hlink"/>
                </a:solidFill>
              </a:rPr>
              <a:t>cannot </a:t>
            </a:r>
            <a:r>
              <a:rPr lang="en-US" altLang="en-US"/>
              <a:t>share the same area of storage. 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altLang="en-US"/>
              <a:t>Why?   Because most of the print line record values are assigned using the </a:t>
            </a:r>
            <a:r>
              <a:rPr lang="en-US" altLang="en-US" sz="2000">
                <a:latin typeface="Times New Roman" panose="02020603050405020304" pitchFamily="18" charset="0"/>
              </a:rPr>
              <a:t>VALUE</a:t>
            </a:r>
            <a:r>
              <a:rPr lang="en-US" altLang="en-US"/>
              <a:t> clause and these values are assigned as soon as the program starts.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altLang="en-US"/>
              <a:t>To prevent us trying to use the </a:t>
            </a:r>
            <a:r>
              <a:rPr lang="en-US" altLang="en-US" sz="2000"/>
              <a:t>VALUE</a:t>
            </a:r>
            <a:r>
              <a:rPr lang="en-US" altLang="en-US"/>
              <a:t> clause to assign values to a File buffer </a:t>
            </a:r>
            <a:r>
              <a:rPr lang="en-US" altLang="en-US" sz="2000"/>
              <a:t>COBOL </a:t>
            </a:r>
            <a:r>
              <a:rPr lang="en-US" altLang="en-US"/>
              <a:t>has a rule which states that;</a:t>
            </a:r>
            <a:br>
              <a:rPr lang="en-US" altLang="en-US"/>
            </a:br>
            <a:r>
              <a:rPr lang="en-US" altLang="en-US"/>
              <a:t>	</a:t>
            </a:r>
            <a:r>
              <a:rPr lang="en-US" altLang="en-US">
                <a:latin typeface="Times New Roman" panose="02020603050405020304" pitchFamily="18" charset="0"/>
              </a:rPr>
              <a:t>In the </a:t>
            </a:r>
            <a:r>
              <a:rPr lang="en-US" altLang="en-US" sz="2000">
                <a:latin typeface="Times New Roman" panose="02020603050405020304" pitchFamily="18" charset="0"/>
              </a:rPr>
              <a:t>FILE SECTION</a:t>
            </a:r>
            <a:r>
              <a:rPr lang="en-US" altLang="en-US">
                <a:latin typeface="Times New Roman" panose="02020603050405020304" pitchFamily="18" charset="0"/>
              </a:rPr>
              <a:t>, the </a:t>
            </a:r>
            <a:r>
              <a:rPr lang="en-US" altLang="en-US" sz="2000">
                <a:latin typeface="Times New Roman" panose="02020603050405020304" pitchFamily="18" charset="0"/>
              </a:rPr>
              <a:t>VALUE</a:t>
            </a:r>
            <a:r>
              <a:rPr lang="en-US" altLang="en-US">
                <a:latin typeface="Times New Roman" panose="02020603050405020304" pitchFamily="18" charset="0"/>
              </a:rPr>
              <a:t> clause must be used 	in condition-name entries only (i.e. it cannot be used 	to give an initial value to an item).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90DBDCF-6DC7-D91E-87BF-CC0128A8BA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2600" y="158750"/>
            <a:ext cx="1962150" cy="476250"/>
          </a:xfrm>
          <a:noFill/>
          <a:ln/>
        </p:spPr>
        <p:txBody>
          <a:bodyPr/>
          <a:lstStyle/>
          <a:p>
            <a:r>
              <a:rPr lang="en-US" altLang="en-US"/>
              <a:t>A Solution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838E085B-5265-0417-FE1B-84CD812C5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3700" y="1955800"/>
            <a:ext cx="7874000" cy="2611438"/>
          </a:xfrm>
          <a:noFill/>
          <a:ln/>
        </p:spPr>
        <p:txBody>
          <a:bodyPr>
            <a:spAutoFit/>
          </a:bodyPr>
          <a:lstStyle/>
          <a:p>
            <a:r>
              <a:rPr lang="en-US" altLang="en-US">
                <a:latin typeface="Times New Roman" panose="02020603050405020304" pitchFamily="18" charset="0"/>
              </a:rPr>
              <a:t>We define the print records in the </a:t>
            </a:r>
            <a:r>
              <a:rPr lang="en-US" altLang="en-US" sz="2000">
                <a:latin typeface="Times New Roman" panose="02020603050405020304" pitchFamily="18" charset="0"/>
              </a:rPr>
              <a:t>WORKING-STORAGE SECTION</a:t>
            </a:r>
            <a:r>
              <a:rPr lang="en-US" altLang="en-US"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We create a file buffer in the </a:t>
            </a:r>
            <a:r>
              <a:rPr lang="en-US" altLang="en-US" sz="2000">
                <a:latin typeface="Times New Roman" panose="02020603050405020304" pitchFamily="18" charset="0"/>
              </a:rPr>
              <a:t>FILE SECTION </a:t>
            </a:r>
            <a:r>
              <a:rPr lang="en-US" altLang="en-US">
                <a:latin typeface="Times New Roman" panose="02020603050405020304" pitchFamily="18" charset="0"/>
              </a:rPr>
              <a:t>which is the size of the largest print record.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We print a line by moving the appropriate print record to the file buffer and then </a:t>
            </a:r>
            <a:r>
              <a:rPr lang="en-US" altLang="en-US" sz="2000">
                <a:latin typeface="Times New Roman" panose="02020603050405020304" pitchFamily="18" charset="0"/>
              </a:rPr>
              <a:t>WRITE</a:t>
            </a:r>
            <a:r>
              <a:rPr lang="en-US" altLang="en-US">
                <a:latin typeface="Times New Roman" panose="02020603050405020304" pitchFamily="18" charset="0"/>
              </a:rPr>
              <a:t>ing the contents of the file buffer to the device.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E479C074-43DC-D360-5FC9-25B60123C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1054100"/>
            <a:ext cx="7061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We get round the problem as follows;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EF68506-C2EF-24CE-2E2C-D5FB380DD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33350"/>
            <a:ext cx="7094538" cy="64960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ENVIRONMENT DIVISION.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INPUT-OUTPUT SECTION.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FILE-CONTROL.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SELECT ReportFile ASSIGN TO “STUDENTS.RPT”.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DATA DIVISION.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FILE SECTION.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FD  ReportFile.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 PrintLine       PIC X(38).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WORKING-STORAGE SECTION.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 PageHeading.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FILLER       PIC X(7) VALUE SPACES.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FILLER       PIC X(25)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   VALUE "UL Student Details Report".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 PageFooting.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FILLER       PIC X(19) VALUE SPACES.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FILLER       PIC X(7)  VALUE "Page : ".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FILLER       PIC 99.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 ColumnHeadings  PIC X(36)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VALUE " StudentId StudentName Gender Course".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 StudentDetailLine.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PrnStudId   PIC BB9(7).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PrnStudName PIC BBX(10).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PrnGender   PIC BBBBX.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02 PrnCourse   PIC BBBBX(4).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01  ReportFooting   PIC X(38)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    VALUE "*** End of Student Details Report ***".</a:t>
            </a:r>
          </a:p>
        </p:txBody>
      </p:sp>
      <p:sp>
        <p:nvSpPr>
          <p:cNvPr id="49155" name="Arc 3">
            <a:extLst>
              <a:ext uri="{FF2B5EF4-FFF2-40B4-BE49-F238E27FC236}">
                <a16:creationId xmlns:a16="http://schemas.microsoft.com/office/drawing/2014/main" id="{6B5E67B6-9F58-B5D6-B57A-798ECB7E0067}"/>
              </a:ext>
            </a:extLst>
          </p:cNvPr>
          <p:cNvSpPr>
            <a:spLocks/>
          </p:cNvSpPr>
          <p:nvPr/>
        </p:nvSpPr>
        <p:spPr bwMode="auto">
          <a:xfrm>
            <a:off x="3019425" y="1030288"/>
            <a:ext cx="400050" cy="889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6" name="Arc 4">
            <a:extLst>
              <a:ext uri="{FF2B5EF4-FFF2-40B4-BE49-F238E27FC236}">
                <a16:creationId xmlns:a16="http://schemas.microsoft.com/office/drawing/2014/main" id="{BE27474B-0278-4635-7AB7-9108FFD147F4}"/>
              </a:ext>
            </a:extLst>
          </p:cNvPr>
          <p:cNvSpPr>
            <a:spLocks/>
          </p:cNvSpPr>
          <p:nvPr/>
        </p:nvSpPr>
        <p:spPr bwMode="auto">
          <a:xfrm>
            <a:off x="119063" y="1928813"/>
            <a:ext cx="1120775" cy="43021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22726"/>
              <a:gd name="T1" fmla="*/ 43200 h 43200"/>
              <a:gd name="T2" fmla="*/ 22726 w 22726"/>
              <a:gd name="T3" fmla="*/ 29 h 43200"/>
              <a:gd name="T4" fmla="*/ 21600 w 22726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26" h="43200" fill="none" extrusionOk="0">
                <a:moveTo>
                  <a:pt x="21600" y="43199"/>
                </a:move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75" y="0"/>
                  <a:pt x="22350" y="9"/>
                  <a:pt x="22725" y="29"/>
                </a:cubicBezTo>
              </a:path>
              <a:path w="22726" h="43200" stroke="0" extrusionOk="0">
                <a:moveTo>
                  <a:pt x="21600" y="43199"/>
                </a:move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75" y="0"/>
                  <a:pt x="22350" y="9"/>
                  <a:pt x="22725" y="29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Arc 5">
            <a:extLst>
              <a:ext uri="{FF2B5EF4-FFF2-40B4-BE49-F238E27FC236}">
                <a16:creationId xmlns:a16="http://schemas.microsoft.com/office/drawing/2014/main" id="{CD72B106-24A5-8F40-8CF4-25F84AD1A141}"/>
              </a:ext>
            </a:extLst>
          </p:cNvPr>
          <p:cNvSpPr>
            <a:spLocks/>
          </p:cNvSpPr>
          <p:nvPr/>
        </p:nvSpPr>
        <p:spPr bwMode="auto">
          <a:xfrm>
            <a:off x="317500" y="1982788"/>
            <a:ext cx="839788" cy="2463800"/>
          </a:xfrm>
          <a:custGeom>
            <a:avLst/>
            <a:gdLst>
              <a:gd name="G0" fmla="+- 21600 0 0"/>
              <a:gd name="G1" fmla="+- 21264 0 0"/>
              <a:gd name="G2" fmla="+- 21600 0 0"/>
              <a:gd name="T0" fmla="*/ 21559 w 21600"/>
              <a:gd name="T1" fmla="*/ 42864 h 42864"/>
              <a:gd name="T2" fmla="*/ 17805 w 21600"/>
              <a:gd name="T3" fmla="*/ 0 h 42864"/>
              <a:gd name="T4" fmla="*/ 21600 w 21600"/>
              <a:gd name="T5" fmla="*/ 21264 h 4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2864" fill="none" extrusionOk="0">
                <a:moveTo>
                  <a:pt x="21559" y="42863"/>
                </a:moveTo>
                <a:cubicBezTo>
                  <a:pt x="9645" y="42841"/>
                  <a:pt x="0" y="33177"/>
                  <a:pt x="0" y="21264"/>
                </a:cubicBezTo>
                <a:cubicBezTo>
                  <a:pt x="0" y="10798"/>
                  <a:pt x="7502" y="1838"/>
                  <a:pt x="17804" y="-1"/>
                </a:cubicBezTo>
              </a:path>
              <a:path w="21600" h="42864" stroke="0" extrusionOk="0">
                <a:moveTo>
                  <a:pt x="21559" y="42863"/>
                </a:moveTo>
                <a:cubicBezTo>
                  <a:pt x="9645" y="42841"/>
                  <a:pt x="0" y="33177"/>
                  <a:pt x="0" y="21264"/>
                </a:cubicBezTo>
                <a:cubicBezTo>
                  <a:pt x="0" y="10798"/>
                  <a:pt x="7502" y="1838"/>
                  <a:pt x="17804" y="-1"/>
                </a:cubicBezTo>
                <a:lnTo>
                  <a:pt x="21600" y="21264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8" name="Arc 6">
            <a:extLst>
              <a:ext uri="{FF2B5EF4-FFF2-40B4-BE49-F238E27FC236}">
                <a16:creationId xmlns:a16="http://schemas.microsoft.com/office/drawing/2014/main" id="{674A120B-1D18-EE9F-67DA-D26179B1F2FD}"/>
              </a:ext>
            </a:extLst>
          </p:cNvPr>
          <p:cNvSpPr>
            <a:spLocks/>
          </p:cNvSpPr>
          <p:nvPr/>
        </p:nvSpPr>
        <p:spPr bwMode="auto">
          <a:xfrm>
            <a:off x="247650" y="1971675"/>
            <a:ext cx="947738" cy="3027363"/>
          </a:xfrm>
          <a:custGeom>
            <a:avLst/>
            <a:gdLst>
              <a:gd name="G0" fmla="+- 21600 0 0"/>
              <a:gd name="G1" fmla="+- 21122 0 0"/>
              <a:gd name="G2" fmla="+- 21600 0 0"/>
              <a:gd name="T0" fmla="*/ 21600 w 21600"/>
              <a:gd name="T1" fmla="*/ 42722 h 42722"/>
              <a:gd name="T2" fmla="*/ 17079 w 21600"/>
              <a:gd name="T3" fmla="*/ 0 h 42722"/>
              <a:gd name="T4" fmla="*/ 21600 w 21600"/>
              <a:gd name="T5" fmla="*/ 21122 h 42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2722" fill="none" extrusionOk="0">
                <a:moveTo>
                  <a:pt x="21600" y="42721"/>
                </a:moveTo>
                <a:cubicBezTo>
                  <a:pt x="9670" y="42722"/>
                  <a:pt x="0" y="33051"/>
                  <a:pt x="0" y="21122"/>
                </a:cubicBezTo>
                <a:cubicBezTo>
                  <a:pt x="0" y="10934"/>
                  <a:pt x="7117" y="2132"/>
                  <a:pt x="17079" y="0"/>
                </a:cubicBezTo>
              </a:path>
              <a:path w="21600" h="42722" stroke="0" extrusionOk="0">
                <a:moveTo>
                  <a:pt x="21600" y="42721"/>
                </a:moveTo>
                <a:cubicBezTo>
                  <a:pt x="9670" y="42722"/>
                  <a:pt x="0" y="33051"/>
                  <a:pt x="0" y="21122"/>
                </a:cubicBezTo>
                <a:cubicBezTo>
                  <a:pt x="0" y="10934"/>
                  <a:pt x="7117" y="2132"/>
                  <a:pt x="17079" y="0"/>
                </a:cubicBezTo>
                <a:lnTo>
                  <a:pt x="21600" y="21122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Arc 7">
            <a:extLst>
              <a:ext uri="{FF2B5EF4-FFF2-40B4-BE49-F238E27FC236}">
                <a16:creationId xmlns:a16="http://schemas.microsoft.com/office/drawing/2014/main" id="{036FF78F-5A89-31AA-DBEF-D0F323E4422C}"/>
              </a:ext>
            </a:extLst>
          </p:cNvPr>
          <p:cNvSpPr>
            <a:spLocks/>
          </p:cNvSpPr>
          <p:nvPr/>
        </p:nvSpPr>
        <p:spPr bwMode="auto">
          <a:xfrm>
            <a:off x="723900" y="1974850"/>
            <a:ext cx="465138" cy="536575"/>
          </a:xfrm>
          <a:custGeom>
            <a:avLst/>
            <a:gdLst>
              <a:gd name="G0" fmla="+- 21600 0 0"/>
              <a:gd name="G1" fmla="+- 20418 0 0"/>
              <a:gd name="G2" fmla="+- 21600 0 0"/>
              <a:gd name="T0" fmla="*/ 21526 w 21600"/>
              <a:gd name="T1" fmla="*/ 42018 h 42018"/>
              <a:gd name="T2" fmla="*/ 14553 w 21600"/>
              <a:gd name="T3" fmla="*/ 0 h 42018"/>
              <a:gd name="T4" fmla="*/ 21600 w 21600"/>
              <a:gd name="T5" fmla="*/ 20418 h 42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2018" fill="none" extrusionOk="0">
                <a:moveTo>
                  <a:pt x="21526" y="42017"/>
                </a:moveTo>
                <a:cubicBezTo>
                  <a:pt x="9625" y="41977"/>
                  <a:pt x="0" y="32318"/>
                  <a:pt x="0" y="20418"/>
                </a:cubicBezTo>
                <a:cubicBezTo>
                  <a:pt x="0" y="11204"/>
                  <a:pt x="5843" y="3005"/>
                  <a:pt x="14552" y="-1"/>
                </a:cubicBezTo>
              </a:path>
              <a:path w="21600" h="42018" stroke="0" extrusionOk="0">
                <a:moveTo>
                  <a:pt x="21526" y="42017"/>
                </a:moveTo>
                <a:cubicBezTo>
                  <a:pt x="9625" y="41977"/>
                  <a:pt x="0" y="32318"/>
                  <a:pt x="0" y="20418"/>
                </a:cubicBezTo>
                <a:cubicBezTo>
                  <a:pt x="0" y="11204"/>
                  <a:pt x="5843" y="3005"/>
                  <a:pt x="14552" y="-1"/>
                </a:cubicBezTo>
                <a:lnTo>
                  <a:pt x="21600" y="20418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0" name="Arc 8">
            <a:extLst>
              <a:ext uri="{FF2B5EF4-FFF2-40B4-BE49-F238E27FC236}">
                <a16:creationId xmlns:a16="http://schemas.microsoft.com/office/drawing/2014/main" id="{4A4DDBE4-C74E-B109-A5EA-04CD70A304ED}"/>
              </a:ext>
            </a:extLst>
          </p:cNvPr>
          <p:cNvSpPr>
            <a:spLocks/>
          </p:cNvSpPr>
          <p:nvPr/>
        </p:nvSpPr>
        <p:spPr bwMode="auto">
          <a:xfrm>
            <a:off x="471488" y="1966913"/>
            <a:ext cx="731837" cy="1538287"/>
          </a:xfrm>
          <a:custGeom>
            <a:avLst/>
            <a:gdLst>
              <a:gd name="G0" fmla="+- 21600 0 0"/>
              <a:gd name="G1" fmla="+- 20953 0 0"/>
              <a:gd name="G2" fmla="+- 21600 0 0"/>
              <a:gd name="T0" fmla="*/ 21553 w 21600"/>
              <a:gd name="T1" fmla="*/ 42553 h 42553"/>
              <a:gd name="T2" fmla="*/ 16355 w 21600"/>
              <a:gd name="T3" fmla="*/ 0 h 42553"/>
              <a:gd name="T4" fmla="*/ 21600 w 21600"/>
              <a:gd name="T5" fmla="*/ 20953 h 42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2553" fill="none" extrusionOk="0">
                <a:moveTo>
                  <a:pt x="21553" y="42552"/>
                </a:moveTo>
                <a:cubicBezTo>
                  <a:pt x="9642" y="42527"/>
                  <a:pt x="0" y="32864"/>
                  <a:pt x="0" y="20953"/>
                </a:cubicBezTo>
                <a:cubicBezTo>
                  <a:pt x="0" y="11043"/>
                  <a:pt x="6742" y="2405"/>
                  <a:pt x="16354" y="-1"/>
                </a:cubicBezTo>
              </a:path>
              <a:path w="21600" h="42553" stroke="0" extrusionOk="0">
                <a:moveTo>
                  <a:pt x="21553" y="42552"/>
                </a:moveTo>
                <a:cubicBezTo>
                  <a:pt x="9642" y="42527"/>
                  <a:pt x="0" y="32864"/>
                  <a:pt x="0" y="20953"/>
                </a:cubicBezTo>
                <a:cubicBezTo>
                  <a:pt x="0" y="11043"/>
                  <a:pt x="6742" y="2405"/>
                  <a:pt x="16354" y="-1"/>
                </a:cubicBezTo>
                <a:lnTo>
                  <a:pt x="21600" y="20953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64" name="Group 12">
            <a:extLst>
              <a:ext uri="{FF2B5EF4-FFF2-40B4-BE49-F238E27FC236}">
                <a16:creationId xmlns:a16="http://schemas.microsoft.com/office/drawing/2014/main" id="{764BE0E9-EA83-70CA-D3D4-C3E2825A20E4}"/>
              </a:ext>
            </a:extLst>
          </p:cNvPr>
          <p:cNvGrpSpPr>
            <a:grpSpLocks/>
          </p:cNvGrpSpPr>
          <p:nvPr/>
        </p:nvGrpSpPr>
        <p:grpSpPr bwMode="auto">
          <a:xfrm>
            <a:off x="7694613" y="1949450"/>
            <a:ext cx="1343025" cy="1620838"/>
            <a:chOff x="4847" y="1228"/>
            <a:chExt cx="846" cy="1021"/>
          </a:xfrm>
        </p:grpSpPr>
        <p:sp>
          <p:nvSpPr>
            <p:cNvPr id="49161" name="Rectangle 9">
              <a:extLst>
                <a:ext uri="{FF2B5EF4-FFF2-40B4-BE49-F238E27FC236}">
                  <a16:creationId xmlns:a16="http://schemas.microsoft.com/office/drawing/2014/main" id="{257CCF50-0B67-8E9D-A0D0-2FD75D5F6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7" y="1362"/>
              <a:ext cx="846" cy="776"/>
            </a:xfrm>
            <a:prstGeom prst="rect">
              <a:avLst/>
            </a:prstGeom>
            <a:solidFill>
              <a:srgbClr val="91919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200">
                  <a:latin typeface="Times New Roman" panose="02020603050405020304" pitchFamily="18" charset="0"/>
                </a:rPr>
                <a:t>STUDENTS.RPT</a:t>
              </a:r>
            </a:p>
          </p:txBody>
        </p:sp>
        <p:sp>
          <p:nvSpPr>
            <p:cNvPr id="49162" name="Oval 10">
              <a:extLst>
                <a:ext uri="{FF2B5EF4-FFF2-40B4-BE49-F238E27FC236}">
                  <a16:creationId xmlns:a16="http://schemas.microsoft.com/office/drawing/2014/main" id="{BB30248F-CA41-8A8B-489F-C635ED71C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2" y="1982"/>
              <a:ext cx="828" cy="267"/>
            </a:xfrm>
            <a:prstGeom prst="ellipse">
              <a:avLst/>
            </a:prstGeom>
            <a:solidFill>
              <a:srgbClr val="91919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3" name="Oval 11">
              <a:extLst>
                <a:ext uri="{FF2B5EF4-FFF2-40B4-BE49-F238E27FC236}">
                  <a16:creationId xmlns:a16="http://schemas.microsoft.com/office/drawing/2014/main" id="{8B980C44-3F4A-1E79-2B0B-B068975C2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" y="1228"/>
              <a:ext cx="820" cy="259"/>
            </a:xfrm>
            <a:prstGeom prst="ellipse">
              <a:avLst/>
            </a:prstGeom>
            <a:solidFill>
              <a:srgbClr val="91919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000">
                  <a:latin typeface="Times New Roman" panose="02020603050405020304" pitchFamily="18" charset="0"/>
                </a:rPr>
                <a:t>DISK</a:t>
              </a:r>
            </a:p>
          </p:txBody>
        </p:sp>
      </p:grpSp>
      <p:sp>
        <p:nvSpPr>
          <p:cNvPr id="49165" name="Arc 13">
            <a:extLst>
              <a:ext uri="{FF2B5EF4-FFF2-40B4-BE49-F238E27FC236}">
                <a16:creationId xmlns:a16="http://schemas.microsoft.com/office/drawing/2014/main" id="{9C7C4969-EBEB-47B8-252E-F5155E5B7582}"/>
              </a:ext>
            </a:extLst>
          </p:cNvPr>
          <p:cNvSpPr>
            <a:spLocks/>
          </p:cNvSpPr>
          <p:nvPr/>
        </p:nvSpPr>
        <p:spPr bwMode="auto">
          <a:xfrm>
            <a:off x="7213600" y="939800"/>
            <a:ext cx="850900" cy="16637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188062F-D1DA-DABF-D246-A3A2CC4DAA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20900" y="158750"/>
            <a:ext cx="4254500" cy="476250"/>
          </a:xfrm>
          <a:noFill/>
          <a:ln/>
        </p:spPr>
        <p:txBody>
          <a:bodyPr/>
          <a:lstStyle/>
          <a:p>
            <a:r>
              <a:rPr lang="en-US" altLang="en-US"/>
              <a:t>WRITE Syntax revisited.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FEDC428-075F-29AB-AD3B-64D2AB0B1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5600" y="876300"/>
            <a:ext cx="8153400" cy="1077913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When we are writing to a </a:t>
            </a:r>
            <a:r>
              <a:rPr lang="en-US" altLang="en-US">
                <a:solidFill>
                  <a:schemeClr val="hlink"/>
                </a:solidFill>
              </a:rPr>
              <a:t>printer</a:t>
            </a:r>
            <a:r>
              <a:rPr lang="en-US" altLang="en-US"/>
              <a:t> or a </a:t>
            </a:r>
            <a:r>
              <a:rPr lang="en-US" altLang="en-US">
                <a:solidFill>
                  <a:schemeClr val="hlink"/>
                </a:solidFill>
              </a:rPr>
              <a:t>print file </a:t>
            </a:r>
            <a:r>
              <a:rPr lang="en-US" altLang="en-US"/>
              <a:t>we use a form of the WRITE command different from that we use when writing to a sequential file.</a:t>
            </a:r>
          </a:p>
        </p:txBody>
      </p:sp>
      <p:graphicFrame>
        <p:nvGraphicFramePr>
          <p:cNvPr id="51204" name="Object 4">
            <a:extLst>
              <a:ext uri="{FF2B5EF4-FFF2-40B4-BE49-F238E27FC236}">
                <a16:creationId xmlns:a16="http://schemas.microsoft.com/office/drawing/2014/main" id="{BA50275B-2E9A-A73F-7FEF-E376E30AF9EF}"/>
              </a:ext>
            </a:extLst>
          </p:cNvPr>
          <p:cNvGraphicFramePr>
            <a:graphicFrameLocks/>
          </p:cNvGraphicFramePr>
          <p:nvPr/>
        </p:nvGraphicFramePr>
        <p:xfrm>
          <a:off x="812800" y="2209800"/>
          <a:ext cx="10748963" cy="574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70480" imgH="3838320" progId="Equation.2">
                  <p:embed/>
                </p:oleObj>
              </mc:Choice>
              <mc:Fallback>
                <p:oleObj name="Equation" r:id="rId3" imgW="7170480" imgH="383832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2209800"/>
                        <a:ext cx="10748963" cy="574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6FC5A98D-A3FF-4F8E-A91C-962F864F2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" y="344488"/>
            <a:ext cx="6956425" cy="39687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ENVIRONMENT DIVISION.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INPUT-OUTPUT SECTION.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FILE-CONTROL.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SELECT ReportFile ASSIGN TO "STUDENTS.RPT"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       ORGANIZATION IS LINE SEQUENTIAL.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DATA DIVISION.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FILE SECTION.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FD  ReportFile.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01  PrintLine          PIC X(40).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WORKING-STORAGE SECTION.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01  HeadingLine        PIC X(21) VALUE "  Record Count Report".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01  StudentTotalLine.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02 FILLER          PIC X(17) VALUE "Total Students = ".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02 PrnStudentCount PIC Z,ZZ9.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01  MaleTotalLine.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02 FILLER          PIC X(17) VALUE "Total Males    = ".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02 PrnMaleCount    PIC Z,ZZ9.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01  FemaleTotalLine.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02 FILLER          PIC X(17) VALUE "Total Females  = ". </a:t>
            </a:r>
            <a:b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latin typeface="Courier New" panose="02070309020205020404" pitchFamily="49" charset="0"/>
              </a:rPr>
              <a:t>    02 PrnFemaleCount  PIC Z,ZZ9.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82F695A-0B31-F02B-86C0-20D2AB6AC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4633913"/>
            <a:ext cx="8740775" cy="17589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MOVE StudentCount TO PrnStudentCount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MOVE MaleCount    TO PrnMaleCount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MOVE FemaleCount  TO PrnFemaleCount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WRITE PrintLine FROM HeadingLine      AFTER ADVANCING PAGE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WRITE PrintLine FROM StudentTotalLine AFTER ADVANCING 2 LINES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WRITE PrintLine FROM MaleTotalLine    AFTER ADVANCING 2 LINES</a:t>
            </a:r>
            <a:b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latin typeface="Courier New" panose="02070309020205020404" pitchFamily="49" charset="0"/>
              </a:rPr>
              <a:t>WRITE PrintLine FROM FemaleTotalLine  AFTER ADVANCING 2 LINES.</a:t>
            </a:r>
          </a:p>
        </p:txBody>
      </p:sp>
      <p:grpSp>
        <p:nvGrpSpPr>
          <p:cNvPr id="53255" name="Group 7">
            <a:extLst>
              <a:ext uri="{FF2B5EF4-FFF2-40B4-BE49-F238E27FC236}">
                <a16:creationId xmlns:a16="http://schemas.microsoft.com/office/drawing/2014/main" id="{4B5832FA-2FB3-B268-5322-463727192693}"/>
              </a:ext>
            </a:extLst>
          </p:cNvPr>
          <p:cNvGrpSpPr>
            <a:grpSpLocks/>
          </p:cNvGrpSpPr>
          <p:nvPr/>
        </p:nvGrpSpPr>
        <p:grpSpPr bwMode="auto">
          <a:xfrm>
            <a:off x="7656513" y="1212850"/>
            <a:ext cx="1343025" cy="1620838"/>
            <a:chOff x="4823" y="764"/>
            <a:chExt cx="846" cy="1021"/>
          </a:xfrm>
        </p:grpSpPr>
        <p:sp>
          <p:nvSpPr>
            <p:cNvPr id="53252" name="Rectangle 4">
              <a:extLst>
                <a:ext uri="{FF2B5EF4-FFF2-40B4-BE49-F238E27FC236}">
                  <a16:creationId xmlns:a16="http://schemas.microsoft.com/office/drawing/2014/main" id="{1D3B3A69-01F0-1EAE-ED33-956647266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3" y="898"/>
              <a:ext cx="846" cy="776"/>
            </a:xfrm>
            <a:prstGeom prst="rect">
              <a:avLst/>
            </a:prstGeom>
            <a:solidFill>
              <a:srgbClr val="91919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200">
                  <a:latin typeface="Times New Roman" panose="02020603050405020304" pitchFamily="18" charset="0"/>
                </a:rPr>
                <a:t>STUDENTS.RPT</a:t>
              </a:r>
            </a:p>
          </p:txBody>
        </p:sp>
        <p:sp>
          <p:nvSpPr>
            <p:cNvPr id="53253" name="Oval 5">
              <a:extLst>
                <a:ext uri="{FF2B5EF4-FFF2-40B4-BE49-F238E27FC236}">
                  <a16:creationId xmlns:a16="http://schemas.microsoft.com/office/drawing/2014/main" id="{894411BA-CD0C-D4A5-168B-F84AE6E9A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8" y="1518"/>
              <a:ext cx="828" cy="267"/>
            </a:xfrm>
            <a:prstGeom prst="ellipse">
              <a:avLst/>
            </a:prstGeom>
            <a:solidFill>
              <a:srgbClr val="91919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54" name="Oval 6">
              <a:extLst>
                <a:ext uri="{FF2B5EF4-FFF2-40B4-BE49-F238E27FC236}">
                  <a16:creationId xmlns:a16="http://schemas.microsoft.com/office/drawing/2014/main" id="{BA05E60A-0176-A70A-402D-E0F5D24A1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6" y="764"/>
              <a:ext cx="820" cy="259"/>
            </a:xfrm>
            <a:prstGeom prst="ellipse">
              <a:avLst/>
            </a:prstGeom>
            <a:solidFill>
              <a:srgbClr val="91919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000">
                  <a:latin typeface="Times New Roman" panose="02020603050405020304" pitchFamily="18" charset="0"/>
                </a:rPr>
                <a:t>DISK</a:t>
              </a:r>
            </a:p>
          </p:txBody>
        </p:sp>
      </p:grpSp>
      <p:sp>
        <p:nvSpPr>
          <p:cNvPr id="53256" name="Arc 8">
            <a:extLst>
              <a:ext uri="{FF2B5EF4-FFF2-40B4-BE49-F238E27FC236}">
                <a16:creationId xmlns:a16="http://schemas.microsoft.com/office/drawing/2014/main" id="{B3089D78-8EB5-16E2-26BA-8B0233F5491C}"/>
              </a:ext>
            </a:extLst>
          </p:cNvPr>
          <p:cNvSpPr>
            <a:spLocks/>
          </p:cNvSpPr>
          <p:nvPr/>
        </p:nvSpPr>
        <p:spPr bwMode="auto">
          <a:xfrm>
            <a:off x="76200" y="1003300"/>
            <a:ext cx="862013" cy="8921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14839 w 26766"/>
              <a:gd name="T1" fmla="*/ 42114 h 42114"/>
              <a:gd name="T2" fmla="*/ 26766 w 26766"/>
              <a:gd name="T3" fmla="*/ 627 h 42114"/>
              <a:gd name="T4" fmla="*/ 21600 w 26766"/>
              <a:gd name="T5" fmla="*/ 21600 h 4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766" h="42114" fill="none" extrusionOk="0">
                <a:moveTo>
                  <a:pt x="14838" y="42114"/>
                </a:moveTo>
                <a:cubicBezTo>
                  <a:pt x="5983" y="39195"/>
                  <a:pt x="0" y="3092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340" y="0"/>
                  <a:pt x="25075" y="210"/>
                  <a:pt x="26766" y="626"/>
                </a:cubicBezTo>
              </a:path>
              <a:path w="26766" h="42114" stroke="0" extrusionOk="0">
                <a:moveTo>
                  <a:pt x="14838" y="42114"/>
                </a:moveTo>
                <a:cubicBezTo>
                  <a:pt x="5983" y="39195"/>
                  <a:pt x="0" y="3092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340" y="0"/>
                  <a:pt x="25075" y="210"/>
                  <a:pt x="26766" y="626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Arc 9">
            <a:extLst>
              <a:ext uri="{FF2B5EF4-FFF2-40B4-BE49-F238E27FC236}">
                <a16:creationId xmlns:a16="http://schemas.microsoft.com/office/drawing/2014/main" id="{A5EC14C4-096E-7CED-7A1A-67AB4A137072}"/>
              </a:ext>
            </a:extLst>
          </p:cNvPr>
          <p:cNvSpPr>
            <a:spLocks/>
          </p:cNvSpPr>
          <p:nvPr/>
        </p:nvSpPr>
        <p:spPr bwMode="auto">
          <a:xfrm>
            <a:off x="2208213" y="1892300"/>
            <a:ext cx="333375" cy="495300"/>
          </a:xfrm>
          <a:custGeom>
            <a:avLst/>
            <a:gdLst>
              <a:gd name="G0" fmla="+- 6717 0 0"/>
              <a:gd name="G1" fmla="+- 21600 0 0"/>
              <a:gd name="G2" fmla="+- 21600 0 0"/>
              <a:gd name="T0" fmla="*/ 0 w 28317"/>
              <a:gd name="T1" fmla="*/ 1071 h 43200"/>
              <a:gd name="T2" fmla="*/ 6717 w 28317"/>
              <a:gd name="T3" fmla="*/ 43200 h 43200"/>
              <a:gd name="T4" fmla="*/ 6717 w 2831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317" h="43200" fill="none" extrusionOk="0">
                <a:moveTo>
                  <a:pt x="-1" y="1070"/>
                </a:moveTo>
                <a:cubicBezTo>
                  <a:pt x="2168" y="361"/>
                  <a:pt x="4435" y="0"/>
                  <a:pt x="6717" y="0"/>
                </a:cubicBezTo>
                <a:cubicBezTo>
                  <a:pt x="18646" y="0"/>
                  <a:pt x="28317" y="9670"/>
                  <a:pt x="28317" y="21600"/>
                </a:cubicBezTo>
                <a:cubicBezTo>
                  <a:pt x="28317" y="33529"/>
                  <a:pt x="18646" y="43200"/>
                  <a:pt x="6716" y="43200"/>
                </a:cubicBezTo>
              </a:path>
              <a:path w="28317" h="43200" stroke="0" extrusionOk="0">
                <a:moveTo>
                  <a:pt x="-1" y="1070"/>
                </a:moveTo>
                <a:cubicBezTo>
                  <a:pt x="2168" y="361"/>
                  <a:pt x="4435" y="0"/>
                  <a:pt x="6717" y="0"/>
                </a:cubicBezTo>
                <a:cubicBezTo>
                  <a:pt x="18646" y="0"/>
                  <a:pt x="28317" y="9670"/>
                  <a:pt x="28317" y="21600"/>
                </a:cubicBezTo>
                <a:cubicBezTo>
                  <a:pt x="28317" y="33529"/>
                  <a:pt x="18646" y="43200"/>
                  <a:pt x="6716" y="43200"/>
                </a:cubicBezTo>
                <a:lnTo>
                  <a:pt x="6717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Arc 10">
            <a:extLst>
              <a:ext uri="{FF2B5EF4-FFF2-40B4-BE49-F238E27FC236}">
                <a16:creationId xmlns:a16="http://schemas.microsoft.com/office/drawing/2014/main" id="{A807FE3D-E3CA-3BCF-82E8-2BFA0AA94C80}"/>
              </a:ext>
            </a:extLst>
          </p:cNvPr>
          <p:cNvSpPr>
            <a:spLocks/>
          </p:cNvSpPr>
          <p:nvPr/>
        </p:nvSpPr>
        <p:spPr bwMode="auto">
          <a:xfrm>
            <a:off x="2379663" y="1917700"/>
            <a:ext cx="477837" cy="646113"/>
          </a:xfrm>
          <a:custGeom>
            <a:avLst/>
            <a:gdLst>
              <a:gd name="G0" fmla="+- 72 0 0"/>
              <a:gd name="G1" fmla="+- 21600 0 0"/>
              <a:gd name="G2" fmla="+- 21600 0 0"/>
              <a:gd name="T0" fmla="*/ 0 w 21672"/>
              <a:gd name="T1" fmla="*/ 0 h 38852"/>
              <a:gd name="T2" fmla="*/ 13069 w 21672"/>
              <a:gd name="T3" fmla="*/ 38852 h 38852"/>
              <a:gd name="T4" fmla="*/ 72 w 21672"/>
              <a:gd name="T5" fmla="*/ 21600 h 38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2" h="38852" fill="none" extrusionOk="0">
                <a:moveTo>
                  <a:pt x="0" y="0"/>
                </a:moveTo>
                <a:cubicBezTo>
                  <a:pt x="24" y="0"/>
                  <a:pt x="48" y="0"/>
                  <a:pt x="72" y="0"/>
                </a:cubicBezTo>
                <a:cubicBezTo>
                  <a:pt x="12001" y="0"/>
                  <a:pt x="21672" y="9670"/>
                  <a:pt x="21672" y="21600"/>
                </a:cubicBezTo>
                <a:cubicBezTo>
                  <a:pt x="21672" y="28382"/>
                  <a:pt x="18486" y="34771"/>
                  <a:pt x="13069" y="38852"/>
                </a:cubicBezTo>
              </a:path>
              <a:path w="21672" h="38852" stroke="0" extrusionOk="0">
                <a:moveTo>
                  <a:pt x="0" y="0"/>
                </a:moveTo>
                <a:cubicBezTo>
                  <a:pt x="24" y="0"/>
                  <a:pt x="48" y="0"/>
                  <a:pt x="72" y="0"/>
                </a:cubicBezTo>
                <a:cubicBezTo>
                  <a:pt x="12001" y="0"/>
                  <a:pt x="21672" y="9670"/>
                  <a:pt x="21672" y="21600"/>
                </a:cubicBezTo>
                <a:cubicBezTo>
                  <a:pt x="21672" y="28382"/>
                  <a:pt x="18486" y="34771"/>
                  <a:pt x="13069" y="38852"/>
                </a:cubicBezTo>
                <a:lnTo>
                  <a:pt x="72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Arc 11">
            <a:extLst>
              <a:ext uri="{FF2B5EF4-FFF2-40B4-BE49-F238E27FC236}">
                <a16:creationId xmlns:a16="http://schemas.microsoft.com/office/drawing/2014/main" id="{AF533126-A7C4-93F2-0A82-60F8EC9734CB}"/>
              </a:ext>
            </a:extLst>
          </p:cNvPr>
          <p:cNvSpPr>
            <a:spLocks/>
          </p:cNvSpPr>
          <p:nvPr/>
        </p:nvSpPr>
        <p:spPr bwMode="auto">
          <a:xfrm>
            <a:off x="2393950" y="1925638"/>
            <a:ext cx="744538" cy="1290637"/>
          </a:xfrm>
          <a:custGeom>
            <a:avLst/>
            <a:gdLst>
              <a:gd name="G0" fmla="+- 46 0 0"/>
              <a:gd name="G1" fmla="+- 21600 0 0"/>
              <a:gd name="G2" fmla="+- 21600 0 0"/>
              <a:gd name="T0" fmla="*/ 0 w 21646"/>
              <a:gd name="T1" fmla="*/ 0 h 43149"/>
              <a:gd name="T2" fmla="*/ 1523 w 21646"/>
              <a:gd name="T3" fmla="*/ 43149 h 43149"/>
              <a:gd name="T4" fmla="*/ 46 w 21646"/>
              <a:gd name="T5" fmla="*/ 21600 h 43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46" h="43149" fill="none" extrusionOk="0">
                <a:moveTo>
                  <a:pt x="0" y="0"/>
                </a:moveTo>
                <a:cubicBezTo>
                  <a:pt x="15" y="0"/>
                  <a:pt x="30" y="0"/>
                  <a:pt x="46" y="0"/>
                </a:cubicBezTo>
                <a:cubicBezTo>
                  <a:pt x="11975" y="0"/>
                  <a:pt x="21646" y="9670"/>
                  <a:pt x="21646" y="21600"/>
                </a:cubicBezTo>
                <a:cubicBezTo>
                  <a:pt x="21646" y="32956"/>
                  <a:pt x="12852" y="42372"/>
                  <a:pt x="1523" y="43149"/>
                </a:cubicBezTo>
              </a:path>
              <a:path w="21646" h="43149" stroke="0" extrusionOk="0">
                <a:moveTo>
                  <a:pt x="0" y="0"/>
                </a:moveTo>
                <a:cubicBezTo>
                  <a:pt x="15" y="0"/>
                  <a:pt x="30" y="0"/>
                  <a:pt x="46" y="0"/>
                </a:cubicBezTo>
                <a:cubicBezTo>
                  <a:pt x="11975" y="0"/>
                  <a:pt x="21646" y="9670"/>
                  <a:pt x="21646" y="21600"/>
                </a:cubicBezTo>
                <a:cubicBezTo>
                  <a:pt x="21646" y="32956"/>
                  <a:pt x="12852" y="42372"/>
                  <a:pt x="1523" y="43149"/>
                </a:cubicBezTo>
                <a:lnTo>
                  <a:pt x="46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Arc 12">
            <a:extLst>
              <a:ext uri="{FF2B5EF4-FFF2-40B4-BE49-F238E27FC236}">
                <a16:creationId xmlns:a16="http://schemas.microsoft.com/office/drawing/2014/main" id="{7468FE64-DA2B-811B-B8EE-827720B512B5}"/>
              </a:ext>
            </a:extLst>
          </p:cNvPr>
          <p:cNvSpPr>
            <a:spLocks/>
          </p:cNvSpPr>
          <p:nvPr/>
        </p:nvSpPr>
        <p:spPr bwMode="auto">
          <a:xfrm>
            <a:off x="2386013" y="1931988"/>
            <a:ext cx="1119187" cy="1841500"/>
          </a:xfrm>
          <a:custGeom>
            <a:avLst/>
            <a:gdLst>
              <a:gd name="G0" fmla="+- 31 0 0"/>
              <a:gd name="G1" fmla="+- 21600 0 0"/>
              <a:gd name="G2" fmla="+- 21600 0 0"/>
              <a:gd name="T0" fmla="*/ 0 w 21631"/>
              <a:gd name="T1" fmla="*/ 0 h 42558"/>
              <a:gd name="T2" fmla="*/ 5256 w 21631"/>
              <a:gd name="T3" fmla="*/ 42558 h 42558"/>
              <a:gd name="T4" fmla="*/ 31 w 21631"/>
              <a:gd name="T5" fmla="*/ 21600 h 42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31" h="42558" fill="none" extrusionOk="0">
                <a:moveTo>
                  <a:pt x="0" y="0"/>
                </a:moveTo>
                <a:cubicBezTo>
                  <a:pt x="10" y="0"/>
                  <a:pt x="20" y="0"/>
                  <a:pt x="31" y="0"/>
                </a:cubicBezTo>
                <a:cubicBezTo>
                  <a:pt x="11960" y="0"/>
                  <a:pt x="21631" y="9670"/>
                  <a:pt x="21631" y="21600"/>
                </a:cubicBezTo>
                <a:cubicBezTo>
                  <a:pt x="21631" y="31516"/>
                  <a:pt x="14878" y="40159"/>
                  <a:pt x="5256" y="42558"/>
                </a:cubicBezTo>
              </a:path>
              <a:path w="21631" h="42558" stroke="0" extrusionOk="0">
                <a:moveTo>
                  <a:pt x="0" y="0"/>
                </a:moveTo>
                <a:cubicBezTo>
                  <a:pt x="10" y="0"/>
                  <a:pt x="20" y="0"/>
                  <a:pt x="31" y="0"/>
                </a:cubicBezTo>
                <a:cubicBezTo>
                  <a:pt x="11960" y="0"/>
                  <a:pt x="21631" y="9670"/>
                  <a:pt x="21631" y="21600"/>
                </a:cubicBezTo>
                <a:cubicBezTo>
                  <a:pt x="21631" y="31516"/>
                  <a:pt x="14878" y="40159"/>
                  <a:pt x="5256" y="42558"/>
                </a:cubicBezTo>
                <a:lnTo>
                  <a:pt x="31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Arc 13">
            <a:extLst>
              <a:ext uri="{FF2B5EF4-FFF2-40B4-BE49-F238E27FC236}">
                <a16:creationId xmlns:a16="http://schemas.microsoft.com/office/drawing/2014/main" id="{4FD1CFA9-74A6-D5C5-4C95-B018D48E7EF9}"/>
              </a:ext>
            </a:extLst>
          </p:cNvPr>
          <p:cNvSpPr>
            <a:spLocks/>
          </p:cNvSpPr>
          <p:nvPr/>
        </p:nvSpPr>
        <p:spPr bwMode="auto">
          <a:xfrm>
            <a:off x="5524500" y="990600"/>
            <a:ext cx="2501900" cy="876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9625847-5E25-F009-06DB-F02F646B8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158750"/>
            <a:ext cx="4689475" cy="476250"/>
          </a:xfrm>
          <a:noFill/>
          <a:ln/>
        </p:spPr>
        <p:txBody>
          <a:bodyPr/>
          <a:lstStyle/>
          <a:p>
            <a:r>
              <a:rPr lang="en-US" altLang="en-US"/>
              <a:t>Multiple Record Type Files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AF8C581-19FF-0877-D724-AFBE5CA13A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1003300"/>
            <a:ext cx="8153400" cy="5410200"/>
          </a:xfrm>
          <a:noFill/>
          <a:ln/>
        </p:spPr>
        <p:txBody>
          <a:bodyPr/>
          <a:lstStyle/>
          <a:p>
            <a:r>
              <a:rPr lang="en-US" altLang="en-US"/>
              <a:t>Quite often a single file will contain </a:t>
            </a:r>
            <a:r>
              <a:rPr lang="en-US" altLang="en-US">
                <a:solidFill>
                  <a:schemeClr val="hlink"/>
                </a:solidFill>
              </a:rPr>
              <a:t>more than one </a:t>
            </a:r>
            <a:r>
              <a:rPr lang="en-US" altLang="en-US"/>
              <a:t>type of record.</a:t>
            </a:r>
          </a:p>
          <a:p>
            <a:r>
              <a:rPr lang="en-US" altLang="en-US"/>
              <a:t>For instance, some of the terminal exercises required that your program apply a file of transaction records to the StudentsFile.</a:t>
            </a:r>
          </a:p>
          <a:p>
            <a:r>
              <a:rPr lang="en-US" altLang="en-US"/>
              <a:t>For simplicity, the Transaction file in these exercises contained one record type only; either Insertion or Update or Deletion.</a:t>
            </a:r>
          </a:p>
          <a:p>
            <a:r>
              <a:rPr lang="en-US" altLang="en-US"/>
              <a:t>In a real environment, transactions of this sort would normally be collected together into </a:t>
            </a:r>
            <a:r>
              <a:rPr lang="en-US" altLang="en-US">
                <a:solidFill>
                  <a:schemeClr val="hlink"/>
                </a:solidFill>
              </a:rPr>
              <a:t>one</a:t>
            </a:r>
            <a:r>
              <a:rPr lang="en-US" altLang="en-US"/>
              <a:t> single transaction file.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8F64723-A448-F329-C2B1-9AA1C72A6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95250"/>
            <a:ext cx="8383588" cy="476250"/>
          </a:xfrm>
          <a:noFill/>
          <a:ln/>
        </p:spPr>
        <p:txBody>
          <a:bodyPr/>
          <a:lstStyle/>
          <a:p>
            <a:r>
              <a:rPr lang="en-US" altLang="en-US"/>
              <a:t>Implications of a multiple record transaction file.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F4A13B2-8A8C-B380-FA01-EAE55313D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876300"/>
            <a:ext cx="8153400" cy="5410200"/>
          </a:xfrm>
          <a:noFill/>
          <a:ln/>
        </p:spPr>
        <p:txBody>
          <a:bodyPr/>
          <a:lstStyle/>
          <a:p>
            <a:pPr>
              <a:spcBef>
                <a:spcPct val="45000"/>
              </a:spcBef>
            </a:pPr>
            <a:r>
              <a:rPr lang="en-US" altLang="en-US"/>
              <a:t>Gathering all the transactions into a single file implies that the file will contain </a:t>
            </a:r>
            <a:r>
              <a:rPr lang="en-US" altLang="en-US">
                <a:solidFill>
                  <a:schemeClr val="hlink"/>
                </a:solidFill>
              </a:rPr>
              <a:t>different record types </a:t>
            </a:r>
            <a:r>
              <a:rPr lang="en-US" altLang="en-US"/>
              <a:t>(i.e. records with different structures).</a:t>
            </a:r>
          </a:p>
          <a:p>
            <a:pPr>
              <a:spcBef>
                <a:spcPct val="45000"/>
              </a:spcBef>
            </a:pPr>
            <a:r>
              <a:rPr lang="en-US" altLang="en-US"/>
              <a:t>The different record structures may give rise to records which are also of </a:t>
            </a:r>
            <a:r>
              <a:rPr lang="en-US" altLang="en-US">
                <a:solidFill>
                  <a:schemeClr val="hlink"/>
                </a:solidFill>
              </a:rPr>
              <a:t>different lengths</a:t>
            </a:r>
            <a:r>
              <a:rPr lang="en-US" altLang="en-US"/>
              <a:t>.</a:t>
            </a:r>
          </a:p>
          <a:p>
            <a:pPr>
              <a:spcBef>
                <a:spcPct val="45000"/>
              </a:spcBef>
            </a:pPr>
            <a:r>
              <a:rPr lang="en-US" altLang="en-US"/>
              <a:t>For example</a:t>
            </a:r>
          </a:p>
          <a:p>
            <a:pPr lvl="1">
              <a:spcBef>
                <a:spcPct val="45000"/>
              </a:spcBef>
              <a:buSzPct val="65000"/>
              <a:buFont typeface="Monotype Sorts" charset="2"/>
              <a:buChar char="l"/>
            </a:pPr>
            <a:r>
              <a:rPr lang="en-US" altLang="en-US"/>
              <a:t>an insertion transaction will contain all the fields that appear in the StudentFile record  (</a:t>
            </a:r>
            <a:r>
              <a:rPr lang="en-US" altLang="en-US">
                <a:solidFill>
                  <a:schemeClr val="tx2"/>
                </a:solidFill>
                <a:effectLst/>
              </a:rPr>
              <a:t>32 characters</a:t>
            </a:r>
            <a:r>
              <a:rPr lang="en-US" altLang="en-US"/>
              <a:t>).</a:t>
            </a:r>
          </a:p>
          <a:p>
            <a:pPr lvl="1">
              <a:spcBef>
                <a:spcPct val="45000"/>
              </a:spcBef>
              <a:buSzPct val="65000"/>
              <a:buFont typeface="Monotype Sorts" charset="2"/>
              <a:buChar char="l"/>
            </a:pPr>
            <a:r>
              <a:rPr lang="en-US" altLang="en-US"/>
              <a:t>a deletion transaction will contain only the StudentId (</a:t>
            </a:r>
            <a:r>
              <a:rPr lang="en-US" altLang="en-US">
                <a:solidFill>
                  <a:schemeClr val="tx2"/>
                </a:solidFill>
                <a:effectLst/>
              </a:rPr>
              <a:t>7 characters</a:t>
            </a:r>
            <a:r>
              <a:rPr lang="en-US" altLang="en-US"/>
              <a:t>).</a:t>
            </a:r>
          </a:p>
          <a:p>
            <a:pPr lvl="1">
              <a:spcBef>
                <a:spcPct val="45000"/>
              </a:spcBef>
              <a:buSzPct val="65000"/>
              <a:buFont typeface="Monotype Sorts" charset="2"/>
              <a:buChar char="l"/>
            </a:pPr>
            <a:r>
              <a:rPr lang="en-US" altLang="en-US"/>
              <a:t>an update transaction used to record course changes might contain the StudentId, the OldCourseCode and the NewCourseCode (</a:t>
            </a:r>
            <a:r>
              <a:rPr lang="en-US" altLang="en-US">
                <a:solidFill>
                  <a:schemeClr val="tx2"/>
                </a:solidFill>
                <a:effectLst/>
              </a:rPr>
              <a:t>15 characters</a:t>
            </a:r>
            <a:r>
              <a:rPr lang="en-US" altLang="en-US"/>
              <a:t>).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BBE03EC-CD8D-0F7E-6176-4C70B2818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14500" y="120650"/>
            <a:ext cx="5499100" cy="476250"/>
          </a:xfrm>
          <a:noFill/>
          <a:ln/>
        </p:spPr>
        <p:txBody>
          <a:bodyPr/>
          <a:lstStyle/>
          <a:p>
            <a:r>
              <a:rPr lang="en-US" altLang="en-US"/>
              <a:t>Describing multiple record files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6DA3F1B-5A7E-4873-8E37-BD649FF38F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800" y="1422400"/>
            <a:ext cx="7848600" cy="2428875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To describe these different record types we have to use </a:t>
            </a:r>
            <a:r>
              <a:rPr lang="en-US" altLang="en-US">
                <a:solidFill>
                  <a:schemeClr val="hlink"/>
                </a:solidFill>
              </a:rPr>
              <a:t>more than one </a:t>
            </a:r>
            <a:r>
              <a:rPr lang="en-US" altLang="en-US"/>
              <a:t>record description in the file's FD.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Because record descriptions always begin with level 01 we provide a 01 level for </a:t>
            </a:r>
            <a:r>
              <a:rPr lang="en-US" altLang="en-US">
                <a:solidFill>
                  <a:schemeClr val="hlink"/>
                </a:solidFill>
              </a:rPr>
              <a:t>each</a:t>
            </a:r>
            <a:r>
              <a:rPr lang="en-US" altLang="en-US"/>
              <a:t> record type in the file.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08588AC-97B4-3062-DFA7-2D458371E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35600" y="1549400"/>
            <a:ext cx="3441700" cy="5200650"/>
          </a:xfrm>
          <a:noFill/>
          <a:ln/>
        </p:spPr>
        <p:txBody>
          <a:bodyPr/>
          <a:lstStyle/>
          <a:p>
            <a:r>
              <a:rPr lang="en-US" altLang="en-US"/>
              <a:t>What is not obvious from this description is that </a:t>
            </a:r>
            <a:r>
              <a:rPr lang="en-US" altLang="en-US" sz="2000"/>
              <a:t>COBOL</a:t>
            </a:r>
            <a:r>
              <a:rPr lang="en-US" altLang="en-US"/>
              <a:t> continues to create just a </a:t>
            </a:r>
            <a:r>
              <a:rPr lang="en-US" altLang="en-US">
                <a:solidFill>
                  <a:schemeClr val="hlink"/>
                </a:solidFill>
              </a:rPr>
              <a:t>single ‘record buffer’ </a:t>
            </a:r>
            <a:r>
              <a:rPr lang="en-US" altLang="en-US"/>
              <a:t>for the file!</a:t>
            </a:r>
          </a:p>
          <a:p>
            <a:r>
              <a:rPr lang="en-US" altLang="en-US"/>
              <a:t>And this ‘record buffer’ is only able to store a </a:t>
            </a:r>
            <a:r>
              <a:rPr lang="en-US" altLang="en-US">
                <a:solidFill>
                  <a:schemeClr val="hlink"/>
                </a:solidFill>
              </a:rPr>
              <a:t>single record </a:t>
            </a:r>
            <a:r>
              <a:rPr lang="en-US" altLang="en-US"/>
              <a:t>at a time!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48A63E4-DBE2-0FDE-A599-AE755927D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950913"/>
            <a:ext cx="5113338" cy="53086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76200" rIns="92075" bIns="76200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DATA DIVISION.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FILE SECTION.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FD TransactionFile.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01 InsertionRec.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StudentId       PIC 9(7).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StudentName.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    03 Surname      PIC X(8).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    03 Initials     PIC XX.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DateOfBirth.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    03 YOBirth      PIC 9(2).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    03 MOBirth      PIC 9(2).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    03 DOBirth      PIC 9(2).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CourseCode      PIC X(4).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Grant           PIC 9(4).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Gender          PIC X.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01 DeleteRec.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01 UpdateRec.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StudentId       PIC 9(7).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OldCourseCode   PIC X(4).</a:t>
            </a:r>
            <a:b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latin typeface="Courier New" panose="02070309020205020404" pitchFamily="49" charset="0"/>
              </a:rPr>
              <a:t>   02  NewCourseCode   PIC X(4).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18B239A-DA8F-D178-D113-99E2AF871D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2450" y="133350"/>
            <a:ext cx="8266113" cy="476250"/>
          </a:xfrm>
          <a:noFill/>
          <a:ln/>
        </p:spPr>
        <p:txBody>
          <a:bodyPr/>
          <a:lstStyle/>
          <a:p>
            <a:r>
              <a:rPr lang="en-US" altLang="en-US"/>
              <a:t>Multiple record descriptions - One record buffer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006556C-6474-C90F-36D1-3EA8197E34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800" y="498475"/>
            <a:ext cx="8280400" cy="749300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Multiple record descriptions in a file are </a:t>
            </a:r>
            <a:r>
              <a:rPr lang="en-US" altLang="en-US" sz="2000"/>
              <a:t>IMPLICITLY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redefinitions</a:t>
            </a:r>
            <a:r>
              <a:rPr lang="en-US" altLang="en-US"/>
              <a:t> of the single record buffer.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EAA6D23-00B6-64AF-08B5-99C852F65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251075"/>
            <a:ext cx="8750300" cy="42418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58DBAAA-F890-2E8A-9FA1-568566E68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3632200"/>
            <a:ext cx="8262937" cy="477838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rgbClr val="474747"/>
                </a:solidFill>
                <a:latin typeface="Times New Roman" panose="02020603050405020304" pitchFamily="18" charset="0"/>
              </a:rPr>
              <a:t>9 2 3 0 1 6 5 H E N N E S S Y R M 7 1 0 9 1 5 L M 5 1 0 5 5 0 F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DB48A7A6-79EE-DF32-576D-3634D8C80D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5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5F727418-B77B-B378-6F66-1651740F3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52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C7E78343-CC62-7EAF-26ED-81AA20EA28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1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A37D7974-B521-2441-E461-142C4FE48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B176C8B1-BCD7-B31D-0456-D4E006D87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AEB5528B-2950-886D-2504-24BA3D95F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6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69F00F0B-FB14-6AE0-1AF0-5E2A79F59B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B86E85C5-BBD7-21EA-2650-8AF8FAC8F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id="{728AB2AD-FBC1-76E1-3F57-4CE62B7B6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1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>
            <a:extLst>
              <a:ext uri="{FF2B5EF4-FFF2-40B4-BE49-F238E27FC236}">
                <a16:creationId xmlns:a16="http://schemas.microsoft.com/office/drawing/2014/main" id="{F28DD5F9-1159-86AF-D59B-D8FC29788A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2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>
            <a:extLst>
              <a:ext uri="{FF2B5EF4-FFF2-40B4-BE49-F238E27FC236}">
                <a16:creationId xmlns:a16="http://schemas.microsoft.com/office/drawing/2014/main" id="{077D3DDC-D204-032A-A7CA-56417F6A79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61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7BB7D8F7-CFA1-F77C-3B17-21A1AAF7ED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91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F7B96A96-253A-7E7C-7A5C-75C760198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6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>
            <a:extLst>
              <a:ext uri="{FF2B5EF4-FFF2-40B4-BE49-F238E27FC236}">
                <a16:creationId xmlns:a16="http://schemas.microsoft.com/office/drawing/2014/main" id="{8068D6A2-800D-C5CA-931E-1CA72D1D7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60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>
            <a:extLst>
              <a:ext uri="{FF2B5EF4-FFF2-40B4-BE49-F238E27FC236}">
                <a16:creationId xmlns:a16="http://schemas.microsoft.com/office/drawing/2014/main" id="{94E1B7C8-5413-AC9D-3960-22A3462748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0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>
            <a:extLst>
              <a:ext uri="{FF2B5EF4-FFF2-40B4-BE49-F238E27FC236}">
                <a16:creationId xmlns:a16="http://schemas.microsoft.com/office/drawing/2014/main" id="{784FE068-66A7-BBC6-8CB0-1CA8ED18C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5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>
            <a:extLst>
              <a:ext uri="{FF2B5EF4-FFF2-40B4-BE49-F238E27FC236}">
                <a16:creationId xmlns:a16="http://schemas.microsoft.com/office/drawing/2014/main" id="{DF86FD41-2607-3DC0-368C-7F161A533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2">
            <a:extLst>
              <a:ext uri="{FF2B5EF4-FFF2-40B4-BE49-F238E27FC236}">
                <a16:creationId xmlns:a16="http://schemas.microsoft.com/office/drawing/2014/main" id="{A667395F-6BC3-4F43-F01E-08B4DE1A04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5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23">
            <a:extLst>
              <a:ext uri="{FF2B5EF4-FFF2-40B4-BE49-F238E27FC236}">
                <a16:creationId xmlns:a16="http://schemas.microsoft.com/office/drawing/2014/main" id="{5592D1B4-6FEC-86C9-2AF8-ED53B0174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466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4">
            <a:extLst>
              <a:ext uri="{FF2B5EF4-FFF2-40B4-BE49-F238E27FC236}">
                <a16:creationId xmlns:a16="http://schemas.microsoft.com/office/drawing/2014/main" id="{C11B49D1-F59A-EF37-5D39-C6CBACEF55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96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25">
            <a:extLst>
              <a:ext uri="{FF2B5EF4-FFF2-40B4-BE49-F238E27FC236}">
                <a16:creationId xmlns:a16="http://schemas.microsoft.com/office/drawing/2014/main" id="{8E9438D2-F306-A5BF-8EA0-9182F5574D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0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26">
            <a:extLst>
              <a:ext uri="{FF2B5EF4-FFF2-40B4-BE49-F238E27FC236}">
                <a16:creationId xmlns:a16="http://schemas.microsoft.com/office/drawing/2014/main" id="{1F993FA1-B247-9ABF-C6BA-21B3B34E496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68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27">
            <a:extLst>
              <a:ext uri="{FF2B5EF4-FFF2-40B4-BE49-F238E27FC236}">
                <a16:creationId xmlns:a16="http://schemas.microsoft.com/office/drawing/2014/main" id="{FA2BEA3B-6555-C88E-DA8D-8719C83B3F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65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28">
            <a:extLst>
              <a:ext uri="{FF2B5EF4-FFF2-40B4-BE49-F238E27FC236}">
                <a16:creationId xmlns:a16="http://schemas.microsoft.com/office/drawing/2014/main" id="{7AE9FC80-5439-9BEB-65ED-48C084BB71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5925" y="3629025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29">
            <a:extLst>
              <a:ext uri="{FF2B5EF4-FFF2-40B4-BE49-F238E27FC236}">
                <a16:creationId xmlns:a16="http://schemas.microsoft.com/office/drawing/2014/main" id="{C4E95C90-92AB-257C-7F1F-D709FDC72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62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Line 30">
            <a:extLst>
              <a:ext uri="{FF2B5EF4-FFF2-40B4-BE49-F238E27FC236}">
                <a16:creationId xmlns:a16="http://schemas.microsoft.com/office/drawing/2014/main" id="{56BBC8CE-A1F8-30E8-E97C-EDF2C6638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647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Line 31">
            <a:extLst>
              <a:ext uri="{FF2B5EF4-FFF2-40B4-BE49-F238E27FC236}">
                <a16:creationId xmlns:a16="http://schemas.microsoft.com/office/drawing/2014/main" id="{FAC6C556-6C25-28B3-874E-8293468F6A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44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Line 32">
            <a:extLst>
              <a:ext uri="{FF2B5EF4-FFF2-40B4-BE49-F238E27FC236}">
                <a16:creationId xmlns:a16="http://schemas.microsoft.com/office/drawing/2014/main" id="{59CE09CA-3042-292B-1E6A-93BE1D39B1A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20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Line 33">
            <a:extLst>
              <a:ext uri="{FF2B5EF4-FFF2-40B4-BE49-F238E27FC236}">
                <a16:creationId xmlns:a16="http://schemas.microsoft.com/office/drawing/2014/main" id="{FFEAB2DC-9D35-227A-1DA5-473A8501E85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7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8" name="Line 34">
            <a:extLst>
              <a:ext uri="{FF2B5EF4-FFF2-40B4-BE49-F238E27FC236}">
                <a16:creationId xmlns:a16="http://schemas.microsoft.com/office/drawing/2014/main" id="{8D75FB95-C97C-B65F-6FF2-158D79F18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29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9" name="Line 35">
            <a:extLst>
              <a:ext uri="{FF2B5EF4-FFF2-40B4-BE49-F238E27FC236}">
                <a16:creationId xmlns:a16="http://schemas.microsoft.com/office/drawing/2014/main" id="{DED4C73D-04C4-E647-A7B0-3F45BC14AA0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99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0" name="Rectangle 36">
            <a:extLst>
              <a:ext uri="{FF2B5EF4-FFF2-40B4-BE49-F238E27FC236}">
                <a16:creationId xmlns:a16="http://schemas.microsoft.com/office/drawing/2014/main" id="{86E59CCE-1D02-DF90-A36A-23CD0A413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1770063"/>
            <a:ext cx="3516313" cy="454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ctr">
            <a:spAutoFit/>
          </a:bodyPr>
          <a:lstStyle/>
          <a:p>
            <a:pPr algn="ctr"/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TransactionFile  Buffer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A1E2A15-F4F4-78E1-A3E7-9C724B22DA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800" y="498475"/>
            <a:ext cx="8280400" cy="749300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Multiple record descriptions in a file are </a:t>
            </a:r>
            <a:r>
              <a:rPr lang="en-US" altLang="en-US" sz="2000"/>
              <a:t>IMPLICITLY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redefinitions</a:t>
            </a:r>
            <a:r>
              <a:rPr lang="en-US" altLang="en-US"/>
              <a:t> of the single record buffer.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BD41216-2F46-10B9-BABE-1ED485008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251075"/>
            <a:ext cx="8750300" cy="42418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69C69FEE-6A04-864A-A39E-78E40679E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" y="2486025"/>
            <a:ext cx="7996238" cy="649288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InsertionRec</a:t>
            </a: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StudentId   StudentName    DateOfBirth   CourseCode    Grant   Gender  </a:t>
            </a:r>
          </a:p>
        </p:txBody>
      </p:sp>
      <p:sp>
        <p:nvSpPr>
          <p:cNvPr id="18437" name="Line 5">
            <a:extLst>
              <a:ext uri="{FF2B5EF4-FFF2-40B4-BE49-F238E27FC236}">
                <a16:creationId xmlns:a16="http://schemas.microsoft.com/office/drawing/2014/main" id="{8B07EDD0-2705-4444-1910-6543A2067D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600" y="2759075"/>
            <a:ext cx="80137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>
            <a:extLst>
              <a:ext uri="{FF2B5EF4-FFF2-40B4-BE49-F238E27FC236}">
                <a16:creationId xmlns:a16="http://schemas.microsoft.com/office/drawing/2014/main" id="{59A89A82-1D16-0C4B-C5D7-2872FD50B3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8800" y="3143250"/>
            <a:ext cx="171450" cy="4667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9C9C09E6-FFCE-ADA6-8457-BA24FBCAB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3632200"/>
            <a:ext cx="8262937" cy="477838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rgbClr val="474747"/>
                </a:solidFill>
                <a:latin typeface="Times New Roman" panose="02020603050405020304" pitchFamily="18" charset="0"/>
              </a:rPr>
              <a:t>9 2 3 0 1 6 5 H E N N E S S Y R M 7 1 0 9 1 5 L M 5 1 0 5 5 0 F</a:t>
            </a:r>
          </a:p>
        </p:txBody>
      </p:sp>
      <p:sp>
        <p:nvSpPr>
          <p:cNvPr id="18440" name="Line 8">
            <a:extLst>
              <a:ext uri="{FF2B5EF4-FFF2-40B4-BE49-F238E27FC236}">
                <a16:creationId xmlns:a16="http://schemas.microsoft.com/office/drawing/2014/main" id="{B153ADC6-FBD3-3C42-AF5E-D1516378E778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5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>
            <a:extLst>
              <a:ext uri="{FF2B5EF4-FFF2-40B4-BE49-F238E27FC236}">
                <a16:creationId xmlns:a16="http://schemas.microsoft.com/office/drawing/2014/main" id="{3FD667CB-A38D-A71A-1E22-34DC05693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52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>
            <a:extLst>
              <a:ext uri="{FF2B5EF4-FFF2-40B4-BE49-F238E27FC236}">
                <a16:creationId xmlns:a16="http://schemas.microsoft.com/office/drawing/2014/main" id="{DFEAB424-CD1D-2BB2-78AC-E34401BDBD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1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>
            <a:extLst>
              <a:ext uri="{FF2B5EF4-FFF2-40B4-BE49-F238E27FC236}">
                <a16:creationId xmlns:a16="http://schemas.microsoft.com/office/drawing/2014/main" id="{F8C54145-C083-4E53-689A-4BB5E9D11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>
            <a:extLst>
              <a:ext uri="{FF2B5EF4-FFF2-40B4-BE49-F238E27FC236}">
                <a16:creationId xmlns:a16="http://schemas.microsoft.com/office/drawing/2014/main" id="{9227159C-FC13-C8A1-F08F-E887FE7391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>
            <a:extLst>
              <a:ext uri="{FF2B5EF4-FFF2-40B4-BE49-F238E27FC236}">
                <a16:creationId xmlns:a16="http://schemas.microsoft.com/office/drawing/2014/main" id="{C594016A-056A-F6D8-C124-935073A0EE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6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>
            <a:extLst>
              <a:ext uri="{FF2B5EF4-FFF2-40B4-BE49-F238E27FC236}">
                <a16:creationId xmlns:a16="http://schemas.microsoft.com/office/drawing/2014/main" id="{82D755C9-032C-B074-D896-8CD8B4FFE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>
            <a:extLst>
              <a:ext uri="{FF2B5EF4-FFF2-40B4-BE49-F238E27FC236}">
                <a16:creationId xmlns:a16="http://schemas.microsoft.com/office/drawing/2014/main" id="{9EEC1D6A-EABD-D416-541F-E2E947E50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>
            <a:extLst>
              <a:ext uri="{FF2B5EF4-FFF2-40B4-BE49-F238E27FC236}">
                <a16:creationId xmlns:a16="http://schemas.microsoft.com/office/drawing/2014/main" id="{305FF9DD-DF1E-5EC0-0440-8623CF7A88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1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7">
            <a:extLst>
              <a:ext uri="{FF2B5EF4-FFF2-40B4-BE49-F238E27FC236}">
                <a16:creationId xmlns:a16="http://schemas.microsoft.com/office/drawing/2014/main" id="{E8E23C67-ECA3-317D-99AA-4A615A455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2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18">
            <a:extLst>
              <a:ext uri="{FF2B5EF4-FFF2-40B4-BE49-F238E27FC236}">
                <a16:creationId xmlns:a16="http://schemas.microsoft.com/office/drawing/2014/main" id="{0EC1971C-B766-6F83-079F-C1C91FEC4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61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19">
            <a:extLst>
              <a:ext uri="{FF2B5EF4-FFF2-40B4-BE49-F238E27FC236}">
                <a16:creationId xmlns:a16="http://schemas.microsoft.com/office/drawing/2014/main" id="{A7ED69E6-EBB4-7D3A-A73E-715B8F9D9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91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20">
            <a:extLst>
              <a:ext uri="{FF2B5EF4-FFF2-40B4-BE49-F238E27FC236}">
                <a16:creationId xmlns:a16="http://schemas.microsoft.com/office/drawing/2014/main" id="{13EA03E8-C00E-746B-75D4-383A02D638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6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Line 21">
            <a:extLst>
              <a:ext uri="{FF2B5EF4-FFF2-40B4-BE49-F238E27FC236}">
                <a16:creationId xmlns:a16="http://schemas.microsoft.com/office/drawing/2014/main" id="{7C1F7D0A-67E0-5477-91B8-262664D50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60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4" name="Line 22">
            <a:extLst>
              <a:ext uri="{FF2B5EF4-FFF2-40B4-BE49-F238E27FC236}">
                <a16:creationId xmlns:a16="http://schemas.microsoft.com/office/drawing/2014/main" id="{9ADB91E5-E442-D8C1-7695-45CC72B011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0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5" name="Line 23">
            <a:extLst>
              <a:ext uri="{FF2B5EF4-FFF2-40B4-BE49-F238E27FC236}">
                <a16:creationId xmlns:a16="http://schemas.microsoft.com/office/drawing/2014/main" id="{95BD097A-09F5-3343-E28E-869893A8B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5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4">
            <a:extLst>
              <a:ext uri="{FF2B5EF4-FFF2-40B4-BE49-F238E27FC236}">
                <a16:creationId xmlns:a16="http://schemas.microsoft.com/office/drawing/2014/main" id="{0E1CD756-76A9-3884-0ED2-D92F734AC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25">
            <a:extLst>
              <a:ext uri="{FF2B5EF4-FFF2-40B4-BE49-F238E27FC236}">
                <a16:creationId xmlns:a16="http://schemas.microsoft.com/office/drawing/2014/main" id="{99AE9A09-5C74-552D-B128-D9745E37C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5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Line 26">
            <a:extLst>
              <a:ext uri="{FF2B5EF4-FFF2-40B4-BE49-F238E27FC236}">
                <a16:creationId xmlns:a16="http://schemas.microsoft.com/office/drawing/2014/main" id="{F3865806-6FE1-3A51-F0AB-9C5D059CE0B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466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9" name="Line 27">
            <a:extLst>
              <a:ext uri="{FF2B5EF4-FFF2-40B4-BE49-F238E27FC236}">
                <a16:creationId xmlns:a16="http://schemas.microsoft.com/office/drawing/2014/main" id="{F9D07420-3A6A-4793-0936-6CA747CCA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96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Line 28">
            <a:extLst>
              <a:ext uri="{FF2B5EF4-FFF2-40B4-BE49-F238E27FC236}">
                <a16:creationId xmlns:a16="http://schemas.microsoft.com/office/drawing/2014/main" id="{185F508E-AC5B-499E-E796-A28E80235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0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1" name="Line 29">
            <a:extLst>
              <a:ext uri="{FF2B5EF4-FFF2-40B4-BE49-F238E27FC236}">
                <a16:creationId xmlns:a16="http://schemas.microsoft.com/office/drawing/2014/main" id="{D47B9061-3187-AE9A-7F91-0F148FFC3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68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Line 30">
            <a:extLst>
              <a:ext uri="{FF2B5EF4-FFF2-40B4-BE49-F238E27FC236}">
                <a16:creationId xmlns:a16="http://schemas.microsoft.com/office/drawing/2014/main" id="{9412519E-699C-72E2-185C-FC1A358F4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65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3" name="Line 31">
            <a:extLst>
              <a:ext uri="{FF2B5EF4-FFF2-40B4-BE49-F238E27FC236}">
                <a16:creationId xmlns:a16="http://schemas.microsoft.com/office/drawing/2014/main" id="{43C43643-37B5-DD9C-1F2F-A5E6E04B8A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5925" y="3629025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4" name="Line 32">
            <a:extLst>
              <a:ext uri="{FF2B5EF4-FFF2-40B4-BE49-F238E27FC236}">
                <a16:creationId xmlns:a16="http://schemas.microsoft.com/office/drawing/2014/main" id="{CAE01EC2-6241-6555-0D38-94073E358B4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62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Line 33">
            <a:extLst>
              <a:ext uri="{FF2B5EF4-FFF2-40B4-BE49-F238E27FC236}">
                <a16:creationId xmlns:a16="http://schemas.microsoft.com/office/drawing/2014/main" id="{F70158F8-4CAD-AB88-F7C6-D52A465266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647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Line 34">
            <a:extLst>
              <a:ext uri="{FF2B5EF4-FFF2-40B4-BE49-F238E27FC236}">
                <a16:creationId xmlns:a16="http://schemas.microsoft.com/office/drawing/2014/main" id="{432343DC-FBCF-F724-1693-9735AB7A2C4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44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7" name="Line 35">
            <a:extLst>
              <a:ext uri="{FF2B5EF4-FFF2-40B4-BE49-F238E27FC236}">
                <a16:creationId xmlns:a16="http://schemas.microsoft.com/office/drawing/2014/main" id="{A44322A8-23C1-7C46-3956-04214D4BF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20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Line 36">
            <a:extLst>
              <a:ext uri="{FF2B5EF4-FFF2-40B4-BE49-F238E27FC236}">
                <a16:creationId xmlns:a16="http://schemas.microsoft.com/office/drawing/2014/main" id="{3B954A2B-1F60-8B74-08BA-1873C4D39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7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Line 37">
            <a:extLst>
              <a:ext uri="{FF2B5EF4-FFF2-40B4-BE49-F238E27FC236}">
                <a16:creationId xmlns:a16="http://schemas.microsoft.com/office/drawing/2014/main" id="{54A66D73-26AC-FD18-BE42-1708972D58DC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29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0" name="Line 38">
            <a:extLst>
              <a:ext uri="{FF2B5EF4-FFF2-40B4-BE49-F238E27FC236}">
                <a16:creationId xmlns:a16="http://schemas.microsoft.com/office/drawing/2014/main" id="{90042C73-F3D6-60E5-DCF0-5C5350C60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99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1" name="Line 39">
            <a:extLst>
              <a:ext uri="{FF2B5EF4-FFF2-40B4-BE49-F238E27FC236}">
                <a16:creationId xmlns:a16="http://schemas.microsoft.com/office/drawing/2014/main" id="{E8C17453-E8B1-D31A-8FEA-47B65D91D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Line 40">
            <a:extLst>
              <a:ext uri="{FF2B5EF4-FFF2-40B4-BE49-F238E27FC236}">
                <a16:creationId xmlns:a16="http://schemas.microsoft.com/office/drawing/2014/main" id="{BB6C5CC7-B5E8-D3EE-47E0-1C137A3EAF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3140075"/>
            <a:ext cx="203200" cy="469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3" name="Line 41">
            <a:extLst>
              <a:ext uri="{FF2B5EF4-FFF2-40B4-BE49-F238E27FC236}">
                <a16:creationId xmlns:a16="http://schemas.microsoft.com/office/drawing/2014/main" id="{19B18217-A892-03C3-1B28-F453EA0F17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755900"/>
            <a:ext cx="0" cy="384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4" name="Line 42">
            <a:extLst>
              <a:ext uri="{FF2B5EF4-FFF2-40B4-BE49-F238E27FC236}">
                <a16:creationId xmlns:a16="http://schemas.microsoft.com/office/drawing/2014/main" id="{9CC158DE-9057-1CCF-1D45-C073E390F6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4900" y="3148013"/>
            <a:ext cx="1466850" cy="4841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Line 43">
            <a:extLst>
              <a:ext uri="{FF2B5EF4-FFF2-40B4-BE49-F238E27FC236}">
                <a16:creationId xmlns:a16="http://schemas.microsoft.com/office/drawing/2014/main" id="{D165D9C1-C6E4-5C1B-E60E-C190F135A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43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6" name="Line 44">
            <a:extLst>
              <a:ext uri="{FF2B5EF4-FFF2-40B4-BE49-F238E27FC236}">
                <a16:creationId xmlns:a16="http://schemas.microsoft.com/office/drawing/2014/main" id="{651EC704-682D-43A3-56CF-9FC7CE3599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2713" y="3148013"/>
            <a:ext cx="1295400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7" name="Line 45">
            <a:extLst>
              <a:ext uri="{FF2B5EF4-FFF2-40B4-BE49-F238E27FC236}">
                <a16:creationId xmlns:a16="http://schemas.microsoft.com/office/drawing/2014/main" id="{E300EF7B-EC28-3AD7-040E-4E7C531F3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91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8" name="Line 46">
            <a:extLst>
              <a:ext uri="{FF2B5EF4-FFF2-40B4-BE49-F238E27FC236}">
                <a16:creationId xmlns:a16="http://schemas.microsoft.com/office/drawing/2014/main" id="{45334FB9-3A66-E05A-71C3-5F1ED6D9C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4338" y="3143250"/>
            <a:ext cx="804862" cy="4857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9" name="Line 47">
            <a:extLst>
              <a:ext uri="{FF2B5EF4-FFF2-40B4-BE49-F238E27FC236}">
                <a16:creationId xmlns:a16="http://schemas.microsoft.com/office/drawing/2014/main" id="{A6A9D823-33EE-A81C-19F4-7091177D7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2700" y="2759075"/>
            <a:ext cx="0" cy="3937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0" name="Line 48">
            <a:extLst>
              <a:ext uri="{FF2B5EF4-FFF2-40B4-BE49-F238E27FC236}">
                <a16:creationId xmlns:a16="http://schemas.microsoft.com/office/drawing/2014/main" id="{C87E8D11-F5D8-74EE-161A-436179ED1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5875" y="3148013"/>
            <a:ext cx="852488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1" name="Rectangle 49">
            <a:extLst>
              <a:ext uri="{FF2B5EF4-FFF2-40B4-BE49-F238E27FC236}">
                <a16:creationId xmlns:a16="http://schemas.microsoft.com/office/drawing/2014/main" id="{C6F555FA-C574-80EE-5542-81ACDF7CF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1770063"/>
            <a:ext cx="3516313" cy="454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ctr">
            <a:spAutoFit/>
          </a:bodyPr>
          <a:lstStyle/>
          <a:p>
            <a:pPr algn="ctr"/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TransactionFile  Buffer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35B336A-ED7F-E9BB-86C2-97C8E7B8B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800" y="498475"/>
            <a:ext cx="8280400" cy="749300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Multiple record descriptions in a file are </a:t>
            </a:r>
            <a:r>
              <a:rPr lang="en-US" altLang="en-US" sz="2000"/>
              <a:t>IMPLICITLY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redefinitions</a:t>
            </a:r>
            <a:r>
              <a:rPr lang="en-US" altLang="en-US"/>
              <a:t> of the single record buffer.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19BA7D7-EB8B-A40D-CA5B-E8090D80F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251075"/>
            <a:ext cx="8750300" cy="42418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2336BA88-F756-7AEC-5735-3B0169817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" y="2486025"/>
            <a:ext cx="7996238" cy="649288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InsertionRec</a:t>
            </a: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StudentId   StudentName    DateOfBirth   CourseCode    Grant   Gender  </a:t>
            </a:r>
          </a:p>
        </p:txBody>
      </p:sp>
      <p:sp>
        <p:nvSpPr>
          <p:cNvPr id="20485" name="Line 5">
            <a:extLst>
              <a:ext uri="{FF2B5EF4-FFF2-40B4-BE49-F238E27FC236}">
                <a16:creationId xmlns:a16="http://schemas.microsoft.com/office/drawing/2014/main" id="{F2B01684-719F-7E73-5520-5DFD8BA2D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600" y="2759075"/>
            <a:ext cx="80137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1F67B8D9-6349-E90C-4935-6CC9EDB1F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" y="4557713"/>
            <a:ext cx="1677988" cy="658812"/>
          </a:xfrm>
          <a:prstGeom prst="rect">
            <a:avLst/>
          </a:prstGeom>
          <a:solidFill>
            <a:schemeClr val="tx1"/>
          </a:solidFill>
          <a:ln w="25400">
            <a:solidFill>
              <a:srgbClr val="00AE00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>
                <a:solidFill>
                  <a:srgbClr val="474747"/>
                </a:solidFill>
              </a:rPr>
              <a:t>   StudentId</a:t>
            </a:r>
            <a:endParaRPr lang="en-US" altLang="en-US">
              <a:solidFill>
                <a:srgbClr val="00AE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AE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DeletionRec</a:t>
            </a:r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B5013C3B-BEC4-FFF7-4950-31753D4A8C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8800" y="3143250"/>
            <a:ext cx="171450" cy="4667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>
            <a:extLst>
              <a:ext uri="{FF2B5EF4-FFF2-40B4-BE49-F238E27FC236}">
                <a16:creationId xmlns:a16="http://schemas.microsoft.com/office/drawing/2014/main" id="{7190C8E9-A711-93FB-1BDB-F1D7D13BAD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4350" y="4111625"/>
            <a:ext cx="31750" cy="45085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>
            <a:extLst>
              <a:ext uri="{FF2B5EF4-FFF2-40B4-BE49-F238E27FC236}">
                <a16:creationId xmlns:a16="http://schemas.microsoft.com/office/drawing/2014/main" id="{CB7CE7FF-1D88-5745-8674-B21736DE58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700" y="4848225"/>
            <a:ext cx="1670050" cy="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>
            <a:extLst>
              <a:ext uri="{FF2B5EF4-FFF2-40B4-BE49-F238E27FC236}">
                <a16:creationId xmlns:a16="http://schemas.microsoft.com/office/drawing/2014/main" id="{CD00DFD6-BF2E-A236-F486-578DC0795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4111625"/>
            <a:ext cx="25400" cy="457200"/>
          </a:xfrm>
          <a:prstGeom prst="line">
            <a:avLst/>
          </a:prstGeom>
          <a:noFill/>
          <a:ln w="12700">
            <a:solidFill>
              <a:srgbClr val="00AE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id="{5207D0A1-0A4C-A085-A533-7C64695C7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3632200"/>
            <a:ext cx="8262937" cy="477838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rgbClr val="474747"/>
                </a:solidFill>
                <a:latin typeface="Times New Roman" panose="02020603050405020304" pitchFamily="18" charset="0"/>
              </a:rPr>
              <a:t>9 2 3 0 1 6 5 H E N N E S S Y R M 7 1 0 9 1 5 L M 5 1 0 5 5 0 F</a:t>
            </a:r>
          </a:p>
        </p:txBody>
      </p:sp>
      <p:sp>
        <p:nvSpPr>
          <p:cNvPr id="20492" name="Line 12">
            <a:extLst>
              <a:ext uri="{FF2B5EF4-FFF2-40B4-BE49-F238E27FC236}">
                <a16:creationId xmlns:a16="http://schemas.microsoft.com/office/drawing/2014/main" id="{59662D21-7DE5-63F2-3051-5FF8CA33248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5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>
            <a:extLst>
              <a:ext uri="{FF2B5EF4-FFF2-40B4-BE49-F238E27FC236}">
                <a16:creationId xmlns:a16="http://schemas.microsoft.com/office/drawing/2014/main" id="{5308FFC3-72F6-F755-2350-2D3A1300B1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52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>
            <a:extLst>
              <a:ext uri="{FF2B5EF4-FFF2-40B4-BE49-F238E27FC236}">
                <a16:creationId xmlns:a16="http://schemas.microsoft.com/office/drawing/2014/main" id="{A32838A7-0A22-8B6E-78D3-451D989D77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1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>
            <a:extLst>
              <a:ext uri="{FF2B5EF4-FFF2-40B4-BE49-F238E27FC236}">
                <a16:creationId xmlns:a16="http://schemas.microsoft.com/office/drawing/2014/main" id="{C774157C-8318-EFAC-95BB-EBBAEC00A1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>
            <a:extLst>
              <a:ext uri="{FF2B5EF4-FFF2-40B4-BE49-F238E27FC236}">
                <a16:creationId xmlns:a16="http://schemas.microsoft.com/office/drawing/2014/main" id="{BE925D0D-7F83-4CBF-BC92-8F1BFFD951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id="{C0ADE9DB-178B-2AB3-D844-6DC03152F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6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3BC41576-230A-3AD0-BB04-FC6C05E575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>
            <a:extLst>
              <a:ext uri="{FF2B5EF4-FFF2-40B4-BE49-F238E27FC236}">
                <a16:creationId xmlns:a16="http://schemas.microsoft.com/office/drawing/2014/main" id="{8FF07060-73D9-3768-FD37-570AD61BCE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>
            <a:extLst>
              <a:ext uri="{FF2B5EF4-FFF2-40B4-BE49-F238E27FC236}">
                <a16:creationId xmlns:a16="http://schemas.microsoft.com/office/drawing/2014/main" id="{4EE12F37-B81F-FBC1-44D4-5FE192DFB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1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>
            <a:extLst>
              <a:ext uri="{FF2B5EF4-FFF2-40B4-BE49-F238E27FC236}">
                <a16:creationId xmlns:a16="http://schemas.microsoft.com/office/drawing/2014/main" id="{9DCAF9F9-E703-B894-A7F5-E42916CA38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29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>
            <a:extLst>
              <a:ext uri="{FF2B5EF4-FFF2-40B4-BE49-F238E27FC236}">
                <a16:creationId xmlns:a16="http://schemas.microsoft.com/office/drawing/2014/main" id="{AC051A09-E967-42DB-C814-C10BD4A070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61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>
            <a:extLst>
              <a:ext uri="{FF2B5EF4-FFF2-40B4-BE49-F238E27FC236}">
                <a16:creationId xmlns:a16="http://schemas.microsoft.com/office/drawing/2014/main" id="{9F1AC56B-08C2-F425-666B-170E69DD2F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91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4">
            <a:extLst>
              <a:ext uri="{FF2B5EF4-FFF2-40B4-BE49-F238E27FC236}">
                <a16:creationId xmlns:a16="http://schemas.microsoft.com/office/drawing/2014/main" id="{11143540-50B3-5F20-D9B1-4489297C06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6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25">
            <a:extLst>
              <a:ext uri="{FF2B5EF4-FFF2-40B4-BE49-F238E27FC236}">
                <a16:creationId xmlns:a16="http://schemas.microsoft.com/office/drawing/2014/main" id="{3726065F-FEFA-5C10-973C-2125F5B498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608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26">
            <a:extLst>
              <a:ext uri="{FF2B5EF4-FFF2-40B4-BE49-F238E27FC236}">
                <a16:creationId xmlns:a16="http://schemas.microsoft.com/office/drawing/2014/main" id="{A1C5C47A-C7AC-84BA-4074-3C538720BD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00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27">
            <a:extLst>
              <a:ext uri="{FF2B5EF4-FFF2-40B4-BE49-F238E27FC236}">
                <a16:creationId xmlns:a16="http://schemas.microsoft.com/office/drawing/2014/main" id="{5321A827-9C4D-D89E-D01F-F99AA02D5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5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28">
            <a:extLst>
              <a:ext uri="{FF2B5EF4-FFF2-40B4-BE49-F238E27FC236}">
                <a16:creationId xmlns:a16="http://schemas.microsoft.com/office/drawing/2014/main" id="{56EB462D-741D-DEC1-68D9-32A0FC447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29">
            <a:extLst>
              <a:ext uri="{FF2B5EF4-FFF2-40B4-BE49-F238E27FC236}">
                <a16:creationId xmlns:a16="http://schemas.microsoft.com/office/drawing/2014/main" id="{412E55F1-A2BF-3F5A-4922-0E054C08A7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51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Line 30">
            <a:extLst>
              <a:ext uri="{FF2B5EF4-FFF2-40B4-BE49-F238E27FC236}">
                <a16:creationId xmlns:a16="http://schemas.microsoft.com/office/drawing/2014/main" id="{41AECEBB-E8D1-4760-9F62-FE112836C8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466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1" name="Line 31">
            <a:extLst>
              <a:ext uri="{FF2B5EF4-FFF2-40B4-BE49-F238E27FC236}">
                <a16:creationId xmlns:a16="http://schemas.microsoft.com/office/drawing/2014/main" id="{AE6E3560-AD31-86A4-5A5D-D57B58DD5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96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2" name="Line 32">
            <a:extLst>
              <a:ext uri="{FF2B5EF4-FFF2-40B4-BE49-F238E27FC236}">
                <a16:creationId xmlns:a16="http://schemas.microsoft.com/office/drawing/2014/main" id="{5C8A7507-0B1C-AD7E-9F0F-A28BE8582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09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3" name="Line 33">
            <a:extLst>
              <a:ext uri="{FF2B5EF4-FFF2-40B4-BE49-F238E27FC236}">
                <a16:creationId xmlns:a16="http://schemas.microsoft.com/office/drawing/2014/main" id="{CC464005-33C2-873C-75B5-EC36DD581C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6813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4" name="Line 34">
            <a:extLst>
              <a:ext uri="{FF2B5EF4-FFF2-40B4-BE49-F238E27FC236}">
                <a16:creationId xmlns:a16="http://schemas.microsoft.com/office/drawing/2014/main" id="{E3600AC2-9B8F-4BBE-6632-01EB6DA050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652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5" name="Line 35">
            <a:extLst>
              <a:ext uri="{FF2B5EF4-FFF2-40B4-BE49-F238E27FC236}">
                <a16:creationId xmlns:a16="http://schemas.microsoft.com/office/drawing/2014/main" id="{C197E11A-D578-E244-8533-39D4D3C5D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5925" y="3629025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6" name="Line 36">
            <a:extLst>
              <a:ext uri="{FF2B5EF4-FFF2-40B4-BE49-F238E27FC236}">
                <a16:creationId xmlns:a16="http://schemas.microsoft.com/office/drawing/2014/main" id="{04AA1F79-F0C3-9EAC-C4C4-9BC39521E3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62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7" name="Line 37">
            <a:extLst>
              <a:ext uri="{FF2B5EF4-FFF2-40B4-BE49-F238E27FC236}">
                <a16:creationId xmlns:a16="http://schemas.microsoft.com/office/drawing/2014/main" id="{A5941B7A-FAFF-CCF4-4E20-80E88E4B3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6475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8" name="Line 38">
            <a:extLst>
              <a:ext uri="{FF2B5EF4-FFF2-40B4-BE49-F238E27FC236}">
                <a16:creationId xmlns:a16="http://schemas.microsoft.com/office/drawing/2014/main" id="{2C9F0AE1-1073-367E-61E0-06428993A4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44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9" name="Line 39">
            <a:extLst>
              <a:ext uri="{FF2B5EF4-FFF2-40B4-BE49-F238E27FC236}">
                <a16:creationId xmlns:a16="http://schemas.microsoft.com/office/drawing/2014/main" id="{7161512C-CB32-323F-CA4C-B4C274381F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208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0" name="Line 40">
            <a:extLst>
              <a:ext uri="{FF2B5EF4-FFF2-40B4-BE49-F238E27FC236}">
                <a16:creationId xmlns:a16="http://schemas.microsoft.com/office/drawing/2014/main" id="{B0ED0F06-6648-77DC-F609-23C4AE021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70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1" name="Line 41">
            <a:extLst>
              <a:ext uri="{FF2B5EF4-FFF2-40B4-BE49-F238E27FC236}">
                <a16:creationId xmlns:a16="http://schemas.microsoft.com/office/drawing/2014/main" id="{134916CD-82B3-3CDB-1BA7-0C79C181C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2938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2" name="Line 42">
            <a:extLst>
              <a:ext uri="{FF2B5EF4-FFF2-40B4-BE49-F238E27FC236}">
                <a16:creationId xmlns:a16="http://schemas.microsoft.com/office/drawing/2014/main" id="{769134D1-B144-B51F-C272-9F110CF61D6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9950" y="3633788"/>
            <a:ext cx="0" cy="4603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3" name="Line 43">
            <a:extLst>
              <a:ext uri="{FF2B5EF4-FFF2-40B4-BE49-F238E27FC236}">
                <a16:creationId xmlns:a16="http://schemas.microsoft.com/office/drawing/2014/main" id="{F12A92D5-00AB-A1B0-B58D-D5D456A56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4" name="Line 44">
            <a:extLst>
              <a:ext uri="{FF2B5EF4-FFF2-40B4-BE49-F238E27FC236}">
                <a16:creationId xmlns:a16="http://schemas.microsoft.com/office/drawing/2014/main" id="{6144F4C4-0534-1AD7-FC28-1FDBA2DE2F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3900" y="3140075"/>
            <a:ext cx="203200" cy="469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5" name="Line 45">
            <a:extLst>
              <a:ext uri="{FF2B5EF4-FFF2-40B4-BE49-F238E27FC236}">
                <a16:creationId xmlns:a16="http://schemas.microsoft.com/office/drawing/2014/main" id="{DBA90369-C97A-E754-48E7-50085C145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755900"/>
            <a:ext cx="0" cy="384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6" name="Line 46">
            <a:extLst>
              <a:ext uri="{FF2B5EF4-FFF2-40B4-BE49-F238E27FC236}">
                <a16:creationId xmlns:a16="http://schemas.microsoft.com/office/drawing/2014/main" id="{3C8F74CD-ABE5-8D49-4ABA-C0CF47321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4900" y="3148013"/>
            <a:ext cx="1466850" cy="4841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7" name="Line 47">
            <a:extLst>
              <a:ext uri="{FF2B5EF4-FFF2-40B4-BE49-F238E27FC236}">
                <a16:creationId xmlns:a16="http://schemas.microsoft.com/office/drawing/2014/main" id="{472342C5-912A-3492-C57E-1B61728C5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43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8" name="Line 48">
            <a:extLst>
              <a:ext uri="{FF2B5EF4-FFF2-40B4-BE49-F238E27FC236}">
                <a16:creationId xmlns:a16="http://schemas.microsoft.com/office/drawing/2014/main" id="{6EA752BF-9843-AD7E-1BFA-48B6EBD1F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2713" y="3148013"/>
            <a:ext cx="1295400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9" name="Line 49">
            <a:extLst>
              <a:ext uri="{FF2B5EF4-FFF2-40B4-BE49-F238E27FC236}">
                <a16:creationId xmlns:a16="http://schemas.microsoft.com/office/drawing/2014/main" id="{D9CC662B-5649-60FD-0787-7801A1FAE8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9100" y="2759075"/>
            <a:ext cx="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0" name="Line 50">
            <a:extLst>
              <a:ext uri="{FF2B5EF4-FFF2-40B4-BE49-F238E27FC236}">
                <a16:creationId xmlns:a16="http://schemas.microsoft.com/office/drawing/2014/main" id="{B00779A0-E74B-0B4C-F886-D65A9AF3B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4338" y="3143250"/>
            <a:ext cx="804862" cy="4857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1" name="Line 51">
            <a:extLst>
              <a:ext uri="{FF2B5EF4-FFF2-40B4-BE49-F238E27FC236}">
                <a16:creationId xmlns:a16="http://schemas.microsoft.com/office/drawing/2014/main" id="{538FEECE-B3D8-E13E-BFBD-A6B9968DC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2700" y="2759075"/>
            <a:ext cx="0" cy="3937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2" name="Line 52">
            <a:extLst>
              <a:ext uri="{FF2B5EF4-FFF2-40B4-BE49-F238E27FC236}">
                <a16:creationId xmlns:a16="http://schemas.microsoft.com/office/drawing/2014/main" id="{83F4E644-D422-694B-7F39-6F2257A42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5875" y="3148013"/>
            <a:ext cx="852488" cy="471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3" name="Rectangle 53">
            <a:extLst>
              <a:ext uri="{FF2B5EF4-FFF2-40B4-BE49-F238E27FC236}">
                <a16:creationId xmlns:a16="http://schemas.microsoft.com/office/drawing/2014/main" id="{81CA1BF8-5A16-2A9B-DB4D-F0D1ED5FD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1770063"/>
            <a:ext cx="3516313" cy="454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ctr">
            <a:spAutoFit/>
          </a:bodyPr>
          <a:lstStyle/>
          <a:p>
            <a:pPr algn="ctr"/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TransactionFile  Buffer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63753786</TotalTime>
  <Pages>25</Pages>
  <Words>2577</Words>
  <Application>Microsoft Office PowerPoint</Application>
  <PresentationFormat>Letter Paper (8.5x11 in)</PresentationFormat>
  <Paragraphs>201</Paragraphs>
  <Slides>25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Wingdings</vt:lpstr>
      <vt:lpstr>Times New Roman</vt:lpstr>
      <vt:lpstr>Monotype Sorts</vt:lpstr>
      <vt:lpstr>Courier New</vt:lpstr>
      <vt:lpstr>Default Design</vt:lpstr>
      <vt:lpstr>Microsoft ClipArt Gallery</vt:lpstr>
      <vt:lpstr>Equation</vt:lpstr>
      <vt:lpstr>Advanced Sequential Files 1.</vt:lpstr>
      <vt:lpstr>Single Record Type Files</vt:lpstr>
      <vt:lpstr>Multiple Record Type Files</vt:lpstr>
      <vt:lpstr>Implications of a multiple record transaction file.</vt:lpstr>
      <vt:lpstr>Describing multiple record files</vt:lpstr>
      <vt:lpstr>Multiple record descriptions - One record buffer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Transaction Type Code</vt:lpstr>
      <vt:lpstr>The Revised FD.</vt:lpstr>
      <vt:lpstr>The Final FD.</vt:lpstr>
      <vt:lpstr>PowerPoint Presentation</vt:lpstr>
      <vt:lpstr>PowerPoint Presentation</vt:lpstr>
      <vt:lpstr>Printing a Report.</vt:lpstr>
      <vt:lpstr>Report Print Lines.</vt:lpstr>
      <vt:lpstr>Describing Print Lines.</vt:lpstr>
      <vt:lpstr>The File Buffer</vt:lpstr>
      <vt:lpstr>No VALUE clause in the FILE SECTION.</vt:lpstr>
      <vt:lpstr>A Solution</vt:lpstr>
      <vt:lpstr>PowerPoint Presentation</vt:lpstr>
      <vt:lpstr>WRITE Syntax revisited.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Arithmetic  and  Edited Pictures</dc:title>
  <dc:subject/>
  <dc:creator>Michael Coughlan</dc:creator>
  <cp:keywords/>
  <dc:description/>
  <cp:lastModifiedBy>Sean McBride</cp:lastModifiedBy>
  <cp:revision>7</cp:revision>
  <cp:lastPrinted>1601-01-01T00:00:00Z</cp:lastPrinted>
  <dcterms:created xsi:type="dcterms:W3CDTF">1994-04-06T17:44:20Z</dcterms:created>
  <dcterms:modified xsi:type="dcterms:W3CDTF">2026-05-13T01:06:12Z</dcterms:modified>
</cp:coreProperties>
</file>