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6858000" type="letter"/>
  <p:notesSz cx="6858000" cy="97742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7" d="100"/>
          <a:sy n="127" d="100"/>
        </p:scale>
        <p:origin x="270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CEA36F01-0771-606E-B77C-83474EA085D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95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>
              <a:defRPr sz="1000" b="0" i="1">
                <a:effectLst/>
              </a:defRPr>
            </a:lvl1pPr>
          </a:lstStyle>
          <a:p>
            <a:endParaRPr lang="en-US" altLang="en-US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6E6CC3C9-527D-0C95-22E0-50558FCF382D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95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>
              <a:defRPr sz="1000" b="0" i="1">
                <a:effectLst/>
              </a:defRPr>
            </a:lvl1pPr>
          </a:lstStyle>
          <a:p>
            <a:endParaRPr lang="en-US" alt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4446C905-6A5B-DBDD-09EC-3D63BB35E0E9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>
              <a:defRPr sz="1000" b="0" i="1">
                <a:effectLst/>
              </a:defRPr>
            </a:lvl1pPr>
          </a:lstStyle>
          <a:p>
            <a:endParaRPr lang="en-US" altLang="en-US"/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7E0A7B73-2BEB-E441-2CD7-221DE0451FF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>
              <a:defRPr sz="1000" b="0" i="1">
                <a:effectLst/>
              </a:defRPr>
            </a:lvl1pPr>
          </a:lstStyle>
          <a:p>
            <a:fld id="{9433952C-8B22-4CB5-8E6E-A380B974EF7F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77DC3930-7471-FD58-10FE-DD8A92F496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9588" y="9312275"/>
            <a:ext cx="758825" cy="25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313" tIns="44450" rIns="87313" bIns="44450">
            <a:spAutoFit/>
          </a:bodyPr>
          <a:lstStyle>
            <a:lvl1pPr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34975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868363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03338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736725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1939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6511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1083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5655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200" b="0">
                <a:effectLst/>
              </a:rPr>
              <a:t>Page </a:t>
            </a:r>
            <a:fld id="{C6DB628B-2FDB-499D-A53C-FE512F50672A}" type="slidenum">
              <a:rPr lang="en-US" altLang="en-US" sz="1200" b="0">
                <a:effectLst/>
              </a:rPr>
              <a:pPr algn="ctr">
                <a:lnSpc>
                  <a:spcPct val="90000"/>
                </a:lnSpc>
              </a:pPr>
              <a:t>‹#›</a:t>
            </a:fld>
            <a:endParaRPr lang="en-US" altLang="en-US" sz="1200" b="0">
              <a:effectLst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09630EC5-3F95-E3D6-9C69-C8ADD6A3C7E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95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defTabSz="762000">
              <a:defRPr sz="1000" b="0" i="1">
                <a:effectLst/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C23DC220-F249-4A16-95D3-807B16E8AFE9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95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 defTabSz="762000">
              <a:defRPr sz="1000" b="0" i="1">
                <a:effectLst/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50EAB298-8E95-B7E2-E11B-01E2DD843884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defTabSz="762000">
              <a:defRPr sz="1000" b="0" i="1">
                <a:effectLst/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3533B03C-6ADD-4F50-424F-69CB6976F27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 defTabSz="762000">
              <a:defRPr sz="1000" b="0" i="1">
                <a:effectLst/>
                <a:latin typeface="Times New Roman" panose="02020603050405020304" pitchFamily="18" charset="0"/>
              </a:defRPr>
            </a:lvl1pPr>
          </a:lstStyle>
          <a:p>
            <a:fld id="{254EC0FE-EF60-48F4-992A-1C7238786DF5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2054" name="Rectangle 6">
            <a:extLst>
              <a:ext uri="{FF2B5EF4-FFF2-40B4-BE49-F238E27FC236}">
                <a16:creationId xmlns:a16="http://schemas.microsoft.com/office/drawing/2014/main" id="{7E09E6C7-D0BB-4A6E-2D90-28F09BC11334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645025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Body Text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055" name="Rectangle 7">
            <a:extLst>
              <a:ext uri="{FF2B5EF4-FFF2-40B4-BE49-F238E27FC236}">
                <a16:creationId xmlns:a16="http://schemas.microsoft.com/office/drawing/2014/main" id="{52F360C4-470B-24E2-0762-863AD01E9E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9588" y="9312275"/>
            <a:ext cx="758825" cy="25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313" tIns="44450" rIns="87313" bIns="44450">
            <a:spAutoFit/>
          </a:bodyPr>
          <a:lstStyle>
            <a:lvl1pPr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34975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868363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03338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736725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1939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6511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1083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5655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200" b="0">
                <a:effectLst/>
              </a:rPr>
              <a:t>Page </a:t>
            </a:r>
            <a:fld id="{02FCF5F8-E4A2-4383-9135-9E43C8E1145D}" type="slidenum">
              <a:rPr lang="en-US" altLang="en-US" sz="1200" b="0">
                <a:effectLst/>
              </a:rPr>
              <a:pPr algn="ctr">
                <a:lnSpc>
                  <a:spcPct val="90000"/>
                </a:lnSpc>
              </a:pPr>
              <a:t>‹#›</a:t>
            </a:fld>
            <a:endParaRPr lang="en-US" altLang="en-US" sz="1200" b="0">
              <a:effectLst/>
            </a:endParaRPr>
          </a:p>
        </p:txBody>
      </p:sp>
      <p:sp>
        <p:nvSpPr>
          <p:cNvPr id="2056" name="Rectangle 8">
            <a:extLst>
              <a:ext uri="{FF2B5EF4-FFF2-40B4-BE49-F238E27FC236}">
                <a16:creationId xmlns:a16="http://schemas.microsoft.com/office/drawing/2014/main" id="{8165916D-B0C2-9126-48BB-4B889A30F856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9350" y="855663"/>
            <a:ext cx="4559300" cy="3416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EBA2E5B1-423A-E022-B791-1294B4C8BD1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6DBFC50-AB49-4F05-B26A-8AEC67AB338F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5122" name="Rectangle 2">
            <a:extLst>
              <a:ext uri="{FF2B5EF4-FFF2-40B4-BE49-F238E27FC236}">
                <a16:creationId xmlns:a16="http://schemas.microsoft.com/office/drawing/2014/main" id="{E855AD5E-53EC-ED6A-BA04-C750122679E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3FE7E8AD-2B2F-ED69-FA81-5571DABA640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5040D4A7-0F15-3BB8-06DF-54CADC7F906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4F2D7DB-A3D8-459D-9FAE-19BBCFA94D81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23554" name="Rectangle 2">
            <a:extLst>
              <a:ext uri="{FF2B5EF4-FFF2-40B4-BE49-F238E27FC236}">
                <a16:creationId xmlns:a16="http://schemas.microsoft.com/office/drawing/2014/main" id="{F2329608-77F0-06C9-DFEF-65BB2F643E7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77F86D0E-4947-57E5-2591-127C1BB7B0D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01188006-A409-9372-52BB-925D1DA4CAF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18A3020-EB0C-4997-9E29-7A1CBE243424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25602" name="Rectangle 2">
            <a:extLst>
              <a:ext uri="{FF2B5EF4-FFF2-40B4-BE49-F238E27FC236}">
                <a16:creationId xmlns:a16="http://schemas.microsoft.com/office/drawing/2014/main" id="{C8BDD6DB-4E50-0152-A662-D09CAAD9C5F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FFEDFD75-C51F-F083-67D4-DD10421FFC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4D4DB9BA-446F-81F2-FB69-BD1FAE15723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248F101-3912-4B32-BE3F-CCEE2FDEBA13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27650" name="Rectangle 2">
            <a:extLst>
              <a:ext uri="{FF2B5EF4-FFF2-40B4-BE49-F238E27FC236}">
                <a16:creationId xmlns:a16="http://schemas.microsoft.com/office/drawing/2014/main" id="{6A10A773-DB52-82F5-4A20-11D445597AD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6A68A7B6-8DFA-267C-84F2-669AF8F8247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71093221-26FB-5339-D64A-EAB062E927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DBE3872-3BC3-475C-A0A0-26C92E5BE7B6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29698" name="Rectangle 2">
            <a:extLst>
              <a:ext uri="{FF2B5EF4-FFF2-40B4-BE49-F238E27FC236}">
                <a16:creationId xmlns:a16="http://schemas.microsoft.com/office/drawing/2014/main" id="{36D13DA9-0CC9-87AA-39E0-B37A5DA0A0F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3BB78C6B-89D5-548D-5B3A-7270BA506CC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7B3153A0-FA24-2034-A24A-48C4F368148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E1972A5-176E-4507-A109-FA016F2B1ACF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31746" name="Rectangle 2">
            <a:extLst>
              <a:ext uri="{FF2B5EF4-FFF2-40B4-BE49-F238E27FC236}">
                <a16:creationId xmlns:a16="http://schemas.microsoft.com/office/drawing/2014/main" id="{F010AB60-9FEB-EA62-E2E7-97C8FE428BC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altLang="en-US"/>
              <a:t>The SDFilename is a temporary file described in an SD entry in the FILE SECTION.</a:t>
            </a:r>
          </a:p>
          <a:p>
            <a:r>
              <a:rPr lang="en-US" altLang="en-US"/>
              <a:t>The SortKeyIdentifier is a data item described in the SDFileName record.</a:t>
            </a:r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365FEA8F-992C-A7E8-CA2A-04C42B25B3E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232E194A-EE91-62F8-F6A0-9E75561ECAB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DF2D1D0-98F5-4ADD-A211-3B4903DF58C4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33794" name="Rectangle 2">
            <a:extLst>
              <a:ext uri="{FF2B5EF4-FFF2-40B4-BE49-F238E27FC236}">
                <a16:creationId xmlns:a16="http://schemas.microsoft.com/office/drawing/2014/main" id="{E8BBD76D-26CC-D2E5-C056-8F6716D3F8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583BBEAA-ABAA-DA6A-9B9D-105B7409D1B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1758042A-F0B7-A076-0B3B-8DDCCC02743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27A3EF8-7268-4917-99FE-5777BD9AECFB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35842" name="Rectangle 2">
            <a:extLst>
              <a:ext uri="{FF2B5EF4-FFF2-40B4-BE49-F238E27FC236}">
                <a16:creationId xmlns:a16="http://schemas.microsoft.com/office/drawing/2014/main" id="{1CBC22EB-5AD5-ABA8-52DE-C13AD162B5E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1EF07C9E-4021-6B3E-D6C1-3B188688EA8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1E0020B6-EA92-50B7-D97F-D5D70F4D9B0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DEFB8D0-D9EB-449E-A244-016EB581784F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37890" name="Rectangle 2">
            <a:extLst>
              <a:ext uri="{FF2B5EF4-FFF2-40B4-BE49-F238E27FC236}">
                <a16:creationId xmlns:a16="http://schemas.microsoft.com/office/drawing/2014/main" id="{8D0FB2B1-AF1B-D624-FD68-61B96AB1790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A7B1A1F6-294F-03BE-1DA0-EB1A9CEDCC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C866D291-8E73-D618-72E9-895876D689D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9155ADC-C070-464B-8DBF-7415C06170F0}" type="slidenum">
              <a:rPr lang="en-US" altLang="en-US"/>
              <a:pPr/>
              <a:t>18</a:t>
            </a:fld>
            <a:endParaRPr lang="en-US" altLang="en-US"/>
          </a:p>
        </p:txBody>
      </p:sp>
      <p:sp>
        <p:nvSpPr>
          <p:cNvPr id="39938" name="Rectangle 2">
            <a:extLst>
              <a:ext uri="{FF2B5EF4-FFF2-40B4-BE49-F238E27FC236}">
                <a16:creationId xmlns:a16="http://schemas.microsoft.com/office/drawing/2014/main" id="{172EE19C-6BF5-A87C-DEDC-F9473CEF4FA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1C3A94E3-3F0E-7F38-7B3D-B40AF251C7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F8A0AAE8-44E2-F1AB-BEDC-D8F236E9232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7E0525F-84AD-4F03-93CD-C6405A21D7D9}" type="slidenum">
              <a:rPr lang="en-US" altLang="en-US"/>
              <a:pPr/>
              <a:t>19</a:t>
            </a:fld>
            <a:endParaRPr lang="en-US" altLang="en-US"/>
          </a:p>
        </p:txBody>
      </p:sp>
      <p:sp>
        <p:nvSpPr>
          <p:cNvPr id="41986" name="Rectangle 2">
            <a:extLst>
              <a:ext uri="{FF2B5EF4-FFF2-40B4-BE49-F238E27FC236}">
                <a16:creationId xmlns:a16="http://schemas.microsoft.com/office/drawing/2014/main" id="{90BEE2B8-C550-E08B-AAB8-7846E5DDE3A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4318D2BA-0609-2D4E-69BC-F62EB9C4E90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D3C2E810-5221-338B-CF07-81C2EA6ADC2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68B2F79-EE22-4CF6-AEA7-9AB459F81FBE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7170" name="Rectangle 2">
            <a:extLst>
              <a:ext uri="{FF2B5EF4-FFF2-40B4-BE49-F238E27FC236}">
                <a16:creationId xmlns:a16="http://schemas.microsoft.com/office/drawing/2014/main" id="{111A0076-0BA4-198E-B443-2D37F3505A4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2E909907-77F1-23C0-A331-9387BE107FB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C4725163-4A2C-FC1B-63A2-EA24B746686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7F28AA6-3C02-42C3-81C4-02F2927225EC}" type="slidenum">
              <a:rPr lang="en-US" altLang="en-US"/>
              <a:pPr/>
              <a:t>20</a:t>
            </a:fld>
            <a:endParaRPr lang="en-US" altLang="en-US"/>
          </a:p>
        </p:txBody>
      </p:sp>
      <p:sp>
        <p:nvSpPr>
          <p:cNvPr id="44034" name="Rectangle 2">
            <a:extLst>
              <a:ext uri="{FF2B5EF4-FFF2-40B4-BE49-F238E27FC236}">
                <a16:creationId xmlns:a16="http://schemas.microsoft.com/office/drawing/2014/main" id="{5010EE0F-13A6-FCF1-9BD8-582AEBFD2C8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386FD56E-00E1-68F2-0830-644194DF515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A793A659-52CA-4FD6-9AFD-6BA8CA9A134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3EEF41E-60EE-4910-8A11-826604FE5B2E}" type="slidenum">
              <a:rPr lang="en-US" altLang="en-US"/>
              <a:pPr/>
              <a:t>21</a:t>
            </a:fld>
            <a:endParaRPr lang="en-US" altLang="en-US"/>
          </a:p>
        </p:txBody>
      </p:sp>
      <p:sp>
        <p:nvSpPr>
          <p:cNvPr id="46082" name="Rectangle 2">
            <a:extLst>
              <a:ext uri="{FF2B5EF4-FFF2-40B4-BE49-F238E27FC236}">
                <a16:creationId xmlns:a16="http://schemas.microsoft.com/office/drawing/2014/main" id="{5CB89A20-4920-7561-F7C0-BC05B7A2050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DB06101A-A3EF-E813-D6FE-E3EB32F1231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C1FE726C-5B02-3DEC-BAAF-156135802FF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1B8B769-7F6C-42B1-83E2-7565F072AA53}" type="slidenum">
              <a:rPr lang="en-US" altLang="en-US"/>
              <a:pPr/>
              <a:t>22</a:t>
            </a:fld>
            <a:endParaRPr lang="en-US" altLang="en-US"/>
          </a:p>
        </p:txBody>
      </p:sp>
      <p:sp>
        <p:nvSpPr>
          <p:cNvPr id="48130" name="Rectangle 2">
            <a:extLst>
              <a:ext uri="{FF2B5EF4-FFF2-40B4-BE49-F238E27FC236}">
                <a16:creationId xmlns:a16="http://schemas.microsoft.com/office/drawing/2014/main" id="{25E1497E-08C0-3343-E66A-F9053F423AF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C7ED1D51-5144-719B-40DF-A5D4C28AFB6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F1D770DF-7425-08E5-677C-DB2403CDDBD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CC7852B-09CF-42FE-B17C-8F01C6B6A244}" type="slidenum">
              <a:rPr lang="en-US" altLang="en-US"/>
              <a:pPr/>
              <a:t>23</a:t>
            </a:fld>
            <a:endParaRPr lang="en-US" altLang="en-US"/>
          </a:p>
        </p:txBody>
      </p:sp>
      <p:sp>
        <p:nvSpPr>
          <p:cNvPr id="50178" name="Rectangle 2">
            <a:extLst>
              <a:ext uri="{FF2B5EF4-FFF2-40B4-BE49-F238E27FC236}">
                <a16:creationId xmlns:a16="http://schemas.microsoft.com/office/drawing/2014/main" id="{E58F9A92-354D-A212-138C-B978C2D28FC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167EDB36-ABC2-A73A-8A41-AFCE214251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3C5AFA07-E696-122E-D705-93AF9AFA054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1B619C3-DAB7-4D7C-B2A2-91D757882F30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9218" name="Rectangle 2">
            <a:extLst>
              <a:ext uri="{FF2B5EF4-FFF2-40B4-BE49-F238E27FC236}">
                <a16:creationId xmlns:a16="http://schemas.microsoft.com/office/drawing/2014/main" id="{9178C5D5-43A7-DBF5-D693-EFFF538FBAB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altLang="en-US"/>
              <a:t>The SDFilename is a temporary file described in an SD entry in the FILE SECTION.</a:t>
            </a:r>
          </a:p>
          <a:p>
            <a:r>
              <a:rPr lang="en-US" altLang="en-US"/>
              <a:t>The SortKeyIdentifier is a data item described in the SDFileName record.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A2A8C9B2-B3B6-9ADC-DD54-E05CAF05BAF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E218A2D7-A030-2726-0809-EB0FCB870D5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71352D5-137D-467D-A879-572BA05F5836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11266" name="Rectangle 2">
            <a:extLst>
              <a:ext uri="{FF2B5EF4-FFF2-40B4-BE49-F238E27FC236}">
                <a16:creationId xmlns:a16="http://schemas.microsoft.com/office/drawing/2014/main" id="{3A9D4EE0-6130-B155-0B8B-28699ECCD8C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51A96308-62EA-39D5-77F3-2F2BDFA743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AADF0C93-52B8-4F7C-8902-3A8337AF7CA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6AD7479-2937-4A74-8F96-1009FD9F46BD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13314" name="Rectangle 2">
            <a:extLst>
              <a:ext uri="{FF2B5EF4-FFF2-40B4-BE49-F238E27FC236}">
                <a16:creationId xmlns:a16="http://schemas.microsoft.com/office/drawing/2014/main" id="{1FC252D1-2E78-0C89-7C13-EEB6EB48456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B48910F1-46DB-8D9A-AA12-E253E767BD7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93E4955C-5F91-3C70-B913-5A8C6B34279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C4786BF-5A11-46E2-A4E7-265E9208BE9D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15362" name="Rectangle 2">
            <a:extLst>
              <a:ext uri="{FF2B5EF4-FFF2-40B4-BE49-F238E27FC236}">
                <a16:creationId xmlns:a16="http://schemas.microsoft.com/office/drawing/2014/main" id="{899C44CF-A017-9AE1-3FCA-1931A75D6FD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EFC5ABBC-3BCF-C743-27DA-1EEA54BD5A5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B6400C6B-4C2B-D2F1-2B85-B9B2BC876FA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ED244BC-3BDC-4BDD-8A89-2F008B707F7C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17410" name="Rectangle 2">
            <a:extLst>
              <a:ext uri="{FF2B5EF4-FFF2-40B4-BE49-F238E27FC236}">
                <a16:creationId xmlns:a16="http://schemas.microsoft.com/office/drawing/2014/main" id="{17EC7830-2ED5-FE1B-7D92-762673017C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EC050F60-335B-49C3-86F7-A2A142C0560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B42ED546-978C-3C33-1059-8648116DD04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0546CD2-A9BD-4F6C-9EDF-4353DAC90052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19458" name="Rectangle 2">
            <a:extLst>
              <a:ext uri="{FF2B5EF4-FFF2-40B4-BE49-F238E27FC236}">
                <a16:creationId xmlns:a16="http://schemas.microsoft.com/office/drawing/2014/main" id="{9AC82E31-EBB0-F755-3581-A34F653CFF8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014235A9-0296-6582-1D52-D5E9083F68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5279C65C-67E6-968B-F660-F3BE4FDA65F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0950DBE-6040-45A8-9D76-F89ED6F4FFF8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21506" name="Rectangle 2">
            <a:extLst>
              <a:ext uri="{FF2B5EF4-FFF2-40B4-BE49-F238E27FC236}">
                <a16:creationId xmlns:a16="http://schemas.microsoft.com/office/drawing/2014/main" id="{770A2B0A-73B9-A449-A50B-1869925849A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2AD9DEA5-0F73-B3EB-6830-320A79E566E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D5C434-FE12-F2EB-7A76-060BD9B8E1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E1696BF-C838-B0D7-9892-B5BFB60632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3AA6D5-AFDF-3A6B-8962-A1B5082DC8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033302-4A02-B441-F34B-B5BD65152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BC4EFB-DFFD-E5EC-252E-3DF5AEA4D6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8C0836-8871-4210-B0C5-9063EBB455E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344145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2C1F46-5843-08E0-17DA-9309B0C137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A0FD867-B618-415D-3150-71EF497FEC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95D090-021E-E0C9-5099-A709C2C26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C56BFF-2E68-A764-7C2D-C0D640C7A2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71C77C-C406-B3D7-41E5-71A333DE11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E955FA-CB3A-4FC7-A8F4-B4325044515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19460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9507DD8-CFDC-390C-927D-953B6937B75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496050" y="133350"/>
            <a:ext cx="2038350" cy="61150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49C89A-6042-561C-BF14-1FABC0F0D0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381000" y="133350"/>
            <a:ext cx="5962650" cy="61150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219FF3-E6AA-5294-5C40-8DF8B3D6AF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4CB3E3-F767-0AD1-F897-0229A550E1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3A283B-3FCC-47D0-82B0-64752AA3C1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B56251-A984-41C5-9508-A4A0452007D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78903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7CFBF0-2280-70AD-C0ED-B560020B1C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A0E0DD-66E5-82FB-A7BA-CDC9583685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0BEE03-7390-2629-785E-42228E1626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A75DFC-D196-85A0-A7B2-41A441EE53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38C216-1C71-32F6-70E6-DA8B3E030D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625EB7-189E-4632-8DF3-4FB179F95E2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568761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0E7361-170B-81AA-EC72-368EC8D024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ED75AA-B108-5C37-C570-7FB7C78C94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AF579F-497F-DC0E-5542-505FB5EFE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65497C-35B0-060A-6146-EA574E2FD1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1ABADE-272F-7E61-0B6F-CAB40CC25B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C01370-8E38-4883-85D2-0FF699CEA7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29128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986394-0BCE-2425-8295-7FF3A5FF87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09C1F7-A60C-64AC-FE7E-8A527E3294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81000" y="838200"/>
            <a:ext cx="4000500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E0A97A-D235-EEA2-AB3C-A3B0B9861A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33900" y="838200"/>
            <a:ext cx="4000500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111404-721E-6DDA-1F03-E1FCA251B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61A9CE-5C6F-D3EC-FEA0-7C59C675E9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438E47-B838-CBE2-A48D-99E459493D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AE06B5-68F4-4D32-8E23-A8D77B6A000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92439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D2FAB6-8EDA-05AD-6A87-51A45DFC6B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8F3679-63CC-B72C-C7C5-21547AB788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3F0629-C8AC-184F-92EF-E18EA78B7C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8D0F28F-CBBD-789E-B753-91A9E69941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6EBF97-D320-3E16-9E01-2DFB56BBCE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545C8D8-734F-C893-D975-B3219F8A71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C0D1B9D-ED84-07DA-98CA-58C889DBC5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36C89C6-2B6F-A6C0-6538-F234D48F97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EB5012-78D6-4F37-BD04-F08A452CECA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72841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D704D2-92EB-DACB-9F8A-877CAC4AA8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BBD629D-9E5B-DB15-88BE-C63BD557B5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A564E6A-3554-BB39-D4C5-21FEA3315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ACF9C93-2740-8850-599D-BF7B03780B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15619B-0A2D-4781-AF5A-9AF980B6B20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92138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BF8D873-B42E-EDD9-1FE1-EE32125AB4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2F2B532-8272-45A8-32C9-39A752193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6DFA6A-8571-238F-5991-B9C8F4ED24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43ADD2-DC3F-41AA-9EC4-A5A2A269EC0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01960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2B6FE5-B4E5-0141-3B9D-3D7FDF2AB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57B8D9-84C4-5E98-AE70-C3C84FFDB3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74D121-29E9-9182-ECD9-FCB05CAF38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F47975-BC4A-BB5C-C95C-6BD3A7AD4F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07226F-C428-EB77-8356-460EB46199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9FF2A9-6B26-5592-8B31-EB552A9CC6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4EFD05-706E-4393-A411-14B5855194F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74158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A34EEB-94DB-F565-9033-83CEE09295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2707B6B-C4C3-59AF-B77F-DCE4ECD8AAD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BF5E4EC-DF8D-A968-328D-DB1C50A977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FFBAC7-CF80-7BAE-871F-2C6FCCB373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E604E1-6FCF-C5F1-23FB-BA5BA18219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867C4A-8259-7132-3724-C848B49BB4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23D436-49AB-4689-B44A-8A5D83122F9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223755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0"/>
                <a:invGamma/>
              </a:schemeClr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E55FFA10-8F04-32C0-2790-48C8BAFAE2B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defTabSz="762000">
              <a:defRPr sz="1400" b="0">
                <a:effectLst/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5AD2F699-4E22-432E-F083-A8A9703D61B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defTabSz="762000">
              <a:defRPr sz="1400" b="0">
                <a:effectLst/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5EAD4B16-8361-9FA2-F634-B3E285C9632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 defTabSz="762000">
              <a:defRPr sz="1400" b="0">
                <a:effectLst/>
                <a:latin typeface="Times New Roman" panose="02020603050405020304" pitchFamily="18" charset="0"/>
              </a:defRPr>
            </a:lvl1pPr>
          </a:lstStyle>
          <a:p>
            <a:fld id="{C66878F6-87BE-4EF3-9AE8-D3F02ACFF5F1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93DD9BA6-F73C-FA82-BF59-22C4D9ED673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838200"/>
            <a:ext cx="8153400" cy="541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Body Text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</p:txBody>
      </p:sp>
      <p:grpSp>
        <p:nvGrpSpPr>
          <p:cNvPr id="1045" name="Group 21">
            <a:extLst>
              <a:ext uri="{FF2B5EF4-FFF2-40B4-BE49-F238E27FC236}">
                <a16:creationId xmlns:a16="http://schemas.microsoft.com/office/drawing/2014/main" id="{5EEF9CC1-2D20-5538-A708-75510F296FBD}"/>
              </a:ext>
            </a:extLst>
          </p:cNvPr>
          <p:cNvGrpSpPr>
            <a:grpSpLocks/>
          </p:cNvGrpSpPr>
          <p:nvPr/>
        </p:nvGrpSpPr>
        <p:grpSpPr bwMode="auto">
          <a:xfrm>
            <a:off x="6629400" y="4343400"/>
            <a:ext cx="2286000" cy="2286000"/>
            <a:chOff x="4176" y="2736"/>
            <a:chExt cx="1440" cy="1440"/>
          </a:xfrm>
        </p:grpSpPr>
        <p:sp>
          <p:nvSpPr>
            <p:cNvPr id="1030" name="Rectangle 6">
              <a:extLst>
                <a:ext uri="{FF2B5EF4-FFF2-40B4-BE49-F238E27FC236}">
                  <a16:creationId xmlns:a16="http://schemas.microsoft.com/office/drawing/2014/main" id="{2C289155-BC85-8F2C-1DD2-0E7571E137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4080"/>
              <a:ext cx="96" cy="9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1" name="Rectangle 7">
              <a:extLst>
                <a:ext uri="{FF2B5EF4-FFF2-40B4-BE49-F238E27FC236}">
                  <a16:creationId xmlns:a16="http://schemas.microsoft.com/office/drawing/2014/main" id="{33CA22C2-6CB5-CB72-84D3-6A16040E8C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28" y="4080"/>
              <a:ext cx="96" cy="96"/>
            </a:xfrm>
            <a:prstGeom prst="rect">
              <a:avLst/>
            </a:prstGeom>
            <a:solidFill>
              <a:srgbClr val="FF80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2" name="Rectangle 8">
              <a:extLst>
                <a:ext uri="{FF2B5EF4-FFF2-40B4-BE49-F238E27FC236}">
                  <a16:creationId xmlns:a16="http://schemas.microsoft.com/office/drawing/2014/main" id="{920F6C43-E48F-8EDE-CA90-981181DC57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4080"/>
              <a:ext cx="96" cy="96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3" name="Rectangle 9">
              <a:extLst>
                <a:ext uri="{FF2B5EF4-FFF2-40B4-BE49-F238E27FC236}">
                  <a16:creationId xmlns:a16="http://schemas.microsoft.com/office/drawing/2014/main" id="{2B97C232-EE3F-7126-89BF-BC4112294F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4" y="4080"/>
              <a:ext cx="96" cy="96"/>
            </a:xfrm>
            <a:prstGeom prst="rect">
              <a:avLst/>
            </a:prstGeom>
            <a:solidFill>
              <a:srgbClr val="00FF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" name="Rectangle 10">
              <a:extLst>
                <a:ext uri="{FF2B5EF4-FFF2-40B4-BE49-F238E27FC236}">
                  <a16:creationId xmlns:a16="http://schemas.microsoft.com/office/drawing/2014/main" id="{0F4CEF13-4425-D501-EC93-549B10612F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52" y="4080"/>
              <a:ext cx="96" cy="96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5" name="Rectangle 11">
              <a:extLst>
                <a:ext uri="{FF2B5EF4-FFF2-40B4-BE49-F238E27FC236}">
                  <a16:creationId xmlns:a16="http://schemas.microsoft.com/office/drawing/2014/main" id="{F12BC4F1-B27A-03B4-F4D3-E909C223A0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60" y="4080"/>
              <a:ext cx="96" cy="96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6" name="Rectangle 12">
              <a:extLst>
                <a:ext uri="{FF2B5EF4-FFF2-40B4-BE49-F238E27FC236}">
                  <a16:creationId xmlns:a16="http://schemas.microsoft.com/office/drawing/2014/main" id="{17CAD628-2FE9-1396-173A-B19FBBBA53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68" y="4080"/>
              <a:ext cx="96" cy="96"/>
            </a:xfrm>
            <a:prstGeom prst="rect">
              <a:avLst/>
            </a:prstGeom>
            <a:solidFill>
              <a:srgbClr val="FF00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7" name="Rectangle 13">
              <a:extLst>
                <a:ext uri="{FF2B5EF4-FFF2-40B4-BE49-F238E27FC236}">
                  <a16:creationId xmlns:a16="http://schemas.microsoft.com/office/drawing/2014/main" id="{81AB5CBD-19F0-5D1A-88C0-FDAC286B32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76" y="4080"/>
              <a:ext cx="96" cy="96"/>
            </a:xfrm>
            <a:prstGeom prst="rect">
              <a:avLst/>
            </a:prstGeom>
            <a:solidFill>
              <a:srgbClr val="A000A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8" name="Rectangle 14">
              <a:extLst>
                <a:ext uri="{FF2B5EF4-FFF2-40B4-BE49-F238E27FC236}">
                  <a16:creationId xmlns:a16="http://schemas.microsoft.com/office/drawing/2014/main" id="{401C3997-EBD2-2463-EEC3-AC5A81152D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3888"/>
              <a:ext cx="96" cy="96"/>
            </a:xfrm>
            <a:prstGeom prst="rect">
              <a:avLst/>
            </a:prstGeom>
            <a:solidFill>
              <a:srgbClr val="FF80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9" name="Rectangle 15">
              <a:extLst>
                <a:ext uri="{FF2B5EF4-FFF2-40B4-BE49-F238E27FC236}">
                  <a16:creationId xmlns:a16="http://schemas.microsoft.com/office/drawing/2014/main" id="{CCB70337-4F10-3153-D859-857F356122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3696"/>
              <a:ext cx="96" cy="96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0" name="Rectangle 16">
              <a:extLst>
                <a:ext uri="{FF2B5EF4-FFF2-40B4-BE49-F238E27FC236}">
                  <a16:creationId xmlns:a16="http://schemas.microsoft.com/office/drawing/2014/main" id="{27D1DD0E-C581-815D-2BFD-0572EF7D6B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3504"/>
              <a:ext cx="96" cy="96"/>
            </a:xfrm>
            <a:prstGeom prst="rect">
              <a:avLst/>
            </a:prstGeom>
            <a:solidFill>
              <a:srgbClr val="00FF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1" name="Rectangle 17">
              <a:extLst>
                <a:ext uri="{FF2B5EF4-FFF2-40B4-BE49-F238E27FC236}">
                  <a16:creationId xmlns:a16="http://schemas.microsoft.com/office/drawing/2014/main" id="{C169BA24-109C-FF40-DF41-13AADD27BC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3312"/>
              <a:ext cx="96" cy="96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2" name="Rectangle 18">
              <a:extLst>
                <a:ext uri="{FF2B5EF4-FFF2-40B4-BE49-F238E27FC236}">
                  <a16:creationId xmlns:a16="http://schemas.microsoft.com/office/drawing/2014/main" id="{BCA3C4ED-0993-FCE2-3B95-F04CE7B76C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3120"/>
              <a:ext cx="96" cy="96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3" name="Rectangle 19">
              <a:extLst>
                <a:ext uri="{FF2B5EF4-FFF2-40B4-BE49-F238E27FC236}">
                  <a16:creationId xmlns:a16="http://schemas.microsoft.com/office/drawing/2014/main" id="{943558D3-B602-7269-4015-F4FFFA2F7D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2928"/>
              <a:ext cx="96" cy="96"/>
            </a:xfrm>
            <a:prstGeom prst="rect">
              <a:avLst/>
            </a:prstGeom>
            <a:solidFill>
              <a:srgbClr val="FF00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4" name="Rectangle 20">
              <a:extLst>
                <a:ext uri="{FF2B5EF4-FFF2-40B4-BE49-F238E27FC236}">
                  <a16:creationId xmlns:a16="http://schemas.microsoft.com/office/drawing/2014/main" id="{406F3661-1749-0CE4-3394-5A509C5188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2736"/>
              <a:ext cx="96" cy="96"/>
            </a:xfrm>
            <a:prstGeom prst="rect">
              <a:avLst/>
            </a:prstGeom>
            <a:solidFill>
              <a:srgbClr val="A000A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46" name="Rectangle 22">
            <a:extLst>
              <a:ext uri="{FF2B5EF4-FFF2-40B4-BE49-F238E27FC236}">
                <a16:creationId xmlns:a16="http://schemas.microsoft.com/office/drawing/2014/main" id="{9812B077-57FA-77EA-48CD-DF647018A3E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819400" y="133350"/>
            <a:ext cx="186372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Slide Title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9pPr>
    </p:titleStyle>
    <p:bodyStyle>
      <a:lvl1pPr marL="381000" indent="-381000" algn="l" rtl="0" eaLnBrk="0" fontAlgn="base" hangingPunct="0">
        <a:lnSpc>
          <a:spcPct val="90000"/>
        </a:lnSpc>
        <a:spcBef>
          <a:spcPct val="7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u"/>
        <a:defRPr sz="2400" b="1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952500" indent="-3810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hlink"/>
        </a:buClr>
        <a:buSzPct val="65000"/>
        <a:buFont typeface="Monotype Sorts" charset="2"/>
        <a:buChar char="l"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152400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SzPct val="80000"/>
        <a:buFont typeface="Wingdings" panose="05000000000000000000" pitchFamily="2" charset="2"/>
        <a:buChar char="®"/>
        <a:defRPr sz="2000" b="1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3pPr>
      <a:lvl4pPr marL="209550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8CF4EA"/>
        </a:buClr>
        <a:buSzPct val="100000"/>
        <a:buFont typeface="Wingdings" panose="05000000000000000000" pitchFamily="2" charset="2"/>
        <a:buChar char="¯"/>
        <a:defRPr b="1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4pPr>
      <a:lvl5pPr marL="2438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emf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e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0"/>
                <a:invGamma/>
              </a:schemeClr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81C7455C-9ED5-CB4C-7F8E-32C7C70EEC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31300" cy="6845300"/>
          </a:xfrm>
          <a:prstGeom prst="rect">
            <a:avLst/>
          </a:prstGeom>
          <a:gradFill rotWithShape="0">
            <a:gsLst>
              <a:gs pos="0">
                <a:srgbClr val="063DE8"/>
              </a:gs>
              <a:gs pos="100000">
                <a:srgbClr val="063DE8">
                  <a:gamma/>
                  <a:shade val="0"/>
                  <a:invGamma/>
                </a:srgbClr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C8E50916-EF25-0D62-6CCE-BDF9A55FAEA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757613" y="2565400"/>
            <a:ext cx="1530350" cy="1573213"/>
          </a:xfrm>
          <a:noFill/>
          <a:ln/>
        </p:spPr>
        <p:txBody>
          <a:bodyPr/>
          <a:lstStyle/>
          <a:p>
            <a:pPr algn="ctr"/>
            <a:r>
              <a:rPr lang="en-US" altLang="en-US" sz="3600"/>
              <a:t>Sort</a:t>
            </a:r>
            <a:br>
              <a:rPr lang="en-US" altLang="en-US" sz="3600"/>
            </a:br>
            <a:r>
              <a:rPr lang="en-US" altLang="en-US" sz="3600"/>
              <a:t>and</a:t>
            </a:r>
            <a:br>
              <a:rPr lang="en-US" altLang="en-US" sz="3600"/>
            </a:br>
            <a:r>
              <a:rPr lang="en-US" altLang="en-US" sz="3600"/>
              <a:t>Merge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ransition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C59EA2B7-51BD-6BCC-3099-9523E0E7EBE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776538" y="157163"/>
            <a:ext cx="2417762" cy="476250"/>
          </a:xfrm>
          <a:noFill/>
          <a:ln/>
        </p:spPr>
        <p:txBody>
          <a:bodyPr/>
          <a:lstStyle/>
          <a:p>
            <a:r>
              <a:rPr lang="en-US" altLang="en-US"/>
              <a:t>New Version 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FC03A826-64AE-8BBC-F439-97B621B90E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6150" y="1057275"/>
            <a:ext cx="7051675" cy="45116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lIns="190500" tIns="190500" rIns="190500" bIns="19050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52500" indent="-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52400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09550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647950" indent="-1714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105150" indent="-1714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562350" indent="-1714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019550" indent="-1714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476750" indent="-1714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45000"/>
              </a:spcBef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SelectHatSales.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OPEN INPUT SalesFile</a:t>
            </a:r>
          </a:p>
          <a:p>
            <a:pPr>
              <a:lnSpc>
                <a:spcPct val="90000"/>
              </a:lnSpc>
              <a:spcBef>
                <a:spcPct val="45000"/>
              </a:spcBef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READ SalesFile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AT END SET EndOfSales TO TRUE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END-READ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PERFORM UNTIL EndOfSales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IF HatRecord 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RELEASE WorkRec FROM SalesRec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END-IF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READ SalesFile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AT END SET EndOfSales TO TRUE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END-READ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END-PERFORM</a:t>
            </a:r>
          </a:p>
          <a:p>
            <a:pPr>
              <a:lnSpc>
                <a:spcPct val="90000"/>
              </a:lnSpc>
              <a:spcBef>
                <a:spcPct val="45000"/>
              </a:spcBef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CLOSE SalesFile.</a:t>
            </a:r>
          </a:p>
        </p:txBody>
      </p:sp>
    </p:spTree>
  </p:cSld>
  <p:clrMapOvr>
    <a:masterClrMapping/>
  </p:clrMapOvr>
  <p:transition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F54C859F-6D37-EA2A-A3B4-8FF751A88BF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157538" y="127000"/>
            <a:ext cx="2278062" cy="476250"/>
          </a:xfrm>
          <a:noFill/>
          <a:ln/>
        </p:spPr>
        <p:txBody>
          <a:bodyPr/>
          <a:lstStyle/>
          <a:p>
            <a:r>
              <a:rPr lang="en-US" altLang="en-US"/>
              <a:t>Old Version </a:t>
            </a: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7C2194C8-9B73-3E4A-E4AE-8E6B7F670D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0575" y="661988"/>
            <a:ext cx="7118350" cy="56419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lIns="190500" tIns="114300" rIns="190500" bIns="11430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52500" indent="-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52400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09550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647950" indent="-1714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105150" indent="-1714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562350" indent="-1714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019550" indent="-1714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476750" indent="-1714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75000"/>
              </a:spcBef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SelectHatSales SECTION.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BeginHatSales.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OPEN INPUT SalesFile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READ SalesFile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AT END SET EndOfSales TO TRUE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END-READ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PERFORM GetHatSales UNTIL EndOfSales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CLOSE SalesFile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GO TO SelectHatSalesExit.</a:t>
            </a:r>
          </a:p>
          <a:p>
            <a:pPr>
              <a:lnSpc>
                <a:spcPct val="90000"/>
              </a:lnSpc>
              <a:spcBef>
                <a:spcPct val="75000"/>
              </a:spcBef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GetHatSales.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IF HatRecord 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RELEASE WorkRec FROM SalesRec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END-IF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READ SalesFile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AT END SET EndOfSales TO TRUE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END-READ.</a:t>
            </a:r>
          </a:p>
          <a:p>
            <a:pPr>
              <a:lnSpc>
                <a:spcPct val="90000"/>
              </a:lnSpc>
              <a:spcBef>
                <a:spcPct val="75000"/>
              </a:spcBef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SelectHatSalesExit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EXIT.</a:t>
            </a:r>
          </a:p>
        </p:txBody>
      </p:sp>
    </p:spTree>
  </p:cSld>
  <p:clrMapOvr>
    <a:masterClrMapping/>
  </p:clrMapOvr>
  <p:transition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4F5B3D1A-E9AD-43E5-8690-3048EB3C16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6113" y="209550"/>
            <a:ext cx="7834312" cy="6376988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lIns="190500" tIns="114300" rIns="190500" bIns="11430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52500" indent="-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52400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09550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647950" indent="-1714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105150" indent="-1714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562350" indent="-1714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019550" indent="-1714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476750" indent="-1714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15000"/>
              </a:spcBef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ENVIRONMENT DIVISION.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INPUT-OUTPUT SECTION.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FILE-CONTROL.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SELECT WorkFile ASSIGN TO "WORK.TMP".</a:t>
            </a:r>
          </a:p>
          <a:p>
            <a:pPr>
              <a:lnSpc>
                <a:spcPct val="85000"/>
              </a:lnSpc>
              <a:spcBef>
                <a:spcPct val="15000"/>
              </a:spcBef>
            </a:pP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  <a:spcBef>
                <a:spcPct val="15000"/>
              </a:spcBef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SD  WorkFile.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 WorkRecord.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88  EndOfWorkFile       VALUE HIGH-VALUES.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02  ProvinceCode        PIC 9.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88 ProvinceIsUlster VALUE 4.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02  SalesmanCode        PIC 9(5).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02  FILLER              PIC X(19).</a:t>
            </a:r>
          </a:p>
          <a:p>
            <a:pPr>
              <a:lnSpc>
                <a:spcPct val="85000"/>
              </a:lnSpc>
              <a:spcBef>
                <a:spcPct val="15000"/>
              </a:spcBef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FD  UnsortedSales.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 FILLER                  PIC X(25).</a:t>
            </a:r>
          </a:p>
          <a:p>
            <a:pPr>
              <a:lnSpc>
                <a:spcPct val="85000"/>
              </a:lnSpc>
              <a:spcBef>
                <a:spcPct val="15000"/>
              </a:spcBef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FD  SortedSales.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 SortedRec.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88  EndOfSalesFile      VALUE HIGH-VALUES.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02  ProvinceCode        PIC 9.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02  SalesmanCode        PIC 9(5).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02  ItemCode            PIC 9(7).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02  ItemCost            PIC 9(3)V99.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02  QtySold             PIC 9(7).</a:t>
            </a:r>
          </a:p>
        </p:txBody>
      </p:sp>
      <p:sp useBgFill="1">
        <p:nvSpPr>
          <p:cNvPr id="26627" name="Freeform 3">
            <a:extLst>
              <a:ext uri="{FF2B5EF4-FFF2-40B4-BE49-F238E27FC236}">
                <a16:creationId xmlns:a16="http://schemas.microsoft.com/office/drawing/2014/main" id="{D7EB08B2-A5A2-1E24-14F8-8BDE15BE9F42}"/>
              </a:ext>
            </a:extLst>
          </p:cNvPr>
          <p:cNvSpPr>
            <a:spLocks/>
          </p:cNvSpPr>
          <p:nvPr/>
        </p:nvSpPr>
        <p:spPr bwMode="auto">
          <a:xfrm>
            <a:off x="600075" y="936625"/>
            <a:ext cx="8012113" cy="1506538"/>
          </a:xfrm>
          <a:custGeom>
            <a:avLst/>
            <a:gdLst>
              <a:gd name="T0" fmla="*/ 145 w 5047"/>
              <a:gd name="T1" fmla="*/ 139 h 949"/>
              <a:gd name="T2" fmla="*/ 315 w 5047"/>
              <a:gd name="T3" fmla="*/ 248 h 949"/>
              <a:gd name="T4" fmla="*/ 492 w 5047"/>
              <a:gd name="T5" fmla="*/ 272 h 949"/>
              <a:gd name="T6" fmla="*/ 669 w 5047"/>
              <a:gd name="T7" fmla="*/ 332 h 949"/>
              <a:gd name="T8" fmla="*/ 826 w 5047"/>
              <a:gd name="T9" fmla="*/ 296 h 949"/>
              <a:gd name="T10" fmla="*/ 1009 w 5047"/>
              <a:gd name="T11" fmla="*/ 284 h 949"/>
              <a:gd name="T12" fmla="*/ 1180 w 5047"/>
              <a:gd name="T13" fmla="*/ 284 h 949"/>
              <a:gd name="T14" fmla="*/ 1362 w 5047"/>
              <a:gd name="T15" fmla="*/ 296 h 949"/>
              <a:gd name="T16" fmla="*/ 1552 w 5047"/>
              <a:gd name="T17" fmla="*/ 284 h 949"/>
              <a:gd name="T18" fmla="*/ 1728 w 5047"/>
              <a:gd name="T19" fmla="*/ 332 h 949"/>
              <a:gd name="T20" fmla="*/ 1924 w 5047"/>
              <a:gd name="T21" fmla="*/ 290 h 949"/>
              <a:gd name="T22" fmla="*/ 2107 w 5047"/>
              <a:gd name="T23" fmla="*/ 296 h 949"/>
              <a:gd name="T24" fmla="*/ 2277 w 5047"/>
              <a:gd name="T25" fmla="*/ 284 h 949"/>
              <a:gd name="T26" fmla="*/ 2460 w 5047"/>
              <a:gd name="T27" fmla="*/ 314 h 949"/>
              <a:gd name="T28" fmla="*/ 2674 w 5047"/>
              <a:gd name="T29" fmla="*/ 320 h 949"/>
              <a:gd name="T30" fmla="*/ 2838 w 5047"/>
              <a:gd name="T31" fmla="*/ 308 h 949"/>
              <a:gd name="T32" fmla="*/ 3009 w 5047"/>
              <a:gd name="T33" fmla="*/ 284 h 949"/>
              <a:gd name="T34" fmla="*/ 3198 w 5047"/>
              <a:gd name="T35" fmla="*/ 326 h 949"/>
              <a:gd name="T36" fmla="*/ 3387 w 5047"/>
              <a:gd name="T37" fmla="*/ 344 h 949"/>
              <a:gd name="T38" fmla="*/ 3583 w 5047"/>
              <a:gd name="T39" fmla="*/ 314 h 949"/>
              <a:gd name="T40" fmla="*/ 3822 w 5047"/>
              <a:gd name="T41" fmla="*/ 320 h 949"/>
              <a:gd name="T42" fmla="*/ 4012 w 5047"/>
              <a:gd name="T43" fmla="*/ 296 h 949"/>
              <a:gd name="T44" fmla="*/ 4188 w 5047"/>
              <a:gd name="T45" fmla="*/ 272 h 949"/>
              <a:gd name="T46" fmla="*/ 4377 w 5047"/>
              <a:gd name="T47" fmla="*/ 199 h 949"/>
              <a:gd name="T48" fmla="*/ 4567 w 5047"/>
              <a:gd name="T49" fmla="*/ 121 h 949"/>
              <a:gd name="T50" fmla="*/ 4718 w 5047"/>
              <a:gd name="T51" fmla="*/ 48 h 949"/>
              <a:gd name="T52" fmla="*/ 4838 w 5047"/>
              <a:gd name="T53" fmla="*/ 6 h 949"/>
              <a:gd name="T54" fmla="*/ 5008 w 5047"/>
              <a:gd name="T55" fmla="*/ 18 h 949"/>
              <a:gd name="T56" fmla="*/ 5021 w 5047"/>
              <a:gd name="T57" fmla="*/ 181 h 949"/>
              <a:gd name="T58" fmla="*/ 5021 w 5047"/>
              <a:gd name="T59" fmla="*/ 344 h 949"/>
              <a:gd name="T60" fmla="*/ 5046 w 5047"/>
              <a:gd name="T61" fmla="*/ 537 h 949"/>
              <a:gd name="T62" fmla="*/ 5033 w 5047"/>
              <a:gd name="T63" fmla="*/ 713 h 949"/>
              <a:gd name="T64" fmla="*/ 5002 w 5047"/>
              <a:gd name="T65" fmla="*/ 930 h 949"/>
              <a:gd name="T66" fmla="*/ 4850 w 5047"/>
              <a:gd name="T67" fmla="*/ 851 h 949"/>
              <a:gd name="T68" fmla="*/ 4674 w 5047"/>
              <a:gd name="T69" fmla="*/ 803 h 949"/>
              <a:gd name="T70" fmla="*/ 4510 w 5047"/>
              <a:gd name="T71" fmla="*/ 719 h 949"/>
              <a:gd name="T72" fmla="*/ 4358 w 5047"/>
              <a:gd name="T73" fmla="*/ 827 h 949"/>
              <a:gd name="T74" fmla="*/ 4163 w 5047"/>
              <a:gd name="T75" fmla="*/ 791 h 949"/>
              <a:gd name="T76" fmla="*/ 3961 w 5047"/>
              <a:gd name="T77" fmla="*/ 803 h 949"/>
              <a:gd name="T78" fmla="*/ 3759 w 5047"/>
              <a:gd name="T79" fmla="*/ 833 h 949"/>
              <a:gd name="T80" fmla="*/ 3557 w 5047"/>
              <a:gd name="T81" fmla="*/ 785 h 949"/>
              <a:gd name="T82" fmla="*/ 3362 w 5047"/>
              <a:gd name="T83" fmla="*/ 827 h 949"/>
              <a:gd name="T84" fmla="*/ 3154 w 5047"/>
              <a:gd name="T85" fmla="*/ 803 h 949"/>
              <a:gd name="T86" fmla="*/ 2958 w 5047"/>
              <a:gd name="T87" fmla="*/ 857 h 949"/>
              <a:gd name="T88" fmla="*/ 2813 w 5047"/>
              <a:gd name="T89" fmla="*/ 900 h 949"/>
              <a:gd name="T90" fmla="*/ 2649 w 5047"/>
              <a:gd name="T91" fmla="*/ 857 h 949"/>
              <a:gd name="T92" fmla="*/ 2473 w 5047"/>
              <a:gd name="T93" fmla="*/ 827 h 949"/>
              <a:gd name="T94" fmla="*/ 2302 w 5047"/>
              <a:gd name="T95" fmla="*/ 803 h 949"/>
              <a:gd name="T96" fmla="*/ 2126 w 5047"/>
              <a:gd name="T97" fmla="*/ 700 h 949"/>
              <a:gd name="T98" fmla="*/ 1936 w 5047"/>
              <a:gd name="T99" fmla="*/ 634 h 949"/>
              <a:gd name="T100" fmla="*/ 1735 w 5047"/>
              <a:gd name="T101" fmla="*/ 537 h 949"/>
              <a:gd name="T102" fmla="*/ 1514 w 5047"/>
              <a:gd name="T103" fmla="*/ 501 h 949"/>
              <a:gd name="T104" fmla="*/ 1312 w 5047"/>
              <a:gd name="T105" fmla="*/ 477 h 949"/>
              <a:gd name="T106" fmla="*/ 1104 w 5047"/>
              <a:gd name="T107" fmla="*/ 477 h 949"/>
              <a:gd name="T108" fmla="*/ 908 w 5047"/>
              <a:gd name="T109" fmla="*/ 489 h 949"/>
              <a:gd name="T110" fmla="*/ 725 w 5047"/>
              <a:gd name="T111" fmla="*/ 465 h 949"/>
              <a:gd name="T112" fmla="*/ 524 w 5047"/>
              <a:gd name="T113" fmla="*/ 489 h 949"/>
              <a:gd name="T114" fmla="*/ 278 w 5047"/>
              <a:gd name="T115" fmla="*/ 495 h 949"/>
              <a:gd name="T116" fmla="*/ 95 w 5047"/>
              <a:gd name="T117" fmla="*/ 525 h 949"/>
              <a:gd name="T118" fmla="*/ 0 w 5047"/>
              <a:gd name="T119" fmla="*/ 447 h 949"/>
              <a:gd name="T120" fmla="*/ 0 w 5047"/>
              <a:gd name="T121" fmla="*/ 272 h 9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5047" h="949">
                <a:moveTo>
                  <a:pt x="6" y="60"/>
                </a:moveTo>
                <a:lnTo>
                  <a:pt x="25" y="66"/>
                </a:lnTo>
                <a:lnTo>
                  <a:pt x="44" y="78"/>
                </a:lnTo>
                <a:lnTo>
                  <a:pt x="63" y="85"/>
                </a:lnTo>
                <a:lnTo>
                  <a:pt x="76" y="103"/>
                </a:lnTo>
                <a:lnTo>
                  <a:pt x="95" y="109"/>
                </a:lnTo>
                <a:lnTo>
                  <a:pt x="107" y="127"/>
                </a:lnTo>
                <a:lnTo>
                  <a:pt x="126" y="133"/>
                </a:lnTo>
                <a:lnTo>
                  <a:pt x="145" y="139"/>
                </a:lnTo>
                <a:lnTo>
                  <a:pt x="164" y="151"/>
                </a:lnTo>
                <a:lnTo>
                  <a:pt x="183" y="157"/>
                </a:lnTo>
                <a:lnTo>
                  <a:pt x="208" y="169"/>
                </a:lnTo>
                <a:lnTo>
                  <a:pt x="227" y="175"/>
                </a:lnTo>
                <a:lnTo>
                  <a:pt x="246" y="187"/>
                </a:lnTo>
                <a:lnTo>
                  <a:pt x="259" y="205"/>
                </a:lnTo>
                <a:lnTo>
                  <a:pt x="278" y="223"/>
                </a:lnTo>
                <a:lnTo>
                  <a:pt x="296" y="229"/>
                </a:lnTo>
                <a:lnTo>
                  <a:pt x="315" y="248"/>
                </a:lnTo>
                <a:lnTo>
                  <a:pt x="334" y="254"/>
                </a:lnTo>
                <a:lnTo>
                  <a:pt x="353" y="260"/>
                </a:lnTo>
                <a:lnTo>
                  <a:pt x="372" y="260"/>
                </a:lnTo>
                <a:lnTo>
                  <a:pt x="397" y="266"/>
                </a:lnTo>
                <a:lnTo>
                  <a:pt x="416" y="272"/>
                </a:lnTo>
                <a:lnTo>
                  <a:pt x="435" y="272"/>
                </a:lnTo>
                <a:lnTo>
                  <a:pt x="454" y="272"/>
                </a:lnTo>
                <a:lnTo>
                  <a:pt x="473" y="272"/>
                </a:lnTo>
                <a:lnTo>
                  <a:pt x="492" y="272"/>
                </a:lnTo>
                <a:lnTo>
                  <a:pt x="511" y="278"/>
                </a:lnTo>
                <a:lnTo>
                  <a:pt x="530" y="278"/>
                </a:lnTo>
                <a:lnTo>
                  <a:pt x="549" y="278"/>
                </a:lnTo>
                <a:lnTo>
                  <a:pt x="574" y="284"/>
                </a:lnTo>
                <a:lnTo>
                  <a:pt x="593" y="284"/>
                </a:lnTo>
                <a:lnTo>
                  <a:pt x="612" y="296"/>
                </a:lnTo>
                <a:lnTo>
                  <a:pt x="631" y="308"/>
                </a:lnTo>
                <a:lnTo>
                  <a:pt x="650" y="320"/>
                </a:lnTo>
                <a:lnTo>
                  <a:pt x="669" y="332"/>
                </a:lnTo>
                <a:lnTo>
                  <a:pt x="688" y="344"/>
                </a:lnTo>
                <a:lnTo>
                  <a:pt x="706" y="344"/>
                </a:lnTo>
                <a:lnTo>
                  <a:pt x="725" y="338"/>
                </a:lnTo>
                <a:lnTo>
                  <a:pt x="744" y="332"/>
                </a:lnTo>
                <a:lnTo>
                  <a:pt x="757" y="314"/>
                </a:lnTo>
                <a:lnTo>
                  <a:pt x="770" y="296"/>
                </a:lnTo>
                <a:lnTo>
                  <a:pt x="788" y="284"/>
                </a:lnTo>
                <a:lnTo>
                  <a:pt x="807" y="284"/>
                </a:lnTo>
                <a:lnTo>
                  <a:pt x="826" y="296"/>
                </a:lnTo>
                <a:lnTo>
                  <a:pt x="845" y="302"/>
                </a:lnTo>
                <a:lnTo>
                  <a:pt x="864" y="308"/>
                </a:lnTo>
                <a:lnTo>
                  <a:pt x="883" y="308"/>
                </a:lnTo>
                <a:lnTo>
                  <a:pt x="908" y="302"/>
                </a:lnTo>
                <a:lnTo>
                  <a:pt x="927" y="302"/>
                </a:lnTo>
                <a:lnTo>
                  <a:pt x="946" y="296"/>
                </a:lnTo>
                <a:lnTo>
                  <a:pt x="965" y="296"/>
                </a:lnTo>
                <a:lnTo>
                  <a:pt x="990" y="290"/>
                </a:lnTo>
                <a:lnTo>
                  <a:pt x="1009" y="284"/>
                </a:lnTo>
                <a:lnTo>
                  <a:pt x="1028" y="284"/>
                </a:lnTo>
                <a:lnTo>
                  <a:pt x="1047" y="284"/>
                </a:lnTo>
                <a:lnTo>
                  <a:pt x="1066" y="278"/>
                </a:lnTo>
                <a:lnTo>
                  <a:pt x="1085" y="278"/>
                </a:lnTo>
                <a:lnTo>
                  <a:pt x="1104" y="278"/>
                </a:lnTo>
                <a:lnTo>
                  <a:pt x="1123" y="272"/>
                </a:lnTo>
                <a:lnTo>
                  <a:pt x="1142" y="272"/>
                </a:lnTo>
                <a:lnTo>
                  <a:pt x="1161" y="278"/>
                </a:lnTo>
                <a:lnTo>
                  <a:pt x="1180" y="284"/>
                </a:lnTo>
                <a:lnTo>
                  <a:pt x="1198" y="278"/>
                </a:lnTo>
                <a:lnTo>
                  <a:pt x="1217" y="284"/>
                </a:lnTo>
                <a:lnTo>
                  <a:pt x="1236" y="284"/>
                </a:lnTo>
                <a:lnTo>
                  <a:pt x="1255" y="284"/>
                </a:lnTo>
                <a:lnTo>
                  <a:pt x="1274" y="284"/>
                </a:lnTo>
                <a:lnTo>
                  <a:pt x="1306" y="284"/>
                </a:lnTo>
                <a:lnTo>
                  <a:pt x="1325" y="284"/>
                </a:lnTo>
                <a:lnTo>
                  <a:pt x="1343" y="290"/>
                </a:lnTo>
                <a:lnTo>
                  <a:pt x="1362" y="296"/>
                </a:lnTo>
                <a:lnTo>
                  <a:pt x="1381" y="290"/>
                </a:lnTo>
                <a:lnTo>
                  <a:pt x="1425" y="278"/>
                </a:lnTo>
                <a:lnTo>
                  <a:pt x="1444" y="278"/>
                </a:lnTo>
                <a:lnTo>
                  <a:pt x="1463" y="272"/>
                </a:lnTo>
                <a:lnTo>
                  <a:pt x="1482" y="260"/>
                </a:lnTo>
                <a:lnTo>
                  <a:pt x="1501" y="260"/>
                </a:lnTo>
                <a:lnTo>
                  <a:pt x="1520" y="254"/>
                </a:lnTo>
                <a:lnTo>
                  <a:pt x="1533" y="272"/>
                </a:lnTo>
                <a:lnTo>
                  <a:pt x="1552" y="284"/>
                </a:lnTo>
                <a:lnTo>
                  <a:pt x="1571" y="284"/>
                </a:lnTo>
                <a:lnTo>
                  <a:pt x="1589" y="284"/>
                </a:lnTo>
                <a:lnTo>
                  <a:pt x="1608" y="284"/>
                </a:lnTo>
                <a:lnTo>
                  <a:pt x="1627" y="278"/>
                </a:lnTo>
                <a:lnTo>
                  <a:pt x="1646" y="284"/>
                </a:lnTo>
                <a:lnTo>
                  <a:pt x="1671" y="302"/>
                </a:lnTo>
                <a:lnTo>
                  <a:pt x="1684" y="320"/>
                </a:lnTo>
                <a:lnTo>
                  <a:pt x="1703" y="326"/>
                </a:lnTo>
                <a:lnTo>
                  <a:pt x="1728" y="332"/>
                </a:lnTo>
                <a:lnTo>
                  <a:pt x="1753" y="326"/>
                </a:lnTo>
                <a:lnTo>
                  <a:pt x="1785" y="320"/>
                </a:lnTo>
                <a:lnTo>
                  <a:pt x="1810" y="320"/>
                </a:lnTo>
                <a:lnTo>
                  <a:pt x="1829" y="308"/>
                </a:lnTo>
                <a:lnTo>
                  <a:pt x="1848" y="302"/>
                </a:lnTo>
                <a:lnTo>
                  <a:pt x="1867" y="296"/>
                </a:lnTo>
                <a:lnTo>
                  <a:pt x="1886" y="296"/>
                </a:lnTo>
                <a:lnTo>
                  <a:pt x="1905" y="296"/>
                </a:lnTo>
                <a:lnTo>
                  <a:pt x="1924" y="290"/>
                </a:lnTo>
                <a:lnTo>
                  <a:pt x="1943" y="296"/>
                </a:lnTo>
                <a:lnTo>
                  <a:pt x="1962" y="296"/>
                </a:lnTo>
                <a:lnTo>
                  <a:pt x="1974" y="314"/>
                </a:lnTo>
                <a:lnTo>
                  <a:pt x="1993" y="320"/>
                </a:lnTo>
                <a:lnTo>
                  <a:pt x="2012" y="326"/>
                </a:lnTo>
                <a:lnTo>
                  <a:pt x="2037" y="326"/>
                </a:lnTo>
                <a:lnTo>
                  <a:pt x="2056" y="320"/>
                </a:lnTo>
                <a:lnTo>
                  <a:pt x="2081" y="308"/>
                </a:lnTo>
                <a:lnTo>
                  <a:pt x="2107" y="296"/>
                </a:lnTo>
                <a:lnTo>
                  <a:pt x="2126" y="284"/>
                </a:lnTo>
                <a:lnTo>
                  <a:pt x="2145" y="272"/>
                </a:lnTo>
                <a:lnTo>
                  <a:pt x="2163" y="260"/>
                </a:lnTo>
                <a:lnTo>
                  <a:pt x="2182" y="254"/>
                </a:lnTo>
                <a:lnTo>
                  <a:pt x="2201" y="272"/>
                </a:lnTo>
                <a:lnTo>
                  <a:pt x="2220" y="278"/>
                </a:lnTo>
                <a:lnTo>
                  <a:pt x="2239" y="284"/>
                </a:lnTo>
                <a:lnTo>
                  <a:pt x="2258" y="284"/>
                </a:lnTo>
                <a:lnTo>
                  <a:pt x="2277" y="284"/>
                </a:lnTo>
                <a:lnTo>
                  <a:pt x="2302" y="284"/>
                </a:lnTo>
                <a:lnTo>
                  <a:pt x="2321" y="290"/>
                </a:lnTo>
                <a:lnTo>
                  <a:pt x="2340" y="284"/>
                </a:lnTo>
                <a:lnTo>
                  <a:pt x="2359" y="284"/>
                </a:lnTo>
                <a:lnTo>
                  <a:pt x="2378" y="284"/>
                </a:lnTo>
                <a:lnTo>
                  <a:pt x="2403" y="296"/>
                </a:lnTo>
                <a:lnTo>
                  <a:pt x="2422" y="308"/>
                </a:lnTo>
                <a:lnTo>
                  <a:pt x="2441" y="308"/>
                </a:lnTo>
                <a:lnTo>
                  <a:pt x="2460" y="314"/>
                </a:lnTo>
                <a:lnTo>
                  <a:pt x="2485" y="320"/>
                </a:lnTo>
                <a:lnTo>
                  <a:pt x="2510" y="326"/>
                </a:lnTo>
                <a:lnTo>
                  <a:pt x="2529" y="332"/>
                </a:lnTo>
                <a:lnTo>
                  <a:pt x="2561" y="326"/>
                </a:lnTo>
                <a:lnTo>
                  <a:pt x="2586" y="320"/>
                </a:lnTo>
                <a:lnTo>
                  <a:pt x="2605" y="320"/>
                </a:lnTo>
                <a:lnTo>
                  <a:pt x="2630" y="320"/>
                </a:lnTo>
                <a:lnTo>
                  <a:pt x="2655" y="320"/>
                </a:lnTo>
                <a:lnTo>
                  <a:pt x="2674" y="320"/>
                </a:lnTo>
                <a:lnTo>
                  <a:pt x="2693" y="314"/>
                </a:lnTo>
                <a:lnTo>
                  <a:pt x="2719" y="308"/>
                </a:lnTo>
                <a:lnTo>
                  <a:pt x="2737" y="302"/>
                </a:lnTo>
                <a:lnTo>
                  <a:pt x="2756" y="302"/>
                </a:lnTo>
                <a:lnTo>
                  <a:pt x="2775" y="296"/>
                </a:lnTo>
                <a:lnTo>
                  <a:pt x="2794" y="278"/>
                </a:lnTo>
                <a:lnTo>
                  <a:pt x="2813" y="272"/>
                </a:lnTo>
                <a:lnTo>
                  <a:pt x="2826" y="290"/>
                </a:lnTo>
                <a:lnTo>
                  <a:pt x="2838" y="308"/>
                </a:lnTo>
                <a:lnTo>
                  <a:pt x="2857" y="308"/>
                </a:lnTo>
                <a:lnTo>
                  <a:pt x="2876" y="302"/>
                </a:lnTo>
                <a:lnTo>
                  <a:pt x="2895" y="296"/>
                </a:lnTo>
                <a:lnTo>
                  <a:pt x="2914" y="296"/>
                </a:lnTo>
                <a:lnTo>
                  <a:pt x="2933" y="290"/>
                </a:lnTo>
                <a:lnTo>
                  <a:pt x="2952" y="284"/>
                </a:lnTo>
                <a:lnTo>
                  <a:pt x="2971" y="284"/>
                </a:lnTo>
                <a:lnTo>
                  <a:pt x="2990" y="284"/>
                </a:lnTo>
                <a:lnTo>
                  <a:pt x="3009" y="284"/>
                </a:lnTo>
                <a:lnTo>
                  <a:pt x="3028" y="284"/>
                </a:lnTo>
                <a:lnTo>
                  <a:pt x="3047" y="302"/>
                </a:lnTo>
                <a:lnTo>
                  <a:pt x="3059" y="320"/>
                </a:lnTo>
                <a:lnTo>
                  <a:pt x="3078" y="326"/>
                </a:lnTo>
                <a:lnTo>
                  <a:pt x="3097" y="332"/>
                </a:lnTo>
                <a:lnTo>
                  <a:pt x="3135" y="332"/>
                </a:lnTo>
                <a:lnTo>
                  <a:pt x="3154" y="332"/>
                </a:lnTo>
                <a:lnTo>
                  <a:pt x="3173" y="326"/>
                </a:lnTo>
                <a:lnTo>
                  <a:pt x="3198" y="326"/>
                </a:lnTo>
                <a:lnTo>
                  <a:pt x="3217" y="320"/>
                </a:lnTo>
                <a:lnTo>
                  <a:pt x="3236" y="344"/>
                </a:lnTo>
                <a:lnTo>
                  <a:pt x="3255" y="350"/>
                </a:lnTo>
                <a:lnTo>
                  <a:pt x="3274" y="356"/>
                </a:lnTo>
                <a:lnTo>
                  <a:pt x="3293" y="356"/>
                </a:lnTo>
                <a:lnTo>
                  <a:pt x="3311" y="350"/>
                </a:lnTo>
                <a:lnTo>
                  <a:pt x="3337" y="350"/>
                </a:lnTo>
                <a:lnTo>
                  <a:pt x="3362" y="350"/>
                </a:lnTo>
                <a:lnTo>
                  <a:pt x="3387" y="344"/>
                </a:lnTo>
                <a:lnTo>
                  <a:pt x="3406" y="332"/>
                </a:lnTo>
                <a:lnTo>
                  <a:pt x="3425" y="320"/>
                </a:lnTo>
                <a:lnTo>
                  <a:pt x="3450" y="314"/>
                </a:lnTo>
                <a:lnTo>
                  <a:pt x="3475" y="302"/>
                </a:lnTo>
                <a:lnTo>
                  <a:pt x="3501" y="296"/>
                </a:lnTo>
                <a:lnTo>
                  <a:pt x="3520" y="296"/>
                </a:lnTo>
                <a:lnTo>
                  <a:pt x="3551" y="296"/>
                </a:lnTo>
                <a:lnTo>
                  <a:pt x="3570" y="296"/>
                </a:lnTo>
                <a:lnTo>
                  <a:pt x="3583" y="314"/>
                </a:lnTo>
                <a:lnTo>
                  <a:pt x="3602" y="332"/>
                </a:lnTo>
                <a:lnTo>
                  <a:pt x="3627" y="332"/>
                </a:lnTo>
                <a:lnTo>
                  <a:pt x="3646" y="332"/>
                </a:lnTo>
                <a:lnTo>
                  <a:pt x="3671" y="326"/>
                </a:lnTo>
                <a:lnTo>
                  <a:pt x="3690" y="326"/>
                </a:lnTo>
                <a:lnTo>
                  <a:pt x="3709" y="326"/>
                </a:lnTo>
                <a:lnTo>
                  <a:pt x="3734" y="320"/>
                </a:lnTo>
                <a:lnTo>
                  <a:pt x="3797" y="320"/>
                </a:lnTo>
                <a:lnTo>
                  <a:pt x="3822" y="320"/>
                </a:lnTo>
                <a:lnTo>
                  <a:pt x="3848" y="320"/>
                </a:lnTo>
                <a:lnTo>
                  <a:pt x="3873" y="314"/>
                </a:lnTo>
                <a:lnTo>
                  <a:pt x="3892" y="308"/>
                </a:lnTo>
                <a:lnTo>
                  <a:pt x="3911" y="308"/>
                </a:lnTo>
                <a:lnTo>
                  <a:pt x="3930" y="302"/>
                </a:lnTo>
                <a:lnTo>
                  <a:pt x="3948" y="302"/>
                </a:lnTo>
                <a:lnTo>
                  <a:pt x="3967" y="296"/>
                </a:lnTo>
                <a:lnTo>
                  <a:pt x="3986" y="296"/>
                </a:lnTo>
                <a:lnTo>
                  <a:pt x="4012" y="296"/>
                </a:lnTo>
                <a:lnTo>
                  <a:pt x="4037" y="290"/>
                </a:lnTo>
                <a:lnTo>
                  <a:pt x="4056" y="284"/>
                </a:lnTo>
                <a:lnTo>
                  <a:pt x="4075" y="278"/>
                </a:lnTo>
                <a:lnTo>
                  <a:pt x="4094" y="284"/>
                </a:lnTo>
                <a:lnTo>
                  <a:pt x="4112" y="284"/>
                </a:lnTo>
                <a:lnTo>
                  <a:pt x="4131" y="284"/>
                </a:lnTo>
                <a:lnTo>
                  <a:pt x="4150" y="278"/>
                </a:lnTo>
                <a:lnTo>
                  <a:pt x="4169" y="278"/>
                </a:lnTo>
                <a:lnTo>
                  <a:pt x="4188" y="272"/>
                </a:lnTo>
                <a:lnTo>
                  <a:pt x="4207" y="272"/>
                </a:lnTo>
                <a:lnTo>
                  <a:pt x="4226" y="272"/>
                </a:lnTo>
                <a:lnTo>
                  <a:pt x="4245" y="266"/>
                </a:lnTo>
                <a:lnTo>
                  <a:pt x="4264" y="260"/>
                </a:lnTo>
                <a:lnTo>
                  <a:pt x="4283" y="254"/>
                </a:lnTo>
                <a:lnTo>
                  <a:pt x="4302" y="235"/>
                </a:lnTo>
                <a:lnTo>
                  <a:pt x="4340" y="223"/>
                </a:lnTo>
                <a:lnTo>
                  <a:pt x="4358" y="211"/>
                </a:lnTo>
                <a:lnTo>
                  <a:pt x="4377" y="199"/>
                </a:lnTo>
                <a:lnTo>
                  <a:pt x="4403" y="193"/>
                </a:lnTo>
                <a:lnTo>
                  <a:pt x="4422" y="181"/>
                </a:lnTo>
                <a:lnTo>
                  <a:pt x="4440" y="175"/>
                </a:lnTo>
                <a:lnTo>
                  <a:pt x="4466" y="163"/>
                </a:lnTo>
                <a:lnTo>
                  <a:pt x="4485" y="157"/>
                </a:lnTo>
                <a:lnTo>
                  <a:pt x="4510" y="151"/>
                </a:lnTo>
                <a:lnTo>
                  <a:pt x="4529" y="145"/>
                </a:lnTo>
                <a:lnTo>
                  <a:pt x="4548" y="133"/>
                </a:lnTo>
                <a:lnTo>
                  <a:pt x="4567" y="121"/>
                </a:lnTo>
                <a:lnTo>
                  <a:pt x="4592" y="103"/>
                </a:lnTo>
                <a:lnTo>
                  <a:pt x="4611" y="97"/>
                </a:lnTo>
                <a:lnTo>
                  <a:pt x="4630" y="85"/>
                </a:lnTo>
                <a:lnTo>
                  <a:pt x="4649" y="78"/>
                </a:lnTo>
                <a:lnTo>
                  <a:pt x="4668" y="66"/>
                </a:lnTo>
                <a:lnTo>
                  <a:pt x="4686" y="54"/>
                </a:lnTo>
                <a:lnTo>
                  <a:pt x="4699" y="36"/>
                </a:lnTo>
                <a:lnTo>
                  <a:pt x="4718" y="30"/>
                </a:lnTo>
                <a:lnTo>
                  <a:pt x="4718" y="48"/>
                </a:lnTo>
                <a:lnTo>
                  <a:pt x="4718" y="66"/>
                </a:lnTo>
                <a:lnTo>
                  <a:pt x="4718" y="85"/>
                </a:lnTo>
                <a:lnTo>
                  <a:pt x="4737" y="78"/>
                </a:lnTo>
                <a:lnTo>
                  <a:pt x="4756" y="72"/>
                </a:lnTo>
                <a:lnTo>
                  <a:pt x="4768" y="54"/>
                </a:lnTo>
                <a:lnTo>
                  <a:pt x="4787" y="42"/>
                </a:lnTo>
                <a:lnTo>
                  <a:pt x="4813" y="30"/>
                </a:lnTo>
                <a:lnTo>
                  <a:pt x="4819" y="12"/>
                </a:lnTo>
                <a:lnTo>
                  <a:pt x="4838" y="6"/>
                </a:lnTo>
                <a:lnTo>
                  <a:pt x="4857" y="0"/>
                </a:lnTo>
                <a:lnTo>
                  <a:pt x="4876" y="6"/>
                </a:lnTo>
                <a:lnTo>
                  <a:pt x="4895" y="12"/>
                </a:lnTo>
                <a:lnTo>
                  <a:pt x="4914" y="12"/>
                </a:lnTo>
                <a:lnTo>
                  <a:pt x="4932" y="12"/>
                </a:lnTo>
                <a:lnTo>
                  <a:pt x="4951" y="12"/>
                </a:lnTo>
                <a:lnTo>
                  <a:pt x="4970" y="12"/>
                </a:lnTo>
                <a:lnTo>
                  <a:pt x="4989" y="18"/>
                </a:lnTo>
                <a:lnTo>
                  <a:pt x="5008" y="18"/>
                </a:lnTo>
                <a:lnTo>
                  <a:pt x="5014" y="36"/>
                </a:lnTo>
                <a:lnTo>
                  <a:pt x="5021" y="54"/>
                </a:lnTo>
                <a:lnTo>
                  <a:pt x="5021" y="72"/>
                </a:lnTo>
                <a:lnTo>
                  <a:pt x="5021" y="91"/>
                </a:lnTo>
                <a:lnTo>
                  <a:pt x="5014" y="109"/>
                </a:lnTo>
                <a:lnTo>
                  <a:pt x="5008" y="127"/>
                </a:lnTo>
                <a:lnTo>
                  <a:pt x="5014" y="145"/>
                </a:lnTo>
                <a:lnTo>
                  <a:pt x="5014" y="163"/>
                </a:lnTo>
                <a:lnTo>
                  <a:pt x="5021" y="181"/>
                </a:lnTo>
                <a:lnTo>
                  <a:pt x="5021" y="199"/>
                </a:lnTo>
                <a:lnTo>
                  <a:pt x="5021" y="217"/>
                </a:lnTo>
                <a:lnTo>
                  <a:pt x="5021" y="235"/>
                </a:lnTo>
                <a:lnTo>
                  <a:pt x="5021" y="254"/>
                </a:lnTo>
                <a:lnTo>
                  <a:pt x="5021" y="272"/>
                </a:lnTo>
                <a:lnTo>
                  <a:pt x="5021" y="290"/>
                </a:lnTo>
                <a:lnTo>
                  <a:pt x="5021" y="308"/>
                </a:lnTo>
                <a:lnTo>
                  <a:pt x="5021" y="326"/>
                </a:lnTo>
                <a:lnTo>
                  <a:pt x="5021" y="344"/>
                </a:lnTo>
                <a:lnTo>
                  <a:pt x="5021" y="368"/>
                </a:lnTo>
                <a:lnTo>
                  <a:pt x="5021" y="386"/>
                </a:lnTo>
                <a:lnTo>
                  <a:pt x="5021" y="405"/>
                </a:lnTo>
                <a:lnTo>
                  <a:pt x="5033" y="441"/>
                </a:lnTo>
                <a:lnTo>
                  <a:pt x="5033" y="459"/>
                </a:lnTo>
                <a:lnTo>
                  <a:pt x="5033" y="477"/>
                </a:lnTo>
                <a:lnTo>
                  <a:pt x="5033" y="501"/>
                </a:lnTo>
                <a:lnTo>
                  <a:pt x="5040" y="519"/>
                </a:lnTo>
                <a:lnTo>
                  <a:pt x="5046" y="537"/>
                </a:lnTo>
                <a:lnTo>
                  <a:pt x="5040" y="556"/>
                </a:lnTo>
                <a:lnTo>
                  <a:pt x="5040" y="574"/>
                </a:lnTo>
                <a:lnTo>
                  <a:pt x="5040" y="592"/>
                </a:lnTo>
                <a:lnTo>
                  <a:pt x="5040" y="610"/>
                </a:lnTo>
                <a:lnTo>
                  <a:pt x="5040" y="634"/>
                </a:lnTo>
                <a:lnTo>
                  <a:pt x="5040" y="658"/>
                </a:lnTo>
                <a:lnTo>
                  <a:pt x="5040" y="676"/>
                </a:lnTo>
                <a:lnTo>
                  <a:pt x="5033" y="694"/>
                </a:lnTo>
                <a:lnTo>
                  <a:pt x="5033" y="713"/>
                </a:lnTo>
                <a:lnTo>
                  <a:pt x="5027" y="737"/>
                </a:lnTo>
                <a:lnTo>
                  <a:pt x="5027" y="755"/>
                </a:lnTo>
                <a:lnTo>
                  <a:pt x="5021" y="779"/>
                </a:lnTo>
                <a:lnTo>
                  <a:pt x="5021" y="803"/>
                </a:lnTo>
                <a:lnTo>
                  <a:pt x="5021" y="821"/>
                </a:lnTo>
                <a:lnTo>
                  <a:pt x="5021" y="845"/>
                </a:lnTo>
                <a:lnTo>
                  <a:pt x="5008" y="894"/>
                </a:lnTo>
                <a:lnTo>
                  <a:pt x="5002" y="912"/>
                </a:lnTo>
                <a:lnTo>
                  <a:pt x="5002" y="930"/>
                </a:lnTo>
                <a:lnTo>
                  <a:pt x="4996" y="948"/>
                </a:lnTo>
                <a:lnTo>
                  <a:pt x="4970" y="924"/>
                </a:lnTo>
                <a:lnTo>
                  <a:pt x="4951" y="918"/>
                </a:lnTo>
                <a:lnTo>
                  <a:pt x="4932" y="906"/>
                </a:lnTo>
                <a:lnTo>
                  <a:pt x="4920" y="888"/>
                </a:lnTo>
                <a:lnTo>
                  <a:pt x="4895" y="863"/>
                </a:lnTo>
                <a:lnTo>
                  <a:pt x="4888" y="845"/>
                </a:lnTo>
                <a:lnTo>
                  <a:pt x="4869" y="839"/>
                </a:lnTo>
                <a:lnTo>
                  <a:pt x="4850" y="851"/>
                </a:lnTo>
                <a:lnTo>
                  <a:pt x="4825" y="845"/>
                </a:lnTo>
                <a:lnTo>
                  <a:pt x="4806" y="839"/>
                </a:lnTo>
                <a:lnTo>
                  <a:pt x="4787" y="839"/>
                </a:lnTo>
                <a:lnTo>
                  <a:pt x="4768" y="827"/>
                </a:lnTo>
                <a:lnTo>
                  <a:pt x="4750" y="827"/>
                </a:lnTo>
                <a:lnTo>
                  <a:pt x="4731" y="839"/>
                </a:lnTo>
                <a:lnTo>
                  <a:pt x="4718" y="821"/>
                </a:lnTo>
                <a:lnTo>
                  <a:pt x="4693" y="809"/>
                </a:lnTo>
                <a:lnTo>
                  <a:pt x="4674" y="803"/>
                </a:lnTo>
                <a:lnTo>
                  <a:pt x="4655" y="797"/>
                </a:lnTo>
                <a:lnTo>
                  <a:pt x="4642" y="779"/>
                </a:lnTo>
                <a:lnTo>
                  <a:pt x="4617" y="761"/>
                </a:lnTo>
                <a:lnTo>
                  <a:pt x="4604" y="743"/>
                </a:lnTo>
                <a:lnTo>
                  <a:pt x="4586" y="719"/>
                </a:lnTo>
                <a:lnTo>
                  <a:pt x="4567" y="694"/>
                </a:lnTo>
                <a:lnTo>
                  <a:pt x="4548" y="688"/>
                </a:lnTo>
                <a:lnTo>
                  <a:pt x="4529" y="700"/>
                </a:lnTo>
                <a:lnTo>
                  <a:pt x="4510" y="719"/>
                </a:lnTo>
                <a:lnTo>
                  <a:pt x="4491" y="731"/>
                </a:lnTo>
                <a:lnTo>
                  <a:pt x="4485" y="755"/>
                </a:lnTo>
                <a:lnTo>
                  <a:pt x="4466" y="767"/>
                </a:lnTo>
                <a:lnTo>
                  <a:pt x="4453" y="785"/>
                </a:lnTo>
                <a:lnTo>
                  <a:pt x="4440" y="803"/>
                </a:lnTo>
                <a:lnTo>
                  <a:pt x="4415" y="803"/>
                </a:lnTo>
                <a:lnTo>
                  <a:pt x="4396" y="809"/>
                </a:lnTo>
                <a:lnTo>
                  <a:pt x="4377" y="815"/>
                </a:lnTo>
                <a:lnTo>
                  <a:pt x="4358" y="827"/>
                </a:lnTo>
                <a:lnTo>
                  <a:pt x="4340" y="833"/>
                </a:lnTo>
                <a:lnTo>
                  <a:pt x="4314" y="833"/>
                </a:lnTo>
                <a:lnTo>
                  <a:pt x="4289" y="827"/>
                </a:lnTo>
                <a:lnTo>
                  <a:pt x="4270" y="827"/>
                </a:lnTo>
                <a:lnTo>
                  <a:pt x="4251" y="815"/>
                </a:lnTo>
                <a:lnTo>
                  <a:pt x="4232" y="803"/>
                </a:lnTo>
                <a:lnTo>
                  <a:pt x="4213" y="803"/>
                </a:lnTo>
                <a:lnTo>
                  <a:pt x="4188" y="791"/>
                </a:lnTo>
                <a:lnTo>
                  <a:pt x="4163" y="791"/>
                </a:lnTo>
                <a:lnTo>
                  <a:pt x="4138" y="779"/>
                </a:lnTo>
                <a:lnTo>
                  <a:pt x="4112" y="767"/>
                </a:lnTo>
                <a:lnTo>
                  <a:pt x="4094" y="761"/>
                </a:lnTo>
                <a:lnTo>
                  <a:pt x="4075" y="773"/>
                </a:lnTo>
                <a:lnTo>
                  <a:pt x="4049" y="785"/>
                </a:lnTo>
                <a:lnTo>
                  <a:pt x="4030" y="791"/>
                </a:lnTo>
                <a:lnTo>
                  <a:pt x="4012" y="797"/>
                </a:lnTo>
                <a:lnTo>
                  <a:pt x="3986" y="803"/>
                </a:lnTo>
                <a:lnTo>
                  <a:pt x="3961" y="803"/>
                </a:lnTo>
                <a:lnTo>
                  <a:pt x="3936" y="809"/>
                </a:lnTo>
                <a:lnTo>
                  <a:pt x="3917" y="815"/>
                </a:lnTo>
                <a:lnTo>
                  <a:pt x="3885" y="815"/>
                </a:lnTo>
                <a:lnTo>
                  <a:pt x="3860" y="821"/>
                </a:lnTo>
                <a:lnTo>
                  <a:pt x="3835" y="827"/>
                </a:lnTo>
                <a:lnTo>
                  <a:pt x="3816" y="833"/>
                </a:lnTo>
                <a:lnTo>
                  <a:pt x="3797" y="833"/>
                </a:lnTo>
                <a:lnTo>
                  <a:pt x="3778" y="827"/>
                </a:lnTo>
                <a:lnTo>
                  <a:pt x="3759" y="833"/>
                </a:lnTo>
                <a:lnTo>
                  <a:pt x="3740" y="821"/>
                </a:lnTo>
                <a:lnTo>
                  <a:pt x="3721" y="803"/>
                </a:lnTo>
                <a:lnTo>
                  <a:pt x="3703" y="791"/>
                </a:lnTo>
                <a:lnTo>
                  <a:pt x="3684" y="779"/>
                </a:lnTo>
                <a:lnTo>
                  <a:pt x="3665" y="779"/>
                </a:lnTo>
                <a:lnTo>
                  <a:pt x="3639" y="779"/>
                </a:lnTo>
                <a:lnTo>
                  <a:pt x="3614" y="779"/>
                </a:lnTo>
                <a:lnTo>
                  <a:pt x="3576" y="785"/>
                </a:lnTo>
                <a:lnTo>
                  <a:pt x="3557" y="785"/>
                </a:lnTo>
                <a:lnTo>
                  <a:pt x="3539" y="785"/>
                </a:lnTo>
                <a:lnTo>
                  <a:pt x="3520" y="791"/>
                </a:lnTo>
                <a:lnTo>
                  <a:pt x="3501" y="797"/>
                </a:lnTo>
                <a:lnTo>
                  <a:pt x="3482" y="803"/>
                </a:lnTo>
                <a:lnTo>
                  <a:pt x="3463" y="815"/>
                </a:lnTo>
                <a:lnTo>
                  <a:pt x="3444" y="815"/>
                </a:lnTo>
                <a:lnTo>
                  <a:pt x="3419" y="827"/>
                </a:lnTo>
                <a:lnTo>
                  <a:pt x="3381" y="827"/>
                </a:lnTo>
                <a:lnTo>
                  <a:pt x="3362" y="827"/>
                </a:lnTo>
                <a:lnTo>
                  <a:pt x="3330" y="815"/>
                </a:lnTo>
                <a:lnTo>
                  <a:pt x="3305" y="803"/>
                </a:lnTo>
                <a:lnTo>
                  <a:pt x="3280" y="797"/>
                </a:lnTo>
                <a:lnTo>
                  <a:pt x="3261" y="791"/>
                </a:lnTo>
                <a:lnTo>
                  <a:pt x="3242" y="797"/>
                </a:lnTo>
                <a:lnTo>
                  <a:pt x="3223" y="803"/>
                </a:lnTo>
                <a:lnTo>
                  <a:pt x="3204" y="803"/>
                </a:lnTo>
                <a:lnTo>
                  <a:pt x="3179" y="803"/>
                </a:lnTo>
                <a:lnTo>
                  <a:pt x="3154" y="803"/>
                </a:lnTo>
                <a:lnTo>
                  <a:pt x="3129" y="809"/>
                </a:lnTo>
                <a:lnTo>
                  <a:pt x="3103" y="815"/>
                </a:lnTo>
                <a:lnTo>
                  <a:pt x="3078" y="827"/>
                </a:lnTo>
                <a:lnTo>
                  <a:pt x="3053" y="827"/>
                </a:lnTo>
                <a:lnTo>
                  <a:pt x="3034" y="833"/>
                </a:lnTo>
                <a:lnTo>
                  <a:pt x="3015" y="839"/>
                </a:lnTo>
                <a:lnTo>
                  <a:pt x="2996" y="845"/>
                </a:lnTo>
                <a:lnTo>
                  <a:pt x="2977" y="851"/>
                </a:lnTo>
                <a:lnTo>
                  <a:pt x="2958" y="857"/>
                </a:lnTo>
                <a:lnTo>
                  <a:pt x="2952" y="876"/>
                </a:lnTo>
                <a:lnTo>
                  <a:pt x="2933" y="888"/>
                </a:lnTo>
                <a:lnTo>
                  <a:pt x="2927" y="906"/>
                </a:lnTo>
                <a:lnTo>
                  <a:pt x="2908" y="912"/>
                </a:lnTo>
                <a:lnTo>
                  <a:pt x="2889" y="924"/>
                </a:lnTo>
                <a:lnTo>
                  <a:pt x="2864" y="924"/>
                </a:lnTo>
                <a:lnTo>
                  <a:pt x="2845" y="924"/>
                </a:lnTo>
                <a:lnTo>
                  <a:pt x="2826" y="918"/>
                </a:lnTo>
                <a:lnTo>
                  <a:pt x="2813" y="900"/>
                </a:lnTo>
                <a:lnTo>
                  <a:pt x="2794" y="894"/>
                </a:lnTo>
                <a:lnTo>
                  <a:pt x="2775" y="888"/>
                </a:lnTo>
                <a:lnTo>
                  <a:pt x="2763" y="863"/>
                </a:lnTo>
                <a:lnTo>
                  <a:pt x="2750" y="845"/>
                </a:lnTo>
                <a:lnTo>
                  <a:pt x="2731" y="839"/>
                </a:lnTo>
                <a:lnTo>
                  <a:pt x="2712" y="851"/>
                </a:lnTo>
                <a:lnTo>
                  <a:pt x="2693" y="851"/>
                </a:lnTo>
                <a:lnTo>
                  <a:pt x="2674" y="857"/>
                </a:lnTo>
                <a:lnTo>
                  <a:pt x="2649" y="857"/>
                </a:lnTo>
                <a:lnTo>
                  <a:pt x="2630" y="857"/>
                </a:lnTo>
                <a:lnTo>
                  <a:pt x="2611" y="851"/>
                </a:lnTo>
                <a:lnTo>
                  <a:pt x="2592" y="851"/>
                </a:lnTo>
                <a:lnTo>
                  <a:pt x="2567" y="851"/>
                </a:lnTo>
                <a:lnTo>
                  <a:pt x="2548" y="851"/>
                </a:lnTo>
                <a:lnTo>
                  <a:pt x="2529" y="845"/>
                </a:lnTo>
                <a:lnTo>
                  <a:pt x="2510" y="827"/>
                </a:lnTo>
                <a:lnTo>
                  <a:pt x="2491" y="827"/>
                </a:lnTo>
                <a:lnTo>
                  <a:pt x="2473" y="827"/>
                </a:lnTo>
                <a:lnTo>
                  <a:pt x="2454" y="827"/>
                </a:lnTo>
                <a:lnTo>
                  <a:pt x="2435" y="821"/>
                </a:lnTo>
                <a:lnTo>
                  <a:pt x="2416" y="821"/>
                </a:lnTo>
                <a:lnTo>
                  <a:pt x="2397" y="815"/>
                </a:lnTo>
                <a:lnTo>
                  <a:pt x="2378" y="815"/>
                </a:lnTo>
                <a:lnTo>
                  <a:pt x="2359" y="815"/>
                </a:lnTo>
                <a:lnTo>
                  <a:pt x="2340" y="815"/>
                </a:lnTo>
                <a:lnTo>
                  <a:pt x="2321" y="809"/>
                </a:lnTo>
                <a:lnTo>
                  <a:pt x="2302" y="803"/>
                </a:lnTo>
                <a:lnTo>
                  <a:pt x="2271" y="785"/>
                </a:lnTo>
                <a:lnTo>
                  <a:pt x="2252" y="779"/>
                </a:lnTo>
                <a:lnTo>
                  <a:pt x="2245" y="761"/>
                </a:lnTo>
                <a:lnTo>
                  <a:pt x="2239" y="743"/>
                </a:lnTo>
                <a:lnTo>
                  <a:pt x="2220" y="737"/>
                </a:lnTo>
                <a:lnTo>
                  <a:pt x="2189" y="725"/>
                </a:lnTo>
                <a:lnTo>
                  <a:pt x="2170" y="719"/>
                </a:lnTo>
                <a:lnTo>
                  <a:pt x="2151" y="713"/>
                </a:lnTo>
                <a:lnTo>
                  <a:pt x="2126" y="700"/>
                </a:lnTo>
                <a:lnTo>
                  <a:pt x="2107" y="688"/>
                </a:lnTo>
                <a:lnTo>
                  <a:pt x="2088" y="682"/>
                </a:lnTo>
                <a:lnTo>
                  <a:pt x="2069" y="682"/>
                </a:lnTo>
                <a:lnTo>
                  <a:pt x="2044" y="670"/>
                </a:lnTo>
                <a:lnTo>
                  <a:pt x="2025" y="670"/>
                </a:lnTo>
                <a:lnTo>
                  <a:pt x="2006" y="664"/>
                </a:lnTo>
                <a:lnTo>
                  <a:pt x="1981" y="658"/>
                </a:lnTo>
                <a:lnTo>
                  <a:pt x="1962" y="640"/>
                </a:lnTo>
                <a:lnTo>
                  <a:pt x="1936" y="634"/>
                </a:lnTo>
                <a:lnTo>
                  <a:pt x="1917" y="616"/>
                </a:lnTo>
                <a:lnTo>
                  <a:pt x="1892" y="610"/>
                </a:lnTo>
                <a:lnTo>
                  <a:pt x="1867" y="592"/>
                </a:lnTo>
                <a:lnTo>
                  <a:pt x="1842" y="592"/>
                </a:lnTo>
                <a:lnTo>
                  <a:pt x="1817" y="598"/>
                </a:lnTo>
                <a:lnTo>
                  <a:pt x="1791" y="592"/>
                </a:lnTo>
                <a:lnTo>
                  <a:pt x="1779" y="574"/>
                </a:lnTo>
                <a:lnTo>
                  <a:pt x="1753" y="549"/>
                </a:lnTo>
                <a:lnTo>
                  <a:pt x="1735" y="537"/>
                </a:lnTo>
                <a:lnTo>
                  <a:pt x="1716" y="531"/>
                </a:lnTo>
                <a:lnTo>
                  <a:pt x="1690" y="525"/>
                </a:lnTo>
                <a:lnTo>
                  <a:pt x="1665" y="519"/>
                </a:lnTo>
                <a:lnTo>
                  <a:pt x="1640" y="519"/>
                </a:lnTo>
                <a:lnTo>
                  <a:pt x="1615" y="513"/>
                </a:lnTo>
                <a:lnTo>
                  <a:pt x="1571" y="519"/>
                </a:lnTo>
                <a:lnTo>
                  <a:pt x="1552" y="513"/>
                </a:lnTo>
                <a:lnTo>
                  <a:pt x="1533" y="513"/>
                </a:lnTo>
                <a:lnTo>
                  <a:pt x="1514" y="501"/>
                </a:lnTo>
                <a:lnTo>
                  <a:pt x="1495" y="495"/>
                </a:lnTo>
                <a:lnTo>
                  <a:pt x="1476" y="489"/>
                </a:lnTo>
                <a:lnTo>
                  <a:pt x="1451" y="489"/>
                </a:lnTo>
                <a:lnTo>
                  <a:pt x="1432" y="489"/>
                </a:lnTo>
                <a:lnTo>
                  <a:pt x="1413" y="477"/>
                </a:lnTo>
                <a:lnTo>
                  <a:pt x="1375" y="477"/>
                </a:lnTo>
                <a:lnTo>
                  <a:pt x="1356" y="477"/>
                </a:lnTo>
                <a:lnTo>
                  <a:pt x="1337" y="477"/>
                </a:lnTo>
                <a:lnTo>
                  <a:pt x="1312" y="477"/>
                </a:lnTo>
                <a:lnTo>
                  <a:pt x="1293" y="477"/>
                </a:lnTo>
                <a:lnTo>
                  <a:pt x="1274" y="477"/>
                </a:lnTo>
                <a:lnTo>
                  <a:pt x="1255" y="489"/>
                </a:lnTo>
                <a:lnTo>
                  <a:pt x="1236" y="489"/>
                </a:lnTo>
                <a:lnTo>
                  <a:pt x="1211" y="489"/>
                </a:lnTo>
                <a:lnTo>
                  <a:pt x="1186" y="489"/>
                </a:lnTo>
                <a:lnTo>
                  <a:pt x="1148" y="489"/>
                </a:lnTo>
                <a:lnTo>
                  <a:pt x="1123" y="483"/>
                </a:lnTo>
                <a:lnTo>
                  <a:pt x="1104" y="477"/>
                </a:lnTo>
                <a:lnTo>
                  <a:pt x="1085" y="477"/>
                </a:lnTo>
                <a:lnTo>
                  <a:pt x="1066" y="477"/>
                </a:lnTo>
                <a:lnTo>
                  <a:pt x="1047" y="477"/>
                </a:lnTo>
                <a:lnTo>
                  <a:pt x="1028" y="477"/>
                </a:lnTo>
                <a:lnTo>
                  <a:pt x="1009" y="477"/>
                </a:lnTo>
                <a:lnTo>
                  <a:pt x="984" y="489"/>
                </a:lnTo>
                <a:lnTo>
                  <a:pt x="946" y="489"/>
                </a:lnTo>
                <a:lnTo>
                  <a:pt x="927" y="489"/>
                </a:lnTo>
                <a:lnTo>
                  <a:pt x="908" y="489"/>
                </a:lnTo>
                <a:lnTo>
                  <a:pt x="889" y="489"/>
                </a:lnTo>
                <a:lnTo>
                  <a:pt x="870" y="489"/>
                </a:lnTo>
                <a:lnTo>
                  <a:pt x="852" y="483"/>
                </a:lnTo>
                <a:lnTo>
                  <a:pt x="833" y="483"/>
                </a:lnTo>
                <a:lnTo>
                  <a:pt x="807" y="483"/>
                </a:lnTo>
                <a:lnTo>
                  <a:pt x="788" y="477"/>
                </a:lnTo>
                <a:lnTo>
                  <a:pt x="770" y="471"/>
                </a:lnTo>
                <a:lnTo>
                  <a:pt x="744" y="465"/>
                </a:lnTo>
                <a:lnTo>
                  <a:pt x="725" y="465"/>
                </a:lnTo>
                <a:lnTo>
                  <a:pt x="706" y="465"/>
                </a:lnTo>
                <a:lnTo>
                  <a:pt x="681" y="459"/>
                </a:lnTo>
                <a:lnTo>
                  <a:pt x="656" y="459"/>
                </a:lnTo>
                <a:lnTo>
                  <a:pt x="631" y="465"/>
                </a:lnTo>
                <a:lnTo>
                  <a:pt x="606" y="465"/>
                </a:lnTo>
                <a:lnTo>
                  <a:pt x="574" y="471"/>
                </a:lnTo>
                <a:lnTo>
                  <a:pt x="555" y="471"/>
                </a:lnTo>
                <a:lnTo>
                  <a:pt x="536" y="471"/>
                </a:lnTo>
                <a:lnTo>
                  <a:pt x="524" y="489"/>
                </a:lnTo>
                <a:lnTo>
                  <a:pt x="505" y="489"/>
                </a:lnTo>
                <a:lnTo>
                  <a:pt x="479" y="495"/>
                </a:lnTo>
                <a:lnTo>
                  <a:pt x="454" y="495"/>
                </a:lnTo>
                <a:lnTo>
                  <a:pt x="385" y="501"/>
                </a:lnTo>
                <a:lnTo>
                  <a:pt x="366" y="501"/>
                </a:lnTo>
                <a:lnTo>
                  <a:pt x="341" y="501"/>
                </a:lnTo>
                <a:lnTo>
                  <a:pt x="315" y="495"/>
                </a:lnTo>
                <a:lnTo>
                  <a:pt x="296" y="495"/>
                </a:lnTo>
                <a:lnTo>
                  <a:pt x="278" y="495"/>
                </a:lnTo>
                <a:lnTo>
                  <a:pt x="252" y="501"/>
                </a:lnTo>
                <a:lnTo>
                  <a:pt x="227" y="495"/>
                </a:lnTo>
                <a:lnTo>
                  <a:pt x="208" y="489"/>
                </a:lnTo>
                <a:lnTo>
                  <a:pt x="189" y="495"/>
                </a:lnTo>
                <a:lnTo>
                  <a:pt x="170" y="501"/>
                </a:lnTo>
                <a:lnTo>
                  <a:pt x="151" y="501"/>
                </a:lnTo>
                <a:lnTo>
                  <a:pt x="132" y="513"/>
                </a:lnTo>
                <a:lnTo>
                  <a:pt x="114" y="525"/>
                </a:lnTo>
                <a:lnTo>
                  <a:pt x="95" y="525"/>
                </a:lnTo>
                <a:lnTo>
                  <a:pt x="76" y="525"/>
                </a:lnTo>
                <a:lnTo>
                  <a:pt x="57" y="537"/>
                </a:lnTo>
                <a:lnTo>
                  <a:pt x="38" y="537"/>
                </a:lnTo>
                <a:lnTo>
                  <a:pt x="19" y="537"/>
                </a:lnTo>
                <a:lnTo>
                  <a:pt x="19" y="519"/>
                </a:lnTo>
                <a:lnTo>
                  <a:pt x="0" y="501"/>
                </a:lnTo>
                <a:lnTo>
                  <a:pt x="0" y="483"/>
                </a:lnTo>
                <a:lnTo>
                  <a:pt x="0" y="465"/>
                </a:lnTo>
                <a:lnTo>
                  <a:pt x="0" y="447"/>
                </a:lnTo>
                <a:lnTo>
                  <a:pt x="0" y="423"/>
                </a:lnTo>
                <a:lnTo>
                  <a:pt x="0" y="405"/>
                </a:lnTo>
                <a:lnTo>
                  <a:pt x="0" y="386"/>
                </a:lnTo>
                <a:lnTo>
                  <a:pt x="0" y="368"/>
                </a:lnTo>
                <a:lnTo>
                  <a:pt x="0" y="344"/>
                </a:lnTo>
                <a:lnTo>
                  <a:pt x="0" y="326"/>
                </a:lnTo>
                <a:lnTo>
                  <a:pt x="0" y="308"/>
                </a:lnTo>
                <a:lnTo>
                  <a:pt x="0" y="290"/>
                </a:lnTo>
                <a:lnTo>
                  <a:pt x="0" y="272"/>
                </a:lnTo>
                <a:lnTo>
                  <a:pt x="0" y="254"/>
                </a:lnTo>
                <a:lnTo>
                  <a:pt x="0" y="235"/>
                </a:lnTo>
                <a:lnTo>
                  <a:pt x="0" y="205"/>
                </a:lnTo>
                <a:lnTo>
                  <a:pt x="0" y="175"/>
                </a:lnTo>
                <a:lnTo>
                  <a:pt x="0" y="145"/>
                </a:lnTo>
                <a:lnTo>
                  <a:pt x="0" y="115"/>
                </a:lnTo>
                <a:lnTo>
                  <a:pt x="0" y="85"/>
                </a:lnTo>
                <a:lnTo>
                  <a:pt x="6" y="60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FB80F8A6-35ED-AB33-F2DA-2978747419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2125" y="247650"/>
            <a:ext cx="7886700" cy="622935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lIns="190500" tIns="114300" rIns="190500" bIns="11430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52500" indent="-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52400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09550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647950" indent="-1714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105150" indent="-1714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562350" indent="-1714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019550" indent="-1714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476750" indent="-1714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PROCEDURE DIVISION.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Begin.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SORT WorkFile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ON ASCENDING KEY ProvinceCode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                 SalesmanCode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INPUT PROCEDURE IS SelectUlsterRecs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GIVING SortedSales.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OPEN INPUT SortedSales.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SelectUlsterRecs.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OPEN INPUT UnsortedSales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READ UnsortedSales INTO WorkRec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 AT END SET EndOfSalesFile TO TRUE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END-READ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PERFORM UNTIL EndOfSalesFile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IF ProvinceIsUlster RELEASE WorkRec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END-IF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READ UnsortedSales INTO WorkRec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    AT END SET EndOfSalesFile TO TRUE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END-READ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END-PERFORM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CLOSE UnsortedSales</a:t>
            </a:r>
          </a:p>
        </p:txBody>
      </p:sp>
      <p:sp useBgFill="1">
        <p:nvSpPr>
          <p:cNvPr id="28675" name="Freeform 3">
            <a:extLst>
              <a:ext uri="{FF2B5EF4-FFF2-40B4-BE49-F238E27FC236}">
                <a16:creationId xmlns:a16="http://schemas.microsoft.com/office/drawing/2014/main" id="{9457F4E7-E7AC-494E-A7A1-71CA1A8AF712}"/>
              </a:ext>
            </a:extLst>
          </p:cNvPr>
          <p:cNvSpPr>
            <a:spLocks/>
          </p:cNvSpPr>
          <p:nvPr/>
        </p:nvSpPr>
        <p:spPr bwMode="auto">
          <a:xfrm>
            <a:off x="307975" y="1927225"/>
            <a:ext cx="8164513" cy="1487488"/>
          </a:xfrm>
          <a:custGeom>
            <a:avLst/>
            <a:gdLst>
              <a:gd name="T0" fmla="*/ 237 w 5143"/>
              <a:gd name="T1" fmla="*/ 423 h 937"/>
              <a:gd name="T2" fmla="*/ 407 w 5143"/>
              <a:gd name="T3" fmla="*/ 414 h 937"/>
              <a:gd name="T4" fmla="*/ 578 w 5143"/>
              <a:gd name="T5" fmla="*/ 432 h 937"/>
              <a:gd name="T6" fmla="*/ 748 w 5143"/>
              <a:gd name="T7" fmla="*/ 396 h 937"/>
              <a:gd name="T8" fmla="*/ 919 w 5143"/>
              <a:gd name="T9" fmla="*/ 342 h 937"/>
              <a:gd name="T10" fmla="*/ 1089 w 5143"/>
              <a:gd name="T11" fmla="*/ 378 h 937"/>
              <a:gd name="T12" fmla="*/ 1259 w 5143"/>
              <a:gd name="T13" fmla="*/ 414 h 937"/>
              <a:gd name="T14" fmla="*/ 1449 w 5143"/>
              <a:gd name="T15" fmla="*/ 450 h 937"/>
              <a:gd name="T16" fmla="*/ 1629 w 5143"/>
              <a:gd name="T17" fmla="*/ 396 h 937"/>
              <a:gd name="T18" fmla="*/ 1809 w 5143"/>
              <a:gd name="T19" fmla="*/ 360 h 937"/>
              <a:gd name="T20" fmla="*/ 1979 w 5143"/>
              <a:gd name="T21" fmla="*/ 378 h 937"/>
              <a:gd name="T22" fmla="*/ 2159 w 5143"/>
              <a:gd name="T23" fmla="*/ 396 h 937"/>
              <a:gd name="T24" fmla="*/ 2330 w 5143"/>
              <a:gd name="T25" fmla="*/ 414 h 937"/>
              <a:gd name="T26" fmla="*/ 2528 w 5143"/>
              <a:gd name="T27" fmla="*/ 414 h 937"/>
              <a:gd name="T28" fmla="*/ 2727 w 5143"/>
              <a:gd name="T29" fmla="*/ 396 h 937"/>
              <a:gd name="T30" fmla="*/ 2907 w 5143"/>
              <a:gd name="T31" fmla="*/ 369 h 937"/>
              <a:gd name="T32" fmla="*/ 3097 w 5143"/>
              <a:gd name="T33" fmla="*/ 288 h 937"/>
              <a:gd name="T34" fmla="*/ 3286 w 5143"/>
              <a:gd name="T35" fmla="*/ 162 h 937"/>
              <a:gd name="T36" fmla="*/ 3428 w 5143"/>
              <a:gd name="T37" fmla="*/ 234 h 937"/>
              <a:gd name="T38" fmla="*/ 3598 w 5143"/>
              <a:gd name="T39" fmla="*/ 171 h 937"/>
              <a:gd name="T40" fmla="*/ 3797 w 5143"/>
              <a:gd name="T41" fmla="*/ 126 h 937"/>
              <a:gd name="T42" fmla="*/ 4072 w 5143"/>
              <a:gd name="T43" fmla="*/ 36 h 937"/>
              <a:gd name="T44" fmla="*/ 4186 w 5143"/>
              <a:gd name="T45" fmla="*/ 108 h 937"/>
              <a:gd name="T46" fmla="*/ 4347 w 5143"/>
              <a:gd name="T47" fmla="*/ 198 h 937"/>
              <a:gd name="T48" fmla="*/ 4526 w 5143"/>
              <a:gd name="T49" fmla="*/ 207 h 937"/>
              <a:gd name="T50" fmla="*/ 4716 w 5143"/>
              <a:gd name="T51" fmla="*/ 180 h 937"/>
              <a:gd name="T52" fmla="*/ 4905 w 5143"/>
              <a:gd name="T53" fmla="*/ 279 h 937"/>
              <a:gd name="T54" fmla="*/ 5066 w 5143"/>
              <a:gd name="T55" fmla="*/ 378 h 937"/>
              <a:gd name="T56" fmla="*/ 5133 w 5143"/>
              <a:gd name="T57" fmla="*/ 513 h 937"/>
              <a:gd name="T58" fmla="*/ 5142 w 5143"/>
              <a:gd name="T59" fmla="*/ 675 h 937"/>
              <a:gd name="T60" fmla="*/ 5104 w 5143"/>
              <a:gd name="T61" fmla="*/ 828 h 937"/>
              <a:gd name="T62" fmla="*/ 4934 w 5143"/>
              <a:gd name="T63" fmla="*/ 810 h 937"/>
              <a:gd name="T64" fmla="*/ 4763 w 5143"/>
              <a:gd name="T65" fmla="*/ 855 h 937"/>
              <a:gd name="T66" fmla="*/ 4593 w 5143"/>
              <a:gd name="T67" fmla="*/ 936 h 937"/>
              <a:gd name="T68" fmla="*/ 4432 w 5143"/>
              <a:gd name="T69" fmla="*/ 855 h 937"/>
              <a:gd name="T70" fmla="*/ 4252 w 5143"/>
              <a:gd name="T71" fmla="*/ 882 h 937"/>
              <a:gd name="T72" fmla="*/ 4072 w 5143"/>
              <a:gd name="T73" fmla="*/ 819 h 937"/>
              <a:gd name="T74" fmla="*/ 3901 w 5143"/>
              <a:gd name="T75" fmla="*/ 738 h 937"/>
              <a:gd name="T76" fmla="*/ 3693 w 5143"/>
              <a:gd name="T77" fmla="*/ 702 h 937"/>
              <a:gd name="T78" fmla="*/ 3494 w 5143"/>
              <a:gd name="T79" fmla="*/ 666 h 937"/>
              <a:gd name="T80" fmla="*/ 3314 w 5143"/>
              <a:gd name="T81" fmla="*/ 603 h 937"/>
              <a:gd name="T82" fmla="*/ 3144 w 5143"/>
              <a:gd name="T83" fmla="*/ 612 h 937"/>
              <a:gd name="T84" fmla="*/ 2936 w 5143"/>
              <a:gd name="T85" fmla="*/ 639 h 937"/>
              <a:gd name="T86" fmla="*/ 2727 w 5143"/>
              <a:gd name="T87" fmla="*/ 666 h 937"/>
              <a:gd name="T88" fmla="*/ 2547 w 5143"/>
              <a:gd name="T89" fmla="*/ 648 h 937"/>
              <a:gd name="T90" fmla="*/ 2348 w 5143"/>
              <a:gd name="T91" fmla="*/ 594 h 937"/>
              <a:gd name="T92" fmla="*/ 2140 w 5143"/>
              <a:gd name="T93" fmla="*/ 549 h 937"/>
              <a:gd name="T94" fmla="*/ 1913 w 5143"/>
              <a:gd name="T95" fmla="*/ 549 h 937"/>
              <a:gd name="T96" fmla="*/ 1723 w 5143"/>
              <a:gd name="T97" fmla="*/ 558 h 937"/>
              <a:gd name="T98" fmla="*/ 1506 w 5143"/>
              <a:gd name="T99" fmla="*/ 576 h 937"/>
              <a:gd name="T100" fmla="*/ 1307 w 5143"/>
              <a:gd name="T101" fmla="*/ 549 h 937"/>
              <a:gd name="T102" fmla="*/ 1117 w 5143"/>
              <a:gd name="T103" fmla="*/ 522 h 937"/>
              <a:gd name="T104" fmla="*/ 900 w 5143"/>
              <a:gd name="T105" fmla="*/ 504 h 937"/>
              <a:gd name="T106" fmla="*/ 672 w 5143"/>
              <a:gd name="T107" fmla="*/ 522 h 937"/>
              <a:gd name="T108" fmla="*/ 502 w 5143"/>
              <a:gd name="T109" fmla="*/ 522 h 937"/>
              <a:gd name="T110" fmla="*/ 322 w 5143"/>
              <a:gd name="T111" fmla="*/ 540 h 937"/>
              <a:gd name="T112" fmla="*/ 152 w 5143"/>
              <a:gd name="T113" fmla="*/ 585 h 937"/>
              <a:gd name="T114" fmla="*/ 9 w 5143"/>
              <a:gd name="T115" fmla="*/ 585 h 937"/>
              <a:gd name="T116" fmla="*/ 47 w 5143"/>
              <a:gd name="T117" fmla="*/ 432 h 9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5143" h="937">
                <a:moveTo>
                  <a:pt x="85" y="441"/>
                </a:moveTo>
                <a:lnTo>
                  <a:pt x="114" y="432"/>
                </a:lnTo>
                <a:lnTo>
                  <a:pt x="142" y="432"/>
                </a:lnTo>
                <a:lnTo>
                  <a:pt x="170" y="423"/>
                </a:lnTo>
                <a:lnTo>
                  <a:pt x="199" y="423"/>
                </a:lnTo>
                <a:lnTo>
                  <a:pt x="237" y="423"/>
                </a:lnTo>
                <a:lnTo>
                  <a:pt x="265" y="414"/>
                </a:lnTo>
                <a:lnTo>
                  <a:pt x="294" y="414"/>
                </a:lnTo>
                <a:lnTo>
                  <a:pt x="322" y="414"/>
                </a:lnTo>
                <a:lnTo>
                  <a:pt x="350" y="414"/>
                </a:lnTo>
                <a:lnTo>
                  <a:pt x="379" y="414"/>
                </a:lnTo>
                <a:lnTo>
                  <a:pt x="407" y="414"/>
                </a:lnTo>
                <a:lnTo>
                  <a:pt x="436" y="414"/>
                </a:lnTo>
                <a:lnTo>
                  <a:pt x="464" y="414"/>
                </a:lnTo>
                <a:lnTo>
                  <a:pt x="492" y="423"/>
                </a:lnTo>
                <a:lnTo>
                  <a:pt x="521" y="432"/>
                </a:lnTo>
                <a:lnTo>
                  <a:pt x="549" y="432"/>
                </a:lnTo>
                <a:lnTo>
                  <a:pt x="578" y="432"/>
                </a:lnTo>
                <a:lnTo>
                  <a:pt x="606" y="432"/>
                </a:lnTo>
                <a:lnTo>
                  <a:pt x="634" y="432"/>
                </a:lnTo>
                <a:lnTo>
                  <a:pt x="663" y="423"/>
                </a:lnTo>
                <a:lnTo>
                  <a:pt x="691" y="414"/>
                </a:lnTo>
                <a:lnTo>
                  <a:pt x="720" y="414"/>
                </a:lnTo>
                <a:lnTo>
                  <a:pt x="748" y="396"/>
                </a:lnTo>
                <a:lnTo>
                  <a:pt x="777" y="396"/>
                </a:lnTo>
                <a:lnTo>
                  <a:pt x="805" y="387"/>
                </a:lnTo>
                <a:lnTo>
                  <a:pt x="833" y="378"/>
                </a:lnTo>
                <a:lnTo>
                  <a:pt x="862" y="360"/>
                </a:lnTo>
                <a:lnTo>
                  <a:pt x="890" y="351"/>
                </a:lnTo>
                <a:lnTo>
                  <a:pt x="919" y="342"/>
                </a:lnTo>
                <a:lnTo>
                  <a:pt x="947" y="342"/>
                </a:lnTo>
                <a:lnTo>
                  <a:pt x="975" y="342"/>
                </a:lnTo>
                <a:lnTo>
                  <a:pt x="1004" y="342"/>
                </a:lnTo>
                <a:lnTo>
                  <a:pt x="1032" y="342"/>
                </a:lnTo>
                <a:lnTo>
                  <a:pt x="1061" y="360"/>
                </a:lnTo>
                <a:lnTo>
                  <a:pt x="1089" y="378"/>
                </a:lnTo>
                <a:lnTo>
                  <a:pt x="1117" y="387"/>
                </a:lnTo>
                <a:lnTo>
                  <a:pt x="1146" y="396"/>
                </a:lnTo>
                <a:lnTo>
                  <a:pt x="1174" y="396"/>
                </a:lnTo>
                <a:lnTo>
                  <a:pt x="1203" y="405"/>
                </a:lnTo>
                <a:lnTo>
                  <a:pt x="1231" y="414"/>
                </a:lnTo>
                <a:lnTo>
                  <a:pt x="1259" y="414"/>
                </a:lnTo>
                <a:lnTo>
                  <a:pt x="1288" y="423"/>
                </a:lnTo>
                <a:lnTo>
                  <a:pt x="1316" y="423"/>
                </a:lnTo>
                <a:lnTo>
                  <a:pt x="1364" y="441"/>
                </a:lnTo>
                <a:lnTo>
                  <a:pt x="1392" y="450"/>
                </a:lnTo>
                <a:lnTo>
                  <a:pt x="1420" y="450"/>
                </a:lnTo>
                <a:lnTo>
                  <a:pt x="1449" y="450"/>
                </a:lnTo>
                <a:lnTo>
                  <a:pt x="1487" y="450"/>
                </a:lnTo>
                <a:lnTo>
                  <a:pt x="1515" y="441"/>
                </a:lnTo>
                <a:lnTo>
                  <a:pt x="1544" y="432"/>
                </a:lnTo>
                <a:lnTo>
                  <a:pt x="1572" y="414"/>
                </a:lnTo>
                <a:lnTo>
                  <a:pt x="1600" y="414"/>
                </a:lnTo>
                <a:lnTo>
                  <a:pt x="1629" y="396"/>
                </a:lnTo>
                <a:lnTo>
                  <a:pt x="1667" y="387"/>
                </a:lnTo>
                <a:lnTo>
                  <a:pt x="1695" y="378"/>
                </a:lnTo>
                <a:lnTo>
                  <a:pt x="1723" y="369"/>
                </a:lnTo>
                <a:lnTo>
                  <a:pt x="1752" y="360"/>
                </a:lnTo>
                <a:lnTo>
                  <a:pt x="1780" y="360"/>
                </a:lnTo>
                <a:lnTo>
                  <a:pt x="1809" y="360"/>
                </a:lnTo>
                <a:lnTo>
                  <a:pt x="1837" y="360"/>
                </a:lnTo>
                <a:lnTo>
                  <a:pt x="1866" y="360"/>
                </a:lnTo>
                <a:lnTo>
                  <a:pt x="1894" y="360"/>
                </a:lnTo>
                <a:lnTo>
                  <a:pt x="1922" y="360"/>
                </a:lnTo>
                <a:lnTo>
                  <a:pt x="1951" y="360"/>
                </a:lnTo>
                <a:lnTo>
                  <a:pt x="1979" y="378"/>
                </a:lnTo>
                <a:lnTo>
                  <a:pt x="2008" y="378"/>
                </a:lnTo>
                <a:lnTo>
                  <a:pt x="2036" y="387"/>
                </a:lnTo>
                <a:lnTo>
                  <a:pt x="2064" y="387"/>
                </a:lnTo>
                <a:lnTo>
                  <a:pt x="2093" y="396"/>
                </a:lnTo>
                <a:lnTo>
                  <a:pt x="2121" y="396"/>
                </a:lnTo>
                <a:lnTo>
                  <a:pt x="2159" y="396"/>
                </a:lnTo>
                <a:lnTo>
                  <a:pt x="2187" y="396"/>
                </a:lnTo>
                <a:lnTo>
                  <a:pt x="2216" y="396"/>
                </a:lnTo>
                <a:lnTo>
                  <a:pt x="2244" y="405"/>
                </a:lnTo>
                <a:lnTo>
                  <a:pt x="2273" y="405"/>
                </a:lnTo>
                <a:lnTo>
                  <a:pt x="2301" y="405"/>
                </a:lnTo>
                <a:lnTo>
                  <a:pt x="2330" y="414"/>
                </a:lnTo>
                <a:lnTo>
                  <a:pt x="2358" y="414"/>
                </a:lnTo>
                <a:lnTo>
                  <a:pt x="2386" y="414"/>
                </a:lnTo>
                <a:lnTo>
                  <a:pt x="2424" y="414"/>
                </a:lnTo>
                <a:lnTo>
                  <a:pt x="2472" y="414"/>
                </a:lnTo>
                <a:lnTo>
                  <a:pt x="2500" y="414"/>
                </a:lnTo>
                <a:lnTo>
                  <a:pt x="2528" y="414"/>
                </a:lnTo>
                <a:lnTo>
                  <a:pt x="2566" y="414"/>
                </a:lnTo>
                <a:lnTo>
                  <a:pt x="2604" y="414"/>
                </a:lnTo>
                <a:lnTo>
                  <a:pt x="2633" y="414"/>
                </a:lnTo>
                <a:lnTo>
                  <a:pt x="2661" y="405"/>
                </a:lnTo>
                <a:lnTo>
                  <a:pt x="2699" y="396"/>
                </a:lnTo>
                <a:lnTo>
                  <a:pt x="2727" y="396"/>
                </a:lnTo>
                <a:lnTo>
                  <a:pt x="2756" y="396"/>
                </a:lnTo>
                <a:lnTo>
                  <a:pt x="2784" y="396"/>
                </a:lnTo>
                <a:lnTo>
                  <a:pt x="2812" y="387"/>
                </a:lnTo>
                <a:lnTo>
                  <a:pt x="2841" y="378"/>
                </a:lnTo>
                <a:lnTo>
                  <a:pt x="2879" y="378"/>
                </a:lnTo>
                <a:lnTo>
                  <a:pt x="2907" y="369"/>
                </a:lnTo>
                <a:lnTo>
                  <a:pt x="2936" y="360"/>
                </a:lnTo>
                <a:lnTo>
                  <a:pt x="2964" y="351"/>
                </a:lnTo>
                <a:lnTo>
                  <a:pt x="2992" y="342"/>
                </a:lnTo>
                <a:lnTo>
                  <a:pt x="3030" y="324"/>
                </a:lnTo>
                <a:lnTo>
                  <a:pt x="3068" y="306"/>
                </a:lnTo>
                <a:lnTo>
                  <a:pt x="3097" y="288"/>
                </a:lnTo>
                <a:lnTo>
                  <a:pt x="3125" y="270"/>
                </a:lnTo>
                <a:lnTo>
                  <a:pt x="3153" y="252"/>
                </a:lnTo>
                <a:lnTo>
                  <a:pt x="3191" y="234"/>
                </a:lnTo>
                <a:lnTo>
                  <a:pt x="3229" y="207"/>
                </a:lnTo>
                <a:lnTo>
                  <a:pt x="3258" y="180"/>
                </a:lnTo>
                <a:lnTo>
                  <a:pt x="3286" y="162"/>
                </a:lnTo>
                <a:lnTo>
                  <a:pt x="3314" y="144"/>
                </a:lnTo>
                <a:lnTo>
                  <a:pt x="3343" y="126"/>
                </a:lnTo>
                <a:lnTo>
                  <a:pt x="3371" y="153"/>
                </a:lnTo>
                <a:lnTo>
                  <a:pt x="3400" y="180"/>
                </a:lnTo>
                <a:lnTo>
                  <a:pt x="3419" y="207"/>
                </a:lnTo>
                <a:lnTo>
                  <a:pt x="3428" y="234"/>
                </a:lnTo>
                <a:lnTo>
                  <a:pt x="3456" y="243"/>
                </a:lnTo>
                <a:lnTo>
                  <a:pt x="3485" y="225"/>
                </a:lnTo>
                <a:lnTo>
                  <a:pt x="3513" y="198"/>
                </a:lnTo>
                <a:lnTo>
                  <a:pt x="3542" y="180"/>
                </a:lnTo>
                <a:lnTo>
                  <a:pt x="3570" y="180"/>
                </a:lnTo>
                <a:lnTo>
                  <a:pt x="3598" y="171"/>
                </a:lnTo>
                <a:lnTo>
                  <a:pt x="3627" y="162"/>
                </a:lnTo>
                <a:lnTo>
                  <a:pt x="3655" y="162"/>
                </a:lnTo>
                <a:lnTo>
                  <a:pt x="3684" y="153"/>
                </a:lnTo>
                <a:lnTo>
                  <a:pt x="3712" y="144"/>
                </a:lnTo>
                <a:lnTo>
                  <a:pt x="3740" y="144"/>
                </a:lnTo>
                <a:lnTo>
                  <a:pt x="3797" y="126"/>
                </a:lnTo>
                <a:lnTo>
                  <a:pt x="3835" y="117"/>
                </a:lnTo>
                <a:lnTo>
                  <a:pt x="3873" y="90"/>
                </a:lnTo>
                <a:lnTo>
                  <a:pt x="3901" y="90"/>
                </a:lnTo>
                <a:lnTo>
                  <a:pt x="3939" y="63"/>
                </a:lnTo>
                <a:lnTo>
                  <a:pt x="3977" y="54"/>
                </a:lnTo>
                <a:lnTo>
                  <a:pt x="4072" y="36"/>
                </a:lnTo>
                <a:lnTo>
                  <a:pt x="4100" y="18"/>
                </a:lnTo>
                <a:lnTo>
                  <a:pt x="4129" y="0"/>
                </a:lnTo>
                <a:lnTo>
                  <a:pt x="4138" y="27"/>
                </a:lnTo>
                <a:lnTo>
                  <a:pt x="4148" y="54"/>
                </a:lnTo>
                <a:lnTo>
                  <a:pt x="4167" y="81"/>
                </a:lnTo>
                <a:lnTo>
                  <a:pt x="4186" y="108"/>
                </a:lnTo>
                <a:lnTo>
                  <a:pt x="4214" y="135"/>
                </a:lnTo>
                <a:lnTo>
                  <a:pt x="4233" y="162"/>
                </a:lnTo>
                <a:lnTo>
                  <a:pt x="4261" y="162"/>
                </a:lnTo>
                <a:lnTo>
                  <a:pt x="4290" y="180"/>
                </a:lnTo>
                <a:lnTo>
                  <a:pt x="4318" y="189"/>
                </a:lnTo>
                <a:lnTo>
                  <a:pt x="4347" y="198"/>
                </a:lnTo>
                <a:lnTo>
                  <a:pt x="4375" y="198"/>
                </a:lnTo>
                <a:lnTo>
                  <a:pt x="4403" y="189"/>
                </a:lnTo>
                <a:lnTo>
                  <a:pt x="4432" y="198"/>
                </a:lnTo>
                <a:lnTo>
                  <a:pt x="4470" y="207"/>
                </a:lnTo>
                <a:lnTo>
                  <a:pt x="4498" y="207"/>
                </a:lnTo>
                <a:lnTo>
                  <a:pt x="4526" y="207"/>
                </a:lnTo>
                <a:lnTo>
                  <a:pt x="4564" y="207"/>
                </a:lnTo>
                <a:lnTo>
                  <a:pt x="4593" y="198"/>
                </a:lnTo>
                <a:lnTo>
                  <a:pt x="4621" y="189"/>
                </a:lnTo>
                <a:lnTo>
                  <a:pt x="4650" y="180"/>
                </a:lnTo>
                <a:lnTo>
                  <a:pt x="4687" y="180"/>
                </a:lnTo>
                <a:lnTo>
                  <a:pt x="4716" y="180"/>
                </a:lnTo>
                <a:lnTo>
                  <a:pt x="4744" y="198"/>
                </a:lnTo>
                <a:lnTo>
                  <a:pt x="4782" y="207"/>
                </a:lnTo>
                <a:lnTo>
                  <a:pt x="4811" y="225"/>
                </a:lnTo>
                <a:lnTo>
                  <a:pt x="4839" y="243"/>
                </a:lnTo>
                <a:lnTo>
                  <a:pt x="4867" y="252"/>
                </a:lnTo>
                <a:lnTo>
                  <a:pt x="4905" y="279"/>
                </a:lnTo>
                <a:lnTo>
                  <a:pt x="4924" y="306"/>
                </a:lnTo>
                <a:lnTo>
                  <a:pt x="4953" y="315"/>
                </a:lnTo>
                <a:lnTo>
                  <a:pt x="4981" y="333"/>
                </a:lnTo>
                <a:lnTo>
                  <a:pt x="5009" y="351"/>
                </a:lnTo>
                <a:lnTo>
                  <a:pt x="5038" y="369"/>
                </a:lnTo>
                <a:lnTo>
                  <a:pt x="5066" y="378"/>
                </a:lnTo>
                <a:lnTo>
                  <a:pt x="5095" y="378"/>
                </a:lnTo>
                <a:lnTo>
                  <a:pt x="5095" y="405"/>
                </a:lnTo>
                <a:lnTo>
                  <a:pt x="5114" y="432"/>
                </a:lnTo>
                <a:lnTo>
                  <a:pt x="5133" y="459"/>
                </a:lnTo>
                <a:lnTo>
                  <a:pt x="5133" y="486"/>
                </a:lnTo>
                <a:lnTo>
                  <a:pt x="5133" y="513"/>
                </a:lnTo>
                <a:lnTo>
                  <a:pt x="5133" y="540"/>
                </a:lnTo>
                <a:lnTo>
                  <a:pt x="5142" y="567"/>
                </a:lnTo>
                <a:lnTo>
                  <a:pt x="5142" y="594"/>
                </a:lnTo>
                <a:lnTo>
                  <a:pt x="5142" y="621"/>
                </a:lnTo>
                <a:lnTo>
                  <a:pt x="5142" y="648"/>
                </a:lnTo>
                <a:lnTo>
                  <a:pt x="5142" y="675"/>
                </a:lnTo>
                <a:lnTo>
                  <a:pt x="5142" y="702"/>
                </a:lnTo>
                <a:lnTo>
                  <a:pt x="5142" y="729"/>
                </a:lnTo>
                <a:lnTo>
                  <a:pt x="5142" y="756"/>
                </a:lnTo>
                <a:lnTo>
                  <a:pt x="5142" y="783"/>
                </a:lnTo>
                <a:lnTo>
                  <a:pt x="5133" y="810"/>
                </a:lnTo>
                <a:lnTo>
                  <a:pt x="5104" y="828"/>
                </a:lnTo>
                <a:lnTo>
                  <a:pt x="5076" y="846"/>
                </a:lnTo>
                <a:lnTo>
                  <a:pt x="5047" y="837"/>
                </a:lnTo>
                <a:lnTo>
                  <a:pt x="5019" y="828"/>
                </a:lnTo>
                <a:lnTo>
                  <a:pt x="4990" y="819"/>
                </a:lnTo>
                <a:lnTo>
                  <a:pt x="4962" y="819"/>
                </a:lnTo>
                <a:lnTo>
                  <a:pt x="4934" y="810"/>
                </a:lnTo>
                <a:lnTo>
                  <a:pt x="4905" y="810"/>
                </a:lnTo>
                <a:lnTo>
                  <a:pt x="4877" y="810"/>
                </a:lnTo>
                <a:lnTo>
                  <a:pt x="4848" y="819"/>
                </a:lnTo>
                <a:lnTo>
                  <a:pt x="4820" y="828"/>
                </a:lnTo>
                <a:lnTo>
                  <a:pt x="4792" y="846"/>
                </a:lnTo>
                <a:lnTo>
                  <a:pt x="4763" y="855"/>
                </a:lnTo>
                <a:lnTo>
                  <a:pt x="4735" y="882"/>
                </a:lnTo>
                <a:lnTo>
                  <a:pt x="4706" y="900"/>
                </a:lnTo>
                <a:lnTo>
                  <a:pt x="4678" y="918"/>
                </a:lnTo>
                <a:lnTo>
                  <a:pt x="4650" y="936"/>
                </a:lnTo>
                <a:lnTo>
                  <a:pt x="4621" y="936"/>
                </a:lnTo>
                <a:lnTo>
                  <a:pt x="4593" y="936"/>
                </a:lnTo>
                <a:lnTo>
                  <a:pt x="4564" y="936"/>
                </a:lnTo>
                <a:lnTo>
                  <a:pt x="4536" y="936"/>
                </a:lnTo>
                <a:lnTo>
                  <a:pt x="4508" y="918"/>
                </a:lnTo>
                <a:lnTo>
                  <a:pt x="4489" y="891"/>
                </a:lnTo>
                <a:lnTo>
                  <a:pt x="4460" y="882"/>
                </a:lnTo>
                <a:lnTo>
                  <a:pt x="4432" y="855"/>
                </a:lnTo>
                <a:lnTo>
                  <a:pt x="4403" y="855"/>
                </a:lnTo>
                <a:lnTo>
                  <a:pt x="4375" y="864"/>
                </a:lnTo>
                <a:lnTo>
                  <a:pt x="4337" y="882"/>
                </a:lnTo>
                <a:lnTo>
                  <a:pt x="4309" y="900"/>
                </a:lnTo>
                <a:lnTo>
                  <a:pt x="4280" y="891"/>
                </a:lnTo>
                <a:lnTo>
                  <a:pt x="4252" y="882"/>
                </a:lnTo>
                <a:lnTo>
                  <a:pt x="4223" y="873"/>
                </a:lnTo>
                <a:lnTo>
                  <a:pt x="4195" y="855"/>
                </a:lnTo>
                <a:lnTo>
                  <a:pt x="4167" y="846"/>
                </a:lnTo>
                <a:lnTo>
                  <a:pt x="4138" y="846"/>
                </a:lnTo>
                <a:lnTo>
                  <a:pt x="4110" y="828"/>
                </a:lnTo>
                <a:lnTo>
                  <a:pt x="4072" y="819"/>
                </a:lnTo>
                <a:lnTo>
                  <a:pt x="4044" y="801"/>
                </a:lnTo>
                <a:lnTo>
                  <a:pt x="4015" y="783"/>
                </a:lnTo>
                <a:lnTo>
                  <a:pt x="3987" y="774"/>
                </a:lnTo>
                <a:lnTo>
                  <a:pt x="3958" y="765"/>
                </a:lnTo>
                <a:lnTo>
                  <a:pt x="3930" y="747"/>
                </a:lnTo>
                <a:lnTo>
                  <a:pt x="3901" y="738"/>
                </a:lnTo>
                <a:lnTo>
                  <a:pt x="3864" y="720"/>
                </a:lnTo>
                <a:lnTo>
                  <a:pt x="3835" y="720"/>
                </a:lnTo>
                <a:lnTo>
                  <a:pt x="3807" y="711"/>
                </a:lnTo>
                <a:lnTo>
                  <a:pt x="3778" y="711"/>
                </a:lnTo>
                <a:lnTo>
                  <a:pt x="3740" y="702"/>
                </a:lnTo>
                <a:lnTo>
                  <a:pt x="3693" y="702"/>
                </a:lnTo>
                <a:lnTo>
                  <a:pt x="3655" y="684"/>
                </a:lnTo>
                <a:lnTo>
                  <a:pt x="3617" y="684"/>
                </a:lnTo>
                <a:lnTo>
                  <a:pt x="3589" y="675"/>
                </a:lnTo>
                <a:lnTo>
                  <a:pt x="3551" y="666"/>
                </a:lnTo>
                <a:lnTo>
                  <a:pt x="3523" y="666"/>
                </a:lnTo>
                <a:lnTo>
                  <a:pt x="3494" y="666"/>
                </a:lnTo>
                <a:lnTo>
                  <a:pt x="3466" y="657"/>
                </a:lnTo>
                <a:lnTo>
                  <a:pt x="3437" y="639"/>
                </a:lnTo>
                <a:lnTo>
                  <a:pt x="3409" y="630"/>
                </a:lnTo>
                <a:lnTo>
                  <a:pt x="3381" y="621"/>
                </a:lnTo>
                <a:lnTo>
                  <a:pt x="3352" y="612"/>
                </a:lnTo>
                <a:lnTo>
                  <a:pt x="3314" y="603"/>
                </a:lnTo>
                <a:lnTo>
                  <a:pt x="3286" y="603"/>
                </a:lnTo>
                <a:lnTo>
                  <a:pt x="3258" y="603"/>
                </a:lnTo>
                <a:lnTo>
                  <a:pt x="3229" y="612"/>
                </a:lnTo>
                <a:lnTo>
                  <a:pt x="3201" y="612"/>
                </a:lnTo>
                <a:lnTo>
                  <a:pt x="3172" y="612"/>
                </a:lnTo>
                <a:lnTo>
                  <a:pt x="3144" y="612"/>
                </a:lnTo>
                <a:lnTo>
                  <a:pt x="3116" y="612"/>
                </a:lnTo>
                <a:lnTo>
                  <a:pt x="3087" y="612"/>
                </a:lnTo>
                <a:lnTo>
                  <a:pt x="3059" y="621"/>
                </a:lnTo>
                <a:lnTo>
                  <a:pt x="3011" y="630"/>
                </a:lnTo>
                <a:lnTo>
                  <a:pt x="2973" y="639"/>
                </a:lnTo>
                <a:lnTo>
                  <a:pt x="2936" y="639"/>
                </a:lnTo>
                <a:lnTo>
                  <a:pt x="2907" y="639"/>
                </a:lnTo>
                <a:lnTo>
                  <a:pt x="2879" y="648"/>
                </a:lnTo>
                <a:lnTo>
                  <a:pt x="2850" y="648"/>
                </a:lnTo>
                <a:lnTo>
                  <a:pt x="2803" y="648"/>
                </a:lnTo>
                <a:lnTo>
                  <a:pt x="2765" y="657"/>
                </a:lnTo>
                <a:lnTo>
                  <a:pt x="2727" y="666"/>
                </a:lnTo>
                <a:lnTo>
                  <a:pt x="2699" y="666"/>
                </a:lnTo>
                <a:lnTo>
                  <a:pt x="2670" y="666"/>
                </a:lnTo>
                <a:lnTo>
                  <a:pt x="2633" y="666"/>
                </a:lnTo>
                <a:lnTo>
                  <a:pt x="2604" y="657"/>
                </a:lnTo>
                <a:lnTo>
                  <a:pt x="2576" y="657"/>
                </a:lnTo>
                <a:lnTo>
                  <a:pt x="2547" y="648"/>
                </a:lnTo>
                <a:lnTo>
                  <a:pt x="2519" y="648"/>
                </a:lnTo>
                <a:lnTo>
                  <a:pt x="2491" y="639"/>
                </a:lnTo>
                <a:lnTo>
                  <a:pt x="2443" y="630"/>
                </a:lnTo>
                <a:lnTo>
                  <a:pt x="2405" y="612"/>
                </a:lnTo>
                <a:lnTo>
                  <a:pt x="2377" y="603"/>
                </a:lnTo>
                <a:lnTo>
                  <a:pt x="2348" y="594"/>
                </a:lnTo>
                <a:lnTo>
                  <a:pt x="2311" y="576"/>
                </a:lnTo>
                <a:lnTo>
                  <a:pt x="2273" y="567"/>
                </a:lnTo>
                <a:lnTo>
                  <a:pt x="2235" y="558"/>
                </a:lnTo>
                <a:lnTo>
                  <a:pt x="2206" y="558"/>
                </a:lnTo>
                <a:lnTo>
                  <a:pt x="2178" y="558"/>
                </a:lnTo>
                <a:lnTo>
                  <a:pt x="2140" y="549"/>
                </a:lnTo>
                <a:lnTo>
                  <a:pt x="2102" y="540"/>
                </a:lnTo>
                <a:lnTo>
                  <a:pt x="2064" y="540"/>
                </a:lnTo>
                <a:lnTo>
                  <a:pt x="2036" y="540"/>
                </a:lnTo>
                <a:lnTo>
                  <a:pt x="2008" y="540"/>
                </a:lnTo>
                <a:lnTo>
                  <a:pt x="1960" y="540"/>
                </a:lnTo>
                <a:lnTo>
                  <a:pt x="1913" y="549"/>
                </a:lnTo>
                <a:lnTo>
                  <a:pt x="1875" y="549"/>
                </a:lnTo>
                <a:lnTo>
                  <a:pt x="1847" y="549"/>
                </a:lnTo>
                <a:lnTo>
                  <a:pt x="1818" y="558"/>
                </a:lnTo>
                <a:lnTo>
                  <a:pt x="1790" y="558"/>
                </a:lnTo>
                <a:lnTo>
                  <a:pt x="1761" y="558"/>
                </a:lnTo>
                <a:lnTo>
                  <a:pt x="1723" y="558"/>
                </a:lnTo>
                <a:lnTo>
                  <a:pt x="1686" y="567"/>
                </a:lnTo>
                <a:lnTo>
                  <a:pt x="1648" y="567"/>
                </a:lnTo>
                <a:lnTo>
                  <a:pt x="1619" y="567"/>
                </a:lnTo>
                <a:lnTo>
                  <a:pt x="1581" y="567"/>
                </a:lnTo>
                <a:lnTo>
                  <a:pt x="1553" y="576"/>
                </a:lnTo>
                <a:lnTo>
                  <a:pt x="1506" y="576"/>
                </a:lnTo>
                <a:lnTo>
                  <a:pt x="1468" y="576"/>
                </a:lnTo>
                <a:lnTo>
                  <a:pt x="1439" y="576"/>
                </a:lnTo>
                <a:lnTo>
                  <a:pt x="1411" y="567"/>
                </a:lnTo>
                <a:lnTo>
                  <a:pt x="1383" y="567"/>
                </a:lnTo>
                <a:lnTo>
                  <a:pt x="1354" y="558"/>
                </a:lnTo>
                <a:lnTo>
                  <a:pt x="1307" y="549"/>
                </a:lnTo>
                <a:lnTo>
                  <a:pt x="1269" y="540"/>
                </a:lnTo>
                <a:lnTo>
                  <a:pt x="1241" y="540"/>
                </a:lnTo>
                <a:lnTo>
                  <a:pt x="1212" y="531"/>
                </a:lnTo>
                <a:lnTo>
                  <a:pt x="1184" y="531"/>
                </a:lnTo>
                <a:lnTo>
                  <a:pt x="1155" y="522"/>
                </a:lnTo>
                <a:lnTo>
                  <a:pt x="1117" y="522"/>
                </a:lnTo>
                <a:lnTo>
                  <a:pt x="1061" y="513"/>
                </a:lnTo>
                <a:lnTo>
                  <a:pt x="1032" y="504"/>
                </a:lnTo>
                <a:lnTo>
                  <a:pt x="1004" y="504"/>
                </a:lnTo>
                <a:lnTo>
                  <a:pt x="966" y="504"/>
                </a:lnTo>
                <a:lnTo>
                  <a:pt x="928" y="504"/>
                </a:lnTo>
                <a:lnTo>
                  <a:pt x="900" y="504"/>
                </a:lnTo>
                <a:lnTo>
                  <a:pt x="852" y="504"/>
                </a:lnTo>
                <a:lnTo>
                  <a:pt x="814" y="522"/>
                </a:lnTo>
                <a:lnTo>
                  <a:pt x="777" y="522"/>
                </a:lnTo>
                <a:lnTo>
                  <a:pt x="739" y="522"/>
                </a:lnTo>
                <a:lnTo>
                  <a:pt x="710" y="522"/>
                </a:lnTo>
                <a:lnTo>
                  <a:pt x="672" y="522"/>
                </a:lnTo>
                <a:lnTo>
                  <a:pt x="644" y="522"/>
                </a:lnTo>
                <a:lnTo>
                  <a:pt x="616" y="522"/>
                </a:lnTo>
                <a:lnTo>
                  <a:pt x="587" y="522"/>
                </a:lnTo>
                <a:lnTo>
                  <a:pt x="559" y="522"/>
                </a:lnTo>
                <a:lnTo>
                  <a:pt x="530" y="522"/>
                </a:lnTo>
                <a:lnTo>
                  <a:pt x="502" y="522"/>
                </a:lnTo>
                <a:lnTo>
                  <a:pt x="473" y="522"/>
                </a:lnTo>
                <a:lnTo>
                  <a:pt x="445" y="522"/>
                </a:lnTo>
                <a:lnTo>
                  <a:pt x="417" y="531"/>
                </a:lnTo>
                <a:lnTo>
                  <a:pt x="379" y="531"/>
                </a:lnTo>
                <a:lnTo>
                  <a:pt x="350" y="540"/>
                </a:lnTo>
                <a:lnTo>
                  <a:pt x="322" y="540"/>
                </a:lnTo>
                <a:lnTo>
                  <a:pt x="294" y="540"/>
                </a:lnTo>
                <a:lnTo>
                  <a:pt x="265" y="558"/>
                </a:lnTo>
                <a:lnTo>
                  <a:pt x="237" y="558"/>
                </a:lnTo>
                <a:lnTo>
                  <a:pt x="208" y="567"/>
                </a:lnTo>
                <a:lnTo>
                  <a:pt x="180" y="567"/>
                </a:lnTo>
                <a:lnTo>
                  <a:pt x="152" y="585"/>
                </a:lnTo>
                <a:lnTo>
                  <a:pt x="123" y="594"/>
                </a:lnTo>
                <a:lnTo>
                  <a:pt x="95" y="612"/>
                </a:lnTo>
                <a:lnTo>
                  <a:pt x="66" y="621"/>
                </a:lnTo>
                <a:lnTo>
                  <a:pt x="38" y="630"/>
                </a:lnTo>
                <a:lnTo>
                  <a:pt x="9" y="612"/>
                </a:lnTo>
                <a:lnTo>
                  <a:pt x="9" y="585"/>
                </a:lnTo>
                <a:lnTo>
                  <a:pt x="0" y="558"/>
                </a:lnTo>
                <a:lnTo>
                  <a:pt x="0" y="531"/>
                </a:lnTo>
                <a:lnTo>
                  <a:pt x="9" y="504"/>
                </a:lnTo>
                <a:lnTo>
                  <a:pt x="9" y="477"/>
                </a:lnTo>
                <a:lnTo>
                  <a:pt x="19" y="450"/>
                </a:lnTo>
                <a:lnTo>
                  <a:pt x="47" y="432"/>
                </a:lnTo>
                <a:lnTo>
                  <a:pt x="76" y="423"/>
                </a:lnTo>
                <a:lnTo>
                  <a:pt x="85" y="441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435BC9E9-31CA-62FD-6319-239A17866C6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919413" y="104775"/>
            <a:ext cx="2989262" cy="476250"/>
          </a:xfrm>
          <a:noFill/>
          <a:ln/>
        </p:spPr>
        <p:txBody>
          <a:bodyPr/>
          <a:lstStyle/>
          <a:p>
            <a:r>
              <a:rPr lang="en-US" altLang="en-US"/>
              <a:t>Full Sort Syntax.</a:t>
            </a:r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A4A22D35-5634-9B6B-372F-A62FB454098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63513" y="5084763"/>
            <a:ext cx="8712200" cy="311150"/>
          </a:xfrm>
          <a:noFill/>
          <a:ln/>
        </p:spPr>
        <p:txBody>
          <a:bodyPr lIns="0" tIns="0" rIns="0" bIns="0">
            <a:spAutoFit/>
          </a:bodyPr>
          <a:lstStyle/>
          <a:p>
            <a:pPr>
              <a:lnSpc>
                <a:spcPct val="85000"/>
              </a:lnSpc>
              <a:spcBef>
                <a:spcPct val="15000"/>
              </a:spcBef>
            </a:pPr>
            <a:r>
              <a:rPr lang="en-US" altLang="en-US">
                <a:solidFill>
                  <a:schemeClr val="hlink"/>
                </a:solidFill>
              </a:rPr>
              <a:t>ProcedureName</a:t>
            </a:r>
            <a:r>
              <a:rPr lang="en-US" altLang="en-US"/>
              <a:t> is the name of a section or paragraph. </a:t>
            </a:r>
          </a:p>
        </p:txBody>
      </p:sp>
      <p:graphicFrame>
        <p:nvGraphicFramePr>
          <p:cNvPr id="30724" name="Object 4">
            <a:extLst>
              <a:ext uri="{FF2B5EF4-FFF2-40B4-BE49-F238E27FC236}">
                <a16:creationId xmlns:a16="http://schemas.microsoft.com/office/drawing/2014/main" id="{C6DB8B9C-5C8E-CCBD-46F1-DB2A0D3929A5}"/>
              </a:ext>
            </a:extLst>
          </p:cNvPr>
          <p:cNvGraphicFramePr>
            <a:graphicFrameLocks/>
          </p:cNvGraphicFramePr>
          <p:nvPr/>
        </p:nvGraphicFramePr>
        <p:xfrm>
          <a:off x="73025" y="760413"/>
          <a:ext cx="8855075" cy="3902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6538680" imgH="2817720" progId="Equation.2">
                  <p:embed/>
                </p:oleObj>
              </mc:Choice>
              <mc:Fallback>
                <p:oleObj name="Equation" r:id="rId3" imgW="6538680" imgH="2817720" progId="Equation.2">
                  <p:embed/>
                  <p:pic>
                    <p:nvPicPr>
                      <p:cNvPr id="0" name="Object 4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r="6610" b="4510"/>
                      <a:stretch>
                        <a:fillRect/>
                      </a:stretch>
                    </p:blipFill>
                    <p:spPr bwMode="auto">
                      <a:xfrm>
                        <a:off x="73025" y="760413"/>
                        <a:ext cx="8855075" cy="3902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AutoShape 2">
            <a:extLst>
              <a:ext uri="{FF2B5EF4-FFF2-40B4-BE49-F238E27FC236}">
                <a16:creationId xmlns:a16="http://schemas.microsoft.com/office/drawing/2014/main" id="{944766CE-E37F-A4A9-9936-B344144A41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49975" y="3709988"/>
            <a:ext cx="2741613" cy="728662"/>
          </a:xfrm>
          <a:prstGeom prst="roundRect">
            <a:avLst>
              <a:gd name="adj" fmla="val 12495"/>
            </a:avLst>
          </a:prstGeom>
          <a:solidFill>
            <a:schemeClr val="accent1"/>
          </a:solidFill>
          <a:ln w="2540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14300" tIns="152400" rIns="114300" bIns="152400" anchor="ctr">
            <a:spAutoFit/>
          </a:bodyPr>
          <a:lstStyle/>
          <a:p>
            <a:pPr algn="ctr">
              <a:lnSpc>
                <a:spcPct val="95000"/>
              </a:lnSpc>
            </a:pPr>
            <a:r>
              <a:rPr lang="en-US" altLang="en-US" sz="2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SummariseSales</a:t>
            </a:r>
          </a:p>
        </p:txBody>
      </p:sp>
      <p:sp>
        <p:nvSpPr>
          <p:cNvPr id="32771" name="AutoShape 3">
            <a:extLst>
              <a:ext uri="{FF2B5EF4-FFF2-40B4-BE49-F238E27FC236}">
                <a16:creationId xmlns:a16="http://schemas.microsoft.com/office/drawing/2014/main" id="{3FDD30E9-00E5-E3B3-EA73-69D9E8FFAB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8175" y="2863850"/>
            <a:ext cx="2287588" cy="1087438"/>
          </a:xfrm>
          <a:prstGeom prst="roundRect">
            <a:avLst>
              <a:gd name="adj" fmla="val 12495"/>
            </a:avLst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lnSpc>
                <a:spcPct val="95000"/>
              </a:lnSpc>
            </a:pPr>
            <a:r>
              <a:rPr lang="en-US" altLang="en-US" sz="2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SORT</a:t>
            </a:r>
          </a:p>
          <a:p>
            <a:pPr algn="ctr">
              <a:lnSpc>
                <a:spcPct val="95000"/>
              </a:lnSpc>
            </a:pPr>
            <a:r>
              <a:rPr lang="en-US" altLang="en-US" sz="2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Process</a:t>
            </a:r>
          </a:p>
        </p:txBody>
      </p:sp>
      <p:sp>
        <p:nvSpPr>
          <p:cNvPr id="32772" name="Rectangle 4">
            <a:extLst>
              <a:ext uri="{FF2B5EF4-FFF2-40B4-BE49-F238E27FC236}">
                <a16:creationId xmlns:a16="http://schemas.microsoft.com/office/drawing/2014/main" id="{81A61D01-A438-B8E5-DCAA-1F446AF7BF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36925" y="4522788"/>
            <a:ext cx="2074863" cy="754062"/>
          </a:xfrm>
          <a:prstGeom prst="rect">
            <a:avLst/>
          </a:prstGeom>
          <a:solidFill>
            <a:schemeClr val="accent1"/>
          </a:solidFill>
          <a:ln w="254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81000" tIns="190500" rIns="381000" bIns="190500" anchor="ctr">
            <a:spAutoFit/>
          </a:bodyPr>
          <a:lstStyle/>
          <a:p>
            <a:pPr algn="ctr">
              <a:lnSpc>
                <a:spcPct val="95000"/>
              </a:lnSpc>
            </a:pPr>
            <a:r>
              <a:rPr lang="en-US" altLang="en-US" sz="2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WorkFile</a:t>
            </a:r>
          </a:p>
        </p:txBody>
      </p:sp>
      <p:sp>
        <p:nvSpPr>
          <p:cNvPr id="32773" name="Rectangle 5">
            <a:extLst>
              <a:ext uri="{FF2B5EF4-FFF2-40B4-BE49-F238E27FC236}">
                <a16:creationId xmlns:a16="http://schemas.microsoft.com/office/drawing/2014/main" id="{A40A2AD7-FFD7-C431-AA9A-01ACD3708F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04913" y="161925"/>
            <a:ext cx="6724650" cy="476250"/>
          </a:xfrm>
          <a:noFill/>
          <a:ln/>
        </p:spPr>
        <p:txBody>
          <a:bodyPr/>
          <a:lstStyle/>
          <a:p>
            <a:r>
              <a:rPr lang="en-US" altLang="en-US"/>
              <a:t>How the OUTPUT PROCEDURE works.</a:t>
            </a:r>
          </a:p>
        </p:txBody>
      </p:sp>
      <p:sp>
        <p:nvSpPr>
          <p:cNvPr id="32774" name="Rectangle 6">
            <a:extLst>
              <a:ext uri="{FF2B5EF4-FFF2-40B4-BE49-F238E27FC236}">
                <a16:creationId xmlns:a16="http://schemas.microsoft.com/office/drawing/2014/main" id="{EC89CF66-8ABC-2110-8908-2EFB023CFE0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85788" y="5467350"/>
            <a:ext cx="8064500" cy="1077913"/>
          </a:xfrm>
          <a:noFill/>
          <a:ln/>
        </p:spPr>
        <p:txBody>
          <a:bodyPr wrap="none">
            <a:spAutoFit/>
          </a:bodyPr>
          <a:lstStyle/>
          <a:p>
            <a:pPr>
              <a:spcBef>
                <a:spcPct val="60000"/>
              </a:spcBef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SORT WorkFile ON ASCENDING KEY WSalesmanNum</a:t>
            </a:r>
            <a:br>
              <a:rPr lang="en-US" altLang="en-US">
                <a:latin typeface="Courier New" panose="02070309020205020404" pitchFamily="49" charset="0"/>
              </a:rPr>
            </a:br>
            <a:r>
              <a:rPr lang="en-US" altLang="en-US">
                <a:latin typeface="Courier New" panose="02070309020205020404" pitchFamily="49" charset="0"/>
              </a:rPr>
              <a:t>      USING SalesFile</a:t>
            </a:r>
            <a:br>
              <a:rPr lang="en-US" altLang="en-US">
                <a:latin typeface="Courier New" panose="02070309020205020404" pitchFamily="49" charset="0"/>
              </a:rPr>
            </a:br>
            <a:r>
              <a:rPr lang="en-US" altLang="en-US">
                <a:latin typeface="Courier New" panose="02070309020205020404" pitchFamily="49" charset="0"/>
              </a:rPr>
              <a:t>      OUTPUT PROCEDURE IS SummariseSales.</a:t>
            </a:r>
          </a:p>
        </p:txBody>
      </p:sp>
      <p:sp>
        <p:nvSpPr>
          <p:cNvPr id="32775" name="Rectangle 7">
            <a:extLst>
              <a:ext uri="{FF2B5EF4-FFF2-40B4-BE49-F238E27FC236}">
                <a16:creationId xmlns:a16="http://schemas.microsoft.com/office/drawing/2014/main" id="{D04C569F-C874-DE45-0481-A8854D23E8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8813" y="877888"/>
            <a:ext cx="2401887" cy="1101725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SalesFile</a:t>
            </a:r>
          </a:p>
        </p:txBody>
      </p:sp>
      <p:sp>
        <p:nvSpPr>
          <p:cNvPr id="32776" name="Rectangle 8">
            <a:extLst>
              <a:ext uri="{FF2B5EF4-FFF2-40B4-BE49-F238E27FC236}">
                <a16:creationId xmlns:a16="http://schemas.microsoft.com/office/drawing/2014/main" id="{8E923FEE-B6AA-8A40-3183-1492D1D581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80100" y="912813"/>
            <a:ext cx="2889250" cy="1074737"/>
          </a:xfrm>
          <a:prstGeom prst="rect">
            <a:avLst/>
          </a:prstGeom>
          <a:solidFill>
            <a:schemeClr val="accent1"/>
          </a:solidFill>
          <a:ln w="254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SalesSummaryFile</a:t>
            </a:r>
          </a:p>
        </p:txBody>
      </p:sp>
      <p:sp>
        <p:nvSpPr>
          <p:cNvPr id="32777" name="Arc 9">
            <a:extLst>
              <a:ext uri="{FF2B5EF4-FFF2-40B4-BE49-F238E27FC236}">
                <a16:creationId xmlns:a16="http://schemas.microsoft.com/office/drawing/2014/main" id="{D1A93681-BC75-6FCE-46D3-E4817D069670}"/>
              </a:ext>
            </a:extLst>
          </p:cNvPr>
          <p:cNvSpPr>
            <a:spLocks/>
          </p:cNvSpPr>
          <p:nvPr/>
        </p:nvSpPr>
        <p:spPr bwMode="auto">
          <a:xfrm>
            <a:off x="1643063" y="1847850"/>
            <a:ext cx="1657350" cy="1643063"/>
          </a:xfrm>
          <a:custGeom>
            <a:avLst/>
            <a:gdLst>
              <a:gd name="G0" fmla="+- 21600 0 0"/>
              <a:gd name="G1" fmla="+- 0 0 0"/>
              <a:gd name="G2" fmla="+- 21600 0 0"/>
              <a:gd name="T0" fmla="*/ 21600 w 21600"/>
              <a:gd name="T1" fmla="*/ 21600 h 21600"/>
              <a:gd name="T2" fmla="*/ 0 w 21600"/>
              <a:gd name="T3" fmla="*/ 0 h 21600"/>
              <a:gd name="T4" fmla="*/ 2160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21599"/>
                </a:moveTo>
                <a:cubicBezTo>
                  <a:pt x="9670" y="21599"/>
                  <a:pt x="0" y="11929"/>
                  <a:pt x="0" y="0"/>
                </a:cubicBezTo>
              </a:path>
              <a:path w="21600" h="21600" stroke="0" extrusionOk="0">
                <a:moveTo>
                  <a:pt x="21600" y="21599"/>
                </a:moveTo>
                <a:cubicBezTo>
                  <a:pt x="9670" y="21599"/>
                  <a:pt x="0" y="11929"/>
                  <a:pt x="0" y="0"/>
                </a:cubicBezTo>
                <a:lnTo>
                  <a:pt x="21600" y="0"/>
                </a:lnTo>
                <a:close/>
              </a:path>
            </a:pathLst>
          </a:custGeom>
          <a:noFill/>
          <a:ln w="25400" cap="rnd">
            <a:solidFill>
              <a:schemeClr val="tx1"/>
            </a:solidFill>
            <a:round/>
            <a:headEnd type="stealth" w="med" len="lg"/>
            <a:tailEnd type="none" w="sm" len="sm"/>
          </a:ln>
          <a:effectLst>
            <a:outerShdw dist="35921" dir="2700000" algn="ctr" rotWithShape="0">
              <a:schemeClr val="bg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8" name="Rectangle 10">
            <a:extLst>
              <a:ext uri="{FF2B5EF4-FFF2-40B4-BE49-F238E27FC236}">
                <a16:creationId xmlns:a16="http://schemas.microsoft.com/office/drawing/2014/main" id="{C235B54B-695F-27E9-BBF1-1E83E75F06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3838" y="2532063"/>
            <a:ext cx="968375" cy="51752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8100" tIns="38100" rIns="38100" bIns="38100" anchor="ctr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</a:rPr>
              <a:t>Unsorted</a:t>
            </a:r>
          </a:p>
          <a:p>
            <a:pPr algn="ctr">
              <a:lnSpc>
                <a:spcPct val="9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</a:rPr>
              <a:t>Records</a:t>
            </a:r>
          </a:p>
        </p:txBody>
      </p:sp>
      <p:sp>
        <p:nvSpPr>
          <p:cNvPr id="32779" name="Line 11">
            <a:extLst>
              <a:ext uri="{FF2B5EF4-FFF2-40B4-BE49-F238E27FC236}">
                <a16:creationId xmlns:a16="http://schemas.microsoft.com/office/drawing/2014/main" id="{BBD06F81-FDA1-A13A-3BE6-3272406FE47A}"/>
              </a:ext>
            </a:extLst>
          </p:cNvPr>
          <p:cNvSpPr>
            <a:spLocks noChangeShapeType="1"/>
          </p:cNvSpPr>
          <p:nvPr/>
        </p:nvSpPr>
        <p:spPr bwMode="auto">
          <a:xfrm>
            <a:off x="4295775" y="3852863"/>
            <a:ext cx="0" cy="7715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stealth" w="med" len="lg"/>
          </a:ln>
          <a:effectLst>
            <a:outerShdw dist="35921" dir="2700000" algn="ctr" rotWithShape="0">
              <a:schemeClr val="bg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0" name="Arc 12">
            <a:extLst>
              <a:ext uri="{FF2B5EF4-FFF2-40B4-BE49-F238E27FC236}">
                <a16:creationId xmlns:a16="http://schemas.microsoft.com/office/drawing/2014/main" id="{F4369E08-2710-F95E-B020-99BD726FD2F1}"/>
              </a:ext>
            </a:extLst>
          </p:cNvPr>
          <p:cNvSpPr>
            <a:spLocks/>
          </p:cNvSpPr>
          <p:nvPr/>
        </p:nvSpPr>
        <p:spPr bwMode="auto">
          <a:xfrm>
            <a:off x="5300663" y="3073400"/>
            <a:ext cx="1871662" cy="728663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25400" cap="rnd">
            <a:solidFill>
              <a:schemeClr val="tx1"/>
            </a:solidFill>
            <a:round/>
            <a:headEnd type="none" w="sm" len="sm"/>
            <a:tailEnd type="stealth" w="med" len="lg"/>
          </a:ln>
          <a:effectLst>
            <a:outerShdw dist="35921" dir="2700000" algn="ctr" rotWithShape="0">
              <a:schemeClr val="bg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1" name="Arc 13">
            <a:extLst>
              <a:ext uri="{FF2B5EF4-FFF2-40B4-BE49-F238E27FC236}">
                <a16:creationId xmlns:a16="http://schemas.microsoft.com/office/drawing/2014/main" id="{C7DE8EC1-8F49-9F47-3589-768BB73A4FEE}"/>
              </a:ext>
            </a:extLst>
          </p:cNvPr>
          <p:cNvSpPr>
            <a:spLocks/>
          </p:cNvSpPr>
          <p:nvPr/>
        </p:nvSpPr>
        <p:spPr bwMode="auto">
          <a:xfrm>
            <a:off x="7343775" y="1800225"/>
            <a:ext cx="1143000" cy="2014538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25400" cap="rnd">
            <a:solidFill>
              <a:schemeClr val="tx1"/>
            </a:solidFill>
            <a:round/>
            <a:headEnd type="stealth" w="med" len="lg"/>
            <a:tailEnd type="none" w="sm" len="sm"/>
          </a:ln>
          <a:effectLst>
            <a:outerShdw dist="35921" dir="2700000" algn="ctr" rotWithShape="0">
              <a:schemeClr val="bg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2" name="Rectangle 14">
            <a:extLst>
              <a:ext uri="{FF2B5EF4-FFF2-40B4-BE49-F238E27FC236}">
                <a16:creationId xmlns:a16="http://schemas.microsoft.com/office/drawing/2014/main" id="{573D5AA0-585E-454B-B678-E06A4469CB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13675" y="2463800"/>
            <a:ext cx="1025525" cy="66198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8100" tIns="38100" rIns="38100" bIns="38100" anchor="ctr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</a:rPr>
              <a:t>Salesman</a:t>
            </a:r>
          </a:p>
          <a:p>
            <a:pPr algn="ctr">
              <a:lnSpc>
                <a:spcPct val="8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</a:rPr>
              <a:t>Summary</a:t>
            </a:r>
          </a:p>
          <a:p>
            <a:pPr algn="ctr">
              <a:lnSpc>
                <a:spcPct val="8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</a:rPr>
              <a:t>Record</a:t>
            </a:r>
          </a:p>
        </p:txBody>
      </p:sp>
      <p:sp>
        <p:nvSpPr>
          <p:cNvPr id="32783" name="Rectangle 15">
            <a:extLst>
              <a:ext uri="{FF2B5EF4-FFF2-40B4-BE49-F238E27FC236}">
                <a16:creationId xmlns:a16="http://schemas.microsoft.com/office/drawing/2014/main" id="{0F3261D7-60BD-8B2B-F741-7EC8F3E922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72163" y="2913063"/>
            <a:ext cx="889000" cy="51752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8100" tIns="38100" rIns="38100" bIns="38100" anchor="ctr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</a:rPr>
              <a:t>Sorted</a:t>
            </a:r>
          </a:p>
          <a:p>
            <a:pPr algn="ctr">
              <a:lnSpc>
                <a:spcPct val="9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</a:rPr>
              <a:t>Records</a:t>
            </a:r>
          </a:p>
        </p:txBody>
      </p:sp>
    </p:spTree>
  </p:cSld>
  <p:clrMapOvr>
    <a:masterClrMapping/>
  </p:clrMapOvr>
  <p:transition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1DDA5742-69E2-8273-030C-E47E006B227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35075" y="1616075"/>
            <a:ext cx="6437313" cy="3044825"/>
          </a:xfrm>
          <a:solidFill>
            <a:schemeClr val="accent1"/>
          </a:solidFill>
          <a:ln w="50800" cap="flat">
            <a:solidFill>
              <a:schemeClr val="bg2"/>
            </a:solidFill>
            <a:miter lim="800000"/>
            <a:headEnd/>
            <a:tailEnd/>
          </a:ln>
        </p:spPr>
        <p:txBody>
          <a:bodyPr wrap="none" lIns="190500" tIns="152400" rIns="190500" bIns="152400">
            <a:spAutoFit/>
          </a:bodyPr>
          <a:lstStyle/>
          <a:p>
            <a:pPr marL="0" indent="0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rgbClr val="114FFB"/>
                </a:solidFill>
              </a:rPr>
              <a:t>OPEN OUTPUT OutFile</a:t>
            </a:r>
            <a:br>
              <a:rPr lang="en-US" altLang="en-US" sz="2800">
                <a:solidFill>
                  <a:srgbClr val="114FFB"/>
                </a:solidFill>
              </a:rPr>
            </a:br>
            <a:r>
              <a:rPr lang="en-US" altLang="en-US" sz="2800">
                <a:solidFill>
                  <a:schemeClr val="accent2"/>
                </a:solidFill>
              </a:rPr>
              <a:t>RETURN SDWorkFile RECORD</a:t>
            </a:r>
            <a:endParaRPr lang="en-US" altLang="en-US" sz="2800">
              <a:solidFill>
                <a:srgbClr val="114FFB"/>
              </a:solidFill>
            </a:endParaRPr>
          </a:p>
          <a:p>
            <a:pPr marL="0" indent="0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rgbClr val="114FFB"/>
                </a:solidFill>
              </a:rPr>
              <a:t>PERFORM UNTIL Condition</a:t>
            </a:r>
            <a:br>
              <a:rPr lang="en-US" altLang="en-US" sz="2800">
                <a:solidFill>
                  <a:srgbClr val="114FFB"/>
                </a:solidFill>
              </a:rPr>
            </a:br>
            <a:r>
              <a:rPr lang="en-US" altLang="en-US" sz="2800">
                <a:solidFill>
                  <a:srgbClr val="114FFB"/>
                </a:solidFill>
              </a:rPr>
              <a:t>        WRITE OutRec</a:t>
            </a:r>
            <a:br>
              <a:rPr lang="en-US" altLang="en-US" sz="2800">
                <a:solidFill>
                  <a:srgbClr val="114FFB"/>
                </a:solidFill>
              </a:rPr>
            </a:br>
            <a:r>
              <a:rPr lang="en-US" altLang="en-US" sz="2800">
                <a:solidFill>
                  <a:srgbClr val="114FFB"/>
                </a:solidFill>
              </a:rPr>
              <a:t>      </a:t>
            </a:r>
            <a:r>
              <a:rPr lang="en-US" altLang="en-US" sz="2800">
                <a:solidFill>
                  <a:srgbClr val="DC0081"/>
                </a:solidFill>
              </a:rPr>
              <a:t> </a:t>
            </a:r>
            <a:r>
              <a:rPr lang="en-US" altLang="en-US" sz="2800">
                <a:solidFill>
                  <a:schemeClr val="accent2"/>
                </a:solidFill>
              </a:rPr>
              <a:t> RETURN SDWorkFile RECORD</a:t>
            </a:r>
            <a:br>
              <a:rPr lang="en-US" altLang="en-US" sz="2800">
                <a:solidFill>
                  <a:srgbClr val="114FFB"/>
                </a:solidFill>
              </a:rPr>
            </a:br>
            <a:r>
              <a:rPr lang="en-US" altLang="en-US" sz="2800">
                <a:solidFill>
                  <a:srgbClr val="114FFB"/>
                </a:solidFill>
              </a:rPr>
              <a:t>END-PERFORM</a:t>
            </a:r>
          </a:p>
          <a:p>
            <a:pPr marL="0" indent="0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rgbClr val="114FFB"/>
                </a:solidFill>
              </a:rPr>
              <a:t>CLOSE OutFile</a:t>
            </a: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0CA81B49-8063-11B3-9BBF-BE984C3F057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19238" y="247650"/>
            <a:ext cx="5676900" cy="476250"/>
          </a:xfrm>
          <a:noFill/>
          <a:ln/>
        </p:spPr>
        <p:txBody>
          <a:bodyPr/>
          <a:lstStyle/>
          <a:p>
            <a:r>
              <a:rPr lang="en-US" altLang="en-US"/>
              <a:t>OUTPUT PROCEDURE Template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348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48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348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48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build="p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A3E9C8AB-7A65-8B41-709F-0A715D918B2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47700" y="595313"/>
            <a:ext cx="8010525" cy="5521325"/>
          </a:xfrm>
          <a:solidFill>
            <a:schemeClr val="accent1"/>
          </a:solidFill>
          <a:ln w="12700" cap="flat">
            <a:solidFill>
              <a:schemeClr val="folHlink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lIns="190500" tIns="76200" rIns="190500" bIns="76200">
            <a:spAutoFit/>
          </a:bodyPr>
          <a:lstStyle/>
          <a:p>
            <a:pPr marL="0" indent="0">
              <a:spcBef>
                <a:spcPct val="15000"/>
              </a:spcBef>
              <a:buFont typeface="Wingdings" panose="05000000000000000000" pitchFamily="2" charset="2"/>
              <a:buNone/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FD  SalesFile.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 SalesRec            PIC X(10).</a:t>
            </a:r>
          </a:p>
          <a:p>
            <a:pPr marL="0" indent="0">
              <a:spcBef>
                <a:spcPct val="15000"/>
              </a:spcBef>
              <a:buFont typeface="Wingdings" panose="05000000000000000000" pitchFamily="2" charset="2"/>
              <a:buNone/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SD  WorkFile.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 WorkRec.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88  EndOfWorkFile   VALUE HIGH-VALUES.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02  WSalesmanNum	PIC 9(5).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02  FILLER		PIC X.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02  WQtySold        PIC X(4).</a:t>
            </a:r>
          </a:p>
          <a:p>
            <a:pPr marL="0" indent="0">
              <a:spcBef>
                <a:spcPct val="15000"/>
              </a:spcBef>
              <a:buFont typeface="Wingdings" panose="05000000000000000000" pitchFamily="2" charset="2"/>
              <a:buNone/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FD  SalesSummaryFile.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 SummaryRec.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02  SalesmanNum	PIC 9(5).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02  TotalQtySold	PIC 9(6).</a:t>
            </a:r>
          </a:p>
          <a:p>
            <a:pPr marL="0" indent="0">
              <a:spcBef>
                <a:spcPct val="15000"/>
              </a:spcBef>
              <a:buFont typeface="Wingdings" panose="05000000000000000000" pitchFamily="2" charset="2"/>
              <a:buNone/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PROCEDURE DIVISION.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Begin.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SORT WorkFile ON ASCENDING KEY WSalesmanNum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  USING SalesFile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  OUTPUT PROCEDURE IS </a:t>
            </a:r>
            <a:r>
              <a:rPr lang="en-US" altLang="en-US" sz="2000">
                <a:solidFill>
                  <a:srgbClr val="CF0E30"/>
                </a:solidFill>
                <a:latin typeface="Courier New" panose="02070309020205020404" pitchFamily="49" charset="0"/>
              </a:rPr>
              <a:t>SummariseSales</a:t>
            </a: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.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OPEN INPUT SalesSummaryFile.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PERFORM PrintSummaryReport.</a:t>
            </a:r>
          </a:p>
        </p:txBody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FC33BB77-1B4F-BBA8-2401-A460375122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35200" y="234950"/>
            <a:ext cx="4130675" cy="315913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000">
                <a:solidFill>
                  <a:srgbClr val="063DE8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Output PROCEDURE - Example</a:t>
            </a:r>
          </a:p>
        </p:txBody>
      </p:sp>
    </p:spTree>
  </p:cSld>
  <p:clrMapOvr>
    <a:masterClrMapping/>
  </p:clrMapOvr>
  <p:transition>
    <p:fade thruBlk="1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414CED7E-8E45-5F08-5A8A-C14EABBDE1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3700" y="447675"/>
            <a:ext cx="8328025" cy="59721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lIns="190500" tIns="190500" rIns="190500" bIns="19050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52500" indent="-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52400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09550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647950" indent="-1714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105150" indent="-1714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562350" indent="-1714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019550" indent="-1714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476750" indent="-1714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15000"/>
              </a:spcBef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SummariseSales.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OPEN OUTPUT SalesSummaryFile</a:t>
            </a:r>
          </a:p>
          <a:p>
            <a:pPr>
              <a:spcBef>
                <a:spcPct val="15000"/>
              </a:spcBef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RETURN WorkFile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AT END SET EndOfWorkFile TO TRUE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END-RETURN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PERFORM UNTIL EndOfWorkFile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MOVE WSalesmanNum TO SalesmanNum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MOVE ZEROS TO TotalQtySold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PERFORM UNTIL WSalesManNum NOT = SalesmanNum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           OR EndOfWorkFile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ADD WQtySold TO TotalQtySold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RETURN WorkFile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   AT END SET EndOfWorkFile TO TRUE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END-RETURN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END-PERFORM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WRITE SummaryRec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END-PERFORM</a:t>
            </a:r>
          </a:p>
          <a:p>
            <a:pPr>
              <a:spcBef>
                <a:spcPct val="15000"/>
              </a:spcBef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CLOSE SalesSummaryFile.</a:t>
            </a:r>
          </a:p>
        </p:txBody>
      </p:sp>
    </p:spTree>
  </p:cSld>
  <p:clrMapOvr>
    <a:masterClrMapping/>
  </p:clrMapOvr>
  <p:transition>
    <p:fade thruBlk="1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C79FB490-DFD0-F1B9-9B3B-6824B811E70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57350" y="157163"/>
            <a:ext cx="5440363" cy="476250"/>
          </a:xfrm>
          <a:noFill/>
          <a:ln/>
        </p:spPr>
        <p:txBody>
          <a:bodyPr/>
          <a:lstStyle/>
          <a:p>
            <a:r>
              <a:rPr lang="en-US" altLang="en-US"/>
              <a:t>RELEASE and RETURN Syntax</a:t>
            </a:r>
          </a:p>
        </p:txBody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06821A38-E36E-3DC8-2E2C-B9FEE195489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85863" y="1581150"/>
            <a:ext cx="946150" cy="2392363"/>
          </a:xfrm>
          <a:noFill/>
          <a:ln/>
        </p:spPr>
        <p:txBody>
          <a:bodyPr wrap="none">
            <a:spAutoFit/>
          </a:bodyPr>
          <a:lstStyle/>
          <a:p>
            <a:pPr>
              <a:spcBef>
                <a:spcPct val="450000"/>
              </a:spcBef>
              <a:buFont typeface="Wingdings" panose="05000000000000000000" pitchFamily="2" charset="2"/>
              <a:buNone/>
            </a:pPr>
            <a:r>
              <a:rPr lang="en-US" altLang="en-US">
                <a:solidFill>
                  <a:schemeClr val="hlink"/>
                </a:solidFill>
              </a:rPr>
              <a:t>Write</a:t>
            </a:r>
          </a:p>
          <a:p>
            <a:pPr>
              <a:spcBef>
                <a:spcPct val="450000"/>
              </a:spcBef>
              <a:buFont typeface="Wingdings" panose="05000000000000000000" pitchFamily="2" charset="2"/>
              <a:buNone/>
            </a:pPr>
            <a:r>
              <a:rPr lang="en-US" altLang="en-US">
                <a:solidFill>
                  <a:schemeClr val="hlink"/>
                </a:solidFill>
              </a:rPr>
              <a:t>Read</a:t>
            </a:r>
          </a:p>
        </p:txBody>
      </p:sp>
      <p:graphicFrame>
        <p:nvGraphicFramePr>
          <p:cNvPr id="40964" name="Object 4">
            <a:extLst>
              <a:ext uri="{FF2B5EF4-FFF2-40B4-BE49-F238E27FC236}">
                <a16:creationId xmlns:a16="http://schemas.microsoft.com/office/drawing/2014/main" id="{6CCB2D2D-ADD1-71BE-2458-1523B44457A5}"/>
              </a:ext>
            </a:extLst>
          </p:cNvPr>
          <p:cNvGraphicFramePr>
            <a:graphicFrameLocks/>
          </p:cNvGraphicFramePr>
          <p:nvPr/>
        </p:nvGraphicFramePr>
        <p:xfrm>
          <a:off x="914400" y="1905000"/>
          <a:ext cx="7483475" cy="773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6094080" imgH="4063680" progId="Equation.2">
                  <p:embed/>
                </p:oleObj>
              </mc:Choice>
              <mc:Fallback>
                <p:oleObj name="Equation" r:id="rId3" imgW="6094080" imgH="4063680" progId="Equation.2">
                  <p:embed/>
                  <p:pic>
                    <p:nvPicPr>
                      <p:cNvPr id="0" name="Object 4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r="43669" b="91270"/>
                      <a:stretch>
                        <a:fillRect/>
                      </a:stretch>
                    </p:blipFill>
                    <p:spPr bwMode="auto">
                      <a:xfrm>
                        <a:off x="914400" y="1905000"/>
                        <a:ext cx="7483475" cy="773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5" name="Object 5">
            <a:extLst>
              <a:ext uri="{FF2B5EF4-FFF2-40B4-BE49-F238E27FC236}">
                <a16:creationId xmlns:a16="http://schemas.microsoft.com/office/drawing/2014/main" id="{D66314F2-F9BE-64F6-4FA1-32B40AD00DDC}"/>
              </a:ext>
            </a:extLst>
          </p:cNvPr>
          <p:cNvGraphicFramePr>
            <a:graphicFrameLocks/>
          </p:cNvGraphicFramePr>
          <p:nvPr/>
        </p:nvGraphicFramePr>
        <p:xfrm>
          <a:off x="914400" y="3875088"/>
          <a:ext cx="7554913" cy="167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6094080" imgH="4063680" progId="Equation.2">
                  <p:embed/>
                </p:oleObj>
              </mc:Choice>
              <mc:Fallback>
                <p:oleObj name="Equation" r:id="rId5" imgW="6094080" imgH="4063680" progId="Equation.2">
                  <p:embed/>
                  <p:pic>
                    <p:nvPicPr>
                      <p:cNvPr id="0" name="Object 5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r="39819" b="80051"/>
                      <a:stretch>
                        <a:fillRect/>
                      </a:stretch>
                    </p:blipFill>
                    <p:spPr bwMode="auto">
                      <a:xfrm>
                        <a:off x="914400" y="3875088"/>
                        <a:ext cx="7554913" cy="167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3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36852099-B719-BAC5-847C-542BBB33833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66713" y="4710113"/>
            <a:ext cx="8010525" cy="1595437"/>
          </a:xfrm>
          <a:noFill/>
          <a:ln/>
        </p:spPr>
        <p:txBody>
          <a:bodyPr/>
          <a:lstStyle/>
          <a:p>
            <a:r>
              <a:rPr lang="en-US" altLang="en-US"/>
              <a:t>The  StudentFile is a sequential file sequenced upon ascending StudentId.</a:t>
            </a:r>
          </a:p>
          <a:p>
            <a:r>
              <a:rPr lang="en-US" altLang="en-US"/>
              <a:t>Write a program to display the number of students taking each course.  How?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3E9D367F-99EB-8130-4804-8B64F71ED2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0163" y="200025"/>
            <a:ext cx="5062537" cy="4211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DATA DIVISION.</a:t>
            </a:r>
            <a:b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</a:br>
            <a: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FILE SECTION.</a:t>
            </a:r>
            <a:b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</a:br>
            <a: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FD StudentFile.</a:t>
            </a:r>
            <a:b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</a:br>
            <a: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01 StudentDetails.</a:t>
            </a:r>
            <a:b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</a:br>
            <a: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 02  StudentId       PIC 9(7).</a:t>
            </a:r>
            <a:b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</a:br>
            <a: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 02  StudentName.</a:t>
            </a:r>
            <a:b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</a:br>
            <a: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     03 Surname      PIC X(8).</a:t>
            </a:r>
            <a:b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</a:br>
            <a: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     03 Initials     PIC XX.</a:t>
            </a:r>
            <a:b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</a:br>
            <a: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 02  DateOfBirth.</a:t>
            </a:r>
            <a:b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</a:br>
            <a: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     03 YOBirth      PIC 9(2).</a:t>
            </a:r>
            <a:b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</a:br>
            <a: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     03 MOBirth      PIC 9(2).</a:t>
            </a:r>
            <a:b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</a:br>
            <a: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     03 DOBirth      PIC 9(2).</a:t>
            </a:r>
            <a:b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</a:br>
            <a: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 02  CourseCode      PIC X(4).</a:t>
            </a:r>
            <a:b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</a:br>
            <a: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 02  Grant           PIC 9(4).</a:t>
            </a:r>
            <a:b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</a:br>
            <a: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 02  Gender          PIC X.</a:t>
            </a:r>
          </a:p>
        </p:txBody>
      </p:sp>
    </p:spTree>
  </p:cSld>
  <p:clrMapOvr>
    <a:masterClrMapping/>
  </p:clrMapOvr>
  <p:transition spd="slow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0" name="Picture 2">
            <a:extLst>
              <a:ext uri="{FF2B5EF4-FFF2-40B4-BE49-F238E27FC236}">
                <a16:creationId xmlns:a16="http://schemas.microsoft.com/office/drawing/2014/main" id="{48843700-7304-72ED-5E7E-412A7604B09C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" y="765175"/>
            <a:ext cx="2960688" cy="2354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3011" name="Rectangle 3">
            <a:extLst>
              <a:ext uri="{FF2B5EF4-FFF2-40B4-BE49-F238E27FC236}">
                <a16:creationId xmlns:a16="http://schemas.microsoft.com/office/drawing/2014/main" id="{BF431FCF-495C-8D72-3D63-7DF50548CBB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47788" y="133350"/>
            <a:ext cx="6565900" cy="476250"/>
          </a:xfrm>
          <a:noFill/>
          <a:ln/>
        </p:spPr>
        <p:txBody>
          <a:bodyPr/>
          <a:lstStyle/>
          <a:p>
            <a:r>
              <a:rPr lang="en-US" altLang="en-US"/>
              <a:t>Feeding the SORT from the keyboard.</a:t>
            </a:r>
          </a:p>
        </p:txBody>
      </p:sp>
      <p:sp>
        <p:nvSpPr>
          <p:cNvPr id="43012" name="Rectangle 4">
            <a:extLst>
              <a:ext uri="{FF2B5EF4-FFF2-40B4-BE49-F238E27FC236}">
                <a16:creationId xmlns:a16="http://schemas.microsoft.com/office/drawing/2014/main" id="{60BEFB7B-8692-6D4C-0832-C5CBA0757F7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85750" y="5738813"/>
            <a:ext cx="7699375" cy="915987"/>
          </a:xfrm>
          <a:noFill/>
          <a:ln/>
        </p:spPr>
        <p:txBody>
          <a:bodyPr wrap="none">
            <a:spAutoFit/>
          </a:bodyPr>
          <a:lstStyle/>
          <a:p>
            <a:pPr>
              <a:lnSpc>
                <a:spcPct val="75000"/>
              </a:lnSpc>
              <a:spcBef>
                <a:spcPct val="40000"/>
              </a:spcBef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SORT WorkFile ON ASCENDING KEY WStudentId</a:t>
            </a:r>
            <a:br>
              <a:rPr lang="en-US" altLang="en-US">
                <a:latin typeface="Courier New" panose="02070309020205020404" pitchFamily="49" charset="0"/>
              </a:rPr>
            </a:br>
            <a:r>
              <a:rPr lang="en-US" altLang="en-US">
                <a:latin typeface="Courier New" panose="02070309020205020404" pitchFamily="49" charset="0"/>
              </a:rPr>
              <a:t>   INPUT PROCEDURE IS GetStudentDetails</a:t>
            </a:r>
            <a:br>
              <a:rPr lang="en-US" altLang="en-US">
                <a:latin typeface="Courier New" panose="02070309020205020404" pitchFamily="49" charset="0"/>
              </a:rPr>
            </a:br>
            <a:r>
              <a:rPr lang="en-US" altLang="en-US">
                <a:latin typeface="Courier New" panose="02070309020205020404" pitchFamily="49" charset="0"/>
              </a:rPr>
              <a:t>   GIVING StudentFile.</a:t>
            </a:r>
          </a:p>
        </p:txBody>
      </p:sp>
      <p:sp>
        <p:nvSpPr>
          <p:cNvPr id="43013" name="Rectangle 5">
            <a:extLst>
              <a:ext uri="{FF2B5EF4-FFF2-40B4-BE49-F238E27FC236}">
                <a16:creationId xmlns:a16="http://schemas.microsoft.com/office/drawing/2014/main" id="{B765227B-AD3D-067D-2398-D60273F71D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4150" y="4776788"/>
            <a:ext cx="2062163" cy="7413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81000" tIns="190500" rIns="381000" bIns="190500" anchor="ctr">
            <a:spAutoFit/>
          </a:bodyPr>
          <a:lstStyle/>
          <a:p>
            <a:pPr algn="ctr">
              <a:lnSpc>
                <a:spcPct val="95000"/>
              </a:lnSpc>
            </a:pPr>
            <a:r>
              <a:rPr lang="en-US" altLang="en-US" sz="2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WorkFile</a:t>
            </a:r>
          </a:p>
        </p:txBody>
      </p:sp>
      <p:sp>
        <p:nvSpPr>
          <p:cNvPr id="43014" name="Rectangle 6">
            <a:extLst>
              <a:ext uri="{FF2B5EF4-FFF2-40B4-BE49-F238E27FC236}">
                <a16:creationId xmlns:a16="http://schemas.microsoft.com/office/drawing/2014/main" id="{6FC178A1-42FD-4D0D-A1FA-35DB5F43AF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91313" y="1392238"/>
            <a:ext cx="2073275" cy="84455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StudentFile</a:t>
            </a:r>
          </a:p>
        </p:txBody>
      </p:sp>
      <p:sp>
        <p:nvSpPr>
          <p:cNvPr id="43015" name="Arc 7">
            <a:extLst>
              <a:ext uri="{FF2B5EF4-FFF2-40B4-BE49-F238E27FC236}">
                <a16:creationId xmlns:a16="http://schemas.microsoft.com/office/drawing/2014/main" id="{F2613BDB-C1C3-4F39-5263-524108B3FFA1}"/>
              </a:ext>
            </a:extLst>
          </p:cNvPr>
          <p:cNvSpPr>
            <a:spLocks/>
          </p:cNvSpPr>
          <p:nvPr/>
        </p:nvSpPr>
        <p:spPr bwMode="auto">
          <a:xfrm>
            <a:off x="6008688" y="2100263"/>
            <a:ext cx="1685925" cy="1638300"/>
          </a:xfrm>
          <a:custGeom>
            <a:avLst/>
            <a:gdLst>
              <a:gd name="G0" fmla="+- 0 0 0"/>
              <a:gd name="G1" fmla="+- 0 0 0"/>
              <a:gd name="G2" fmla="+- 21600 0 0"/>
              <a:gd name="T0" fmla="*/ 21600 w 21600"/>
              <a:gd name="T1" fmla="*/ 0 h 21600"/>
              <a:gd name="T2" fmla="*/ 0 w 21600"/>
              <a:gd name="T3" fmla="*/ 21600 h 21600"/>
              <a:gd name="T4" fmla="*/ 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599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599"/>
                </a:cubicBezTo>
                <a:lnTo>
                  <a:pt x="0" y="0"/>
                </a:lnTo>
                <a:close/>
              </a:path>
            </a:pathLst>
          </a:custGeom>
          <a:noFill/>
          <a:ln w="25400" cap="rnd">
            <a:solidFill>
              <a:schemeClr val="tx1"/>
            </a:solidFill>
            <a:round/>
            <a:headEnd type="stealth" w="med" len="lg"/>
            <a:tailEnd type="none" w="sm" len="sm"/>
          </a:ln>
          <a:effectLst>
            <a:outerShdw dist="35921" dir="2700000" algn="ctr" rotWithShape="0">
              <a:schemeClr val="bg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16" name="Rectangle 8">
            <a:extLst>
              <a:ext uri="{FF2B5EF4-FFF2-40B4-BE49-F238E27FC236}">
                <a16:creationId xmlns:a16="http://schemas.microsoft.com/office/drawing/2014/main" id="{22D1CF40-A9DB-A2C9-0CAD-FD1B394F83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89763" y="2730500"/>
            <a:ext cx="889000" cy="73818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8100" tIns="38100" rIns="38100" bIns="38100" anchor="ctr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</a:rPr>
              <a:t>Sorted</a:t>
            </a:r>
          </a:p>
          <a:p>
            <a:pPr algn="ctr">
              <a:lnSpc>
                <a:spcPct val="9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</a:rPr>
              <a:t>Student</a:t>
            </a:r>
          </a:p>
          <a:p>
            <a:pPr algn="ctr">
              <a:lnSpc>
                <a:spcPct val="9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</a:rPr>
              <a:t>Records</a:t>
            </a:r>
          </a:p>
        </p:txBody>
      </p:sp>
      <p:sp>
        <p:nvSpPr>
          <p:cNvPr id="43017" name="AutoShape 9">
            <a:extLst>
              <a:ext uri="{FF2B5EF4-FFF2-40B4-BE49-F238E27FC236}">
                <a16:creationId xmlns:a16="http://schemas.microsoft.com/office/drawing/2014/main" id="{7865FF6F-98A6-CB9C-F992-DD00DCD4CB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24288" y="3121025"/>
            <a:ext cx="2287587" cy="1087438"/>
          </a:xfrm>
          <a:prstGeom prst="roundRect">
            <a:avLst>
              <a:gd name="adj" fmla="val 12495"/>
            </a:avLst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lnSpc>
                <a:spcPct val="95000"/>
              </a:lnSpc>
            </a:pPr>
            <a:r>
              <a:rPr lang="en-US" altLang="en-US" sz="2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SORT</a:t>
            </a:r>
          </a:p>
          <a:p>
            <a:pPr algn="ctr">
              <a:lnSpc>
                <a:spcPct val="95000"/>
              </a:lnSpc>
            </a:pPr>
            <a:r>
              <a:rPr lang="en-US" altLang="en-US" sz="2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Process</a:t>
            </a:r>
          </a:p>
        </p:txBody>
      </p:sp>
      <p:sp>
        <p:nvSpPr>
          <p:cNvPr id="43018" name="Line 10">
            <a:extLst>
              <a:ext uri="{FF2B5EF4-FFF2-40B4-BE49-F238E27FC236}">
                <a16:creationId xmlns:a16="http://schemas.microsoft.com/office/drawing/2014/main" id="{C01699ED-E540-5023-55E0-A4DEA6D33C53}"/>
              </a:ext>
            </a:extLst>
          </p:cNvPr>
          <p:cNvSpPr>
            <a:spLocks noChangeShapeType="1"/>
          </p:cNvSpPr>
          <p:nvPr/>
        </p:nvSpPr>
        <p:spPr bwMode="auto">
          <a:xfrm>
            <a:off x="4946650" y="4100513"/>
            <a:ext cx="0" cy="7715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stealth" w="med" len="lg"/>
          </a:ln>
          <a:effectLst>
            <a:outerShdw dist="35921" dir="2700000" algn="ctr" rotWithShape="0">
              <a:schemeClr val="bg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19" name="AutoShape 11">
            <a:extLst>
              <a:ext uri="{FF2B5EF4-FFF2-40B4-BE49-F238E27FC236}">
                <a16:creationId xmlns:a16="http://schemas.microsoft.com/office/drawing/2014/main" id="{EA609D41-A51C-964F-57D0-038ED537C5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8000" y="4216400"/>
            <a:ext cx="2854325" cy="715963"/>
          </a:xfrm>
          <a:prstGeom prst="roundRect">
            <a:avLst>
              <a:gd name="adj" fmla="val 12495"/>
            </a:avLst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76200" tIns="152400" rIns="76200" bIns="152400" anchor="ctr">
            <a:spAutoFit/>
          </a:bodyPr>
          <a:lstStyle/>
          <a:p>
            <a:pPr algn="ctr">
              <a:lnSpc>
                <a:spcPct val="95000"/>
              </a:lnSpc>
            </a:pPr>
            <a:r>
              <a:rPr lang="en-US" altLang="en-US" sz="2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GetStudentDetails</a:t>
            </a:r>
          </a:p>
        </p:txBody>
      </p:sp>
      <p:sp>
        <p:nvSpPr>
          <p:cNvPr id="43020" name="Arc 12">
            <a:extLst>
              <a:ext uri="{FF2B5EF4-FFF2-40B4-BE49-F238E27FC236}">
                <a16:creationId xmlns:a16="http://schemas.microsoft.com/office/drawing/2014/main" id="{494756E3-1D3C-9076-B082-29D467613B44}"/>
              </a:ext>
            </a:extLst>
          </p:cNvPr>
          <p:cNvSpPr>
            <a:spLocks/>
          </p:cNvSpPr>
          <p:nvPr/>
        </p:nvSpPr>
        <p:spPr bwMode="auto">
          <a:xfrm>
            <a:off x="2079625" y="3257550"/>
            <a:ext cx="1924050" cy="1047750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0 w 21600"/>
              <a:gd name="T1" fmla="*/ 21600 h 21600"/>
              <a:gd name="T2" fmla="*/ 21582 w 21600"/>
              <a:gd name="T3" fmla="*/ 0 h 21600"/>
              <a:gd name="T4" fmla="*/ 2160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21599"/>
                </a:moveTo>
                <a:cubicBezTo>
                  <a:pt x="0" y="9677"/>
                  <a:pt x="9659" y="9"/>
                  <a:pt x="21582" y="0"/>
                </a:cubicBezTo>
              </a:path>
              <a:path w="21600" h="21600" stroke="0" extrusionOk="0">
                <a:moveTo>
                  <a:pt x="0" y="21599"/>
                </a:moveTo>
                <a:cubicBezTo>
                  <a:pt x="0" y="9677"/>
                  <a:pt x="9659" y="9"/>
                  <a:pt x="21582" y="0"/>
                </a:cubicBezTo>
                <a:lnTo>
                  <a:pt x="21600" y="21600"/>
                </a:lnTo>
                <a:close/>
              </a:path>
            </a:pathLst>
          </a:custGeom>
          <a:noFill/>
          <a:ln w="25400" cap="rnd">
            <a:solidFill>
              <a:schemeClr val="tx1"/>
            </a:solidFill>
            <a:round/>
            <a:headEnd type="none" w="sm" len="sm"/>
            <a:tailEnd type="stealth" w="med" len="lg"/>
          </a:ln>
          <a:effectLst>
            <a:outerShdw dist="35921" dir="2700000" algn="ctr" rotWithShape="0">
              <a:schemeClr val="bg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21" name="Rectangle 13">
            <a:extLst>
              <a:ext uri="{FF2B5EF4-FFF2-40B4-BE49-F238E27FC236}">
                <a16:creationId xmlns:a16="http://schemas.microsoft.com/office/drawing/2014/main" id="{E409D675-DCD4-D425-E426-E91C303CF1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20925" y="3259138"/>
            <a:ext cx="968375" cy="73818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8100" tIns="38100" rIns="38100" bIns="38100" anchor="ctr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</a:rPr>
              <a:t>Unsorted</a:t>
            </a:r>
            <a:br>
              <a:rPr lang="en-US" altLang="en-US" sz="1600">
                <a:solidFill>
                  <a:srgbClr val="000000"/>
                </a:solidFill>
                <a:effectLst/>
              </a:rPr>
            </a:br>
            <a:r>
              <a:rPr lang="en-US" altLang="en-US" sz="1600">
                <a:solidFill>
                  <a:srgbClr val="000000"/>
                </a:solidFill>
                <a:effectLst/>
              </a:rPr>
              <a:t>Student</a:t>
            </a:r>
          </a:p>
          <a:p>
            <a:pPr algn="ctr">
              <a:lnSpc>
                <a:spcPct val="9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</a:rPr>
              <a:t>Records</a:t>
            </a:r>
          </a:p>
        </p:txBody>
      </p:sp>
      <p:sp>
        <p:nvSpPr>
          <p:cNvPr id="43022" name="Arc 14">
            <a:extLst>
              <a:ext uri="{FF2B5EF4-FFF2-40B4-BE49-F238E27FC236}">
                <a16:creationId xmlns:a16="http://schemas.microsoft.com/office/drawing/2014/main" id="{80A2D2BC-B8AC-BCFE-AB8D-0FF70071AF8C}"/>
              </a:ext>
            </a:extLst>
          </p:cNvPr>
          <p:cNvSpPr>
            <a:spLocks/>
          </p:cNvSpPr>
          <p:nvPr/>
        </p:nvSpPr>
        <p:spPr bwMode="auto">
          <a:xfrm>
            <a:off x="657225" y="1247775"/>
            <a:ext cx="633413" cy="3052763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0 w 21600"/>
              <a:gd name="T1" fmla="*/ 21600 h 21600"/>
              <a:gd name="T2" fmla="*/ 21546 w 21600"/>
              <a:gd name="T3" fmla="*/ 0 h 21600"/>
              <a:gd name="T4" fmla="*/ 2160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21599"/>
                </a:moveTo>
                <a:cubicBezTo>
                  <a:pt x="0" y="9691"/>
                  <a:pt x="9637" y="29"/>
                  <a:pt x="21546" y="0"/>
                </a:cubicBezTo>
              </a:path>
              <a:path w="21600" h="21600" stroke="0" extrusionOk="0">
                <a:moveTo>
                  <a:pt x="0" y="21599"/>
                </a:moveTo>
                <a:cubicBezTo>
                  <a:pt x="0" y="9691"/>
                  <a:pt x="9637" y="29"/>
                  <a:pt x="21546" y="0"/>
                </a:cubicBezTo>
                <a:lnTo>
                  <a:pt x="21600" y="21600"/>
                </a:lnTo>
                <a:close/>
              </a:path>
            </a:pathLst>
          </a:custGeom>
          <a:noFill/>
          <a:ln w="25400" cap="rnd">
            <a:solidFill>
              <a:schemeClr val="tx1"/>
            </a:solidFill>
            <a:round/>
            <a:headEnd type="stealth" w="med" len="lg"/>
            <a:tailEnd type="none" w="sm" len="sm"/>
          </a:ln>
          <a:effectLst>
            <a:outerShdw dist="35921" dir="2700000" algn="ctr" rotWithShape="0">
              <a:schemeClr val="bg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23" name="Rectangle 15">
            <a:extLst>
              <a:ext uri="{FF2B5EF4-FFF2-40B4-BE49-F238E27FC236}">
                <a16:creationId xmlns:a16="http://schemas.microsoft.com/office/drawing/2014/main" id="{EB6699B9-8B64-56A2-68D5-7CE5B52159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8900" y="1200150"/>
            <a:ext cx="1011238" cy="122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en-US" sz="800">
                <a:effectLst/>
              </a:rPr>
              <a:t>8965125COUGHLAN </a:t>
            </a:r>
          </a:p>
        </p:txBody>
      </p:sp>
    </p:spTree>
  </p:cSld>
  <p:clrMapOvr>
    <a:masterClrMapping/>
  </p:clrMapOvr>
  <p:transition>
    <p:fade thruBlk="1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8BFE3C0F-5223-C65E-C307-6D5EA78D90B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7350" y="242888"/>
            <a:ext cx="8461375" cy="6315075"/>
          </a:xfrm>
          <a:solidFill>
            <a:schemeClr val="accent1"/>
          </a:solidFill>
          <a:ln w="12700" cap="flat">
            <a:solidFill>
              <a:schemeClr val="folHlink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lIns="190500" tIns="76200" rIns="190500" bIns="76200">
            <a:spAutoFit/>
          </a:bodyPr>
          <a:lstStyle/>
          <a:p>
            <a:pPr marL="0" indent="0">
              <a:lnSpc>
                <a:spcPct val="75000"/>
              </a:lnSpc>
              <a:spcBef>
                <a:spcPct val="15000"/>
              </a:spcBef>
              <a:buFont typeface="Wingdings" panose="05000000000000000000" pitchFamily="2" charset="2"/>
              <a:buNone/>
            </a:pPr>
            <a:r>
              <a:rPr lang="en-US" altLang="en-US" sz="18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ENVIRONMENT DIVISION.</a:t>
            </a:r>
            <a:br>
              <a:rPr lang="en-US" altLang="en-US" sz="18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18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INPUT-OUTPUT SECTION.</a:t>
            </a:r>
            <a:br>
              <a:rPr lang="en-US" altLang="en-US" sz="18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18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FILE-CONTROL.</a:t>
            </a:r>
            <a:br>
              <a:rPr lang="en-US" altLang="en-US" sz="18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18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SELECT StudentFile ASSIGN TO "SORTSTUD.DAT"</a:t>
            </a:r>
            <a:br>
              <a:rPr lang="en-US" altLang="en-US" sz="18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18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	ORGANIZATION IS LINE SEQUENTIAL.</a:t>
            </a:r>
            <a:br>
              <a:rPr lang="en-US" altLang="en-US" sz="18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18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SELECT WorkFile ASSIGN TO "WORK.TMP".</a:t>
            </a:r>
          </a:p>
          <a:p>
            <a:pPr marL="0" indent="0">
              <a:lnSpc>
                <a:spcPct val="75000"/>
              </a:lnSpc>
              <a:spcBef>
                <a:spcPct val="15000"/>
              </a:spcBef>
              <a:buFont typeface="Wingdings" panose="05000000000000000000" pitchFamily="2" charset="2"/>
              <a:buNone/>
            </a:pPr>
            <a:r>
              <a:rPr lang="en-US" altLang="en-US" sz="18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DATA DIVISION.</a:t>
            </a:r>
            <a:br>
              <a:rPr lang="en-US" altLang="en-US" sz="18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18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FILE SECTION.</a:t>
            </a:r>
            <a:br>
              <a:rPr lang="en-US" altLang="en-US" sz="18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18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FD StudentFile.</a:t>
            </a:r>
            <a:br>
              <a:rPr lang="en-US" altLang="en-US" sz="18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18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StudentDetails      PIC X(32).</a:t>
            </a:r>
          </a:p>
          <a:p>
            <a:pPr marL="0" indent="0">
              <a:lnSpc>
                <a:spcPct val="75000"/>
              </a:lnSpc>
              <a:spcBef>
                <a:spcPct val="15000"/>
              </a:spcBef>
              <a:buFont typeface="Wingdings" panose="05000000000000000000" pitchFamily="2" charset="2"/>
              <a:buNone/>
            </a:pPr>
            <a:r>
              <a:rPr lang="en-US" altLang="en-US" sz="18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SD WorkFile.</a:t>
            </a:r>
            <a:br>
              <a:rPr lang="en-US" altLang="en-US" sz="18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18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WorkRec.</a:t>
            </a:r>
            <a:br>
              <a:rPr lang="en-US" altLang="en-US" sz="18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18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WStudentId       PIC 9(7).</a:t>
            </a:r>
            <a:br>
              <a:rPr lang="en-US" altLang="en-US" sz="18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18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FILLER           PIC X(25).</a:t>
            </a:r>
          </a:p>
          <a:p>
            <a:pPr marL="0" indent="0">
              <a:lnSpc>
                <a:spcPct val="75000"/>
              </a:lnSpc>
              <a:spcBef>
                <a:spcPct val="15000"/>
              </a:spcBef>
              <a:buFont typeface="Wingdings" panose="05000000000000000000" pitchFamily="2" charset="2"/>
              <a:buNone/>
            </a:pPr>
            <a:r>
              <a:rPr lang="en-US" altLang="en-US" sz="18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PROCEDURE DIVISION.</a:t>
            </a:r>
            <a:br>
              <a:rPr lang="en-US" altLang="en-US" sz="18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18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Begin.</a:t>
            </a:r>
            <a:br>
              <a:rPr lang="en-US" altLang="en-US" sz="18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18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SORT WorkFile ON ASCENDING KEY WStudentId</a:t>
            </a:r>
            <a:br>
              <a:rPr lang="en-US" altLang="en-US" sz="18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18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INPUT PROCEDURE IS GetStudentDetails</a:t>
            </a:r>
            <a:br>
              <a:rPr lang="en-US" altLang="en-US" sz="18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18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GIVING StudentFile.</a:t>
            </a:r>
            <a:br>
              <a:rPr lang="en-US" altLang="en-US" sz="18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18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STOP RUN.</a:t>
            </a:r>
          </a:p>
          <a:p>
            <a:pPr marL="0" indent="0">
              <a:lnSpc>
                <a:spcPct val="75000"/>
              </a:lnSpc>
              <a:spcBef>
                <a:spcPct val="15000"/>
              </a:spcBef>
              <a:buFont typeface="Wingdings" panose="05000000000000000000" pitchFamily="2" charset="2"/>
              <a:buNone/>
            </a:pPr>
            <a:r>
              <a:rPr lang="en-US" altLang="en-US" sz="18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GetStudentDetails.</a:t>
            </a:r>
            <a:br>
              <a:rPr lang="en-US" altLang="en-US" sz="18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18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DISPLAY "Enter student details using template below."</a:t>
            </a:r>
            <a:br>
              <a:rPr lang="en-US" altLang="en-US" sz="18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18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DISPLAY "Enter no data to end.".</a:t>
            </a:r>
            <a:br>
              <a:rPr lang="en-US" altLang="en-US" sz="18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18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DISPLAY "NNNNNNNSSSSSSSSIIYYMMDDCCCCGGGGS".</a:t>
            </a:r>
            <a:br>
              <a:rPr lang="en-US" altLang="en-US" sz="18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18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ACCEPT  WorkRec.</a:t>
            </a:r>
            <a:br>
              <a:rPr lang="en-US" altLang="en-US" sz="18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18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PERFORM UNTIL WorkRec = SPACES</a:t>
            </a:r>
            <a:br>
              <a:rPr lang="en-US" altLang="en-US" sz="18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18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RELEASE WorkRec</a:t>
            </a:r>
            <a:br>
              <a:rPr lang="en-US" altLang="en-US" sz="18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18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ACCEPT WorkRec</a:t>
            </a:r>
            <a:br>
              <a:rPr lang="en-US" altLang="en-US" sz="18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18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END-PERFORM.</a:t>
            </a:r>
          </a:p>
        </p:txBody>
      </p:sp>
    </p:spTree>
  </p:cSld>
  <p:clrMapOvr>
    <a:masterClrMapping/>
  </p:clrMapOvr>
  <p:transition>
    <p:fade thruBlk="1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>
            <a:extLst>
              <a:ext uri="{FF2B5EF4-FFF2-40B4-BE49-F238E27FC236}">
                <a16:creationId xmlns:a16="http://schemas.microsoft.com/office/drawing/2014/main" id="{75941CB2-BC5D-00BC-A465-E8837ADC08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714625" y="133350"/>
            <a:ext cx="2851150" cy="476250"/>
          </a:xfrm>
          <a:noFill/>
          <a:ln/>
        </p:spPr>
        <p:txBody>
          <a:bodyPr/>
          <a:lstStyle/>
          <a:p>
            <a:r>
              <a:rPr lang="en-US" altLang="en-US"/>
              <a:t>MERGE Syntax.</a:t>
            </a:r>
          </a:p>
        </p:txBody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4B74E20F-0DF6-9C55-D48F-B3AC35F755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7163" y="3709988"/>
            <a:ext cx="8377237" cy="2595562"/>
          </a:xfrm>
          <a:noFill/>
          <a:ln/>
        </p:spPr>
        <p:txBody>
          <a:bodyPr lIns="0" tIns="0" rIns="0" bIns="0"/>
          <a:lstStyle/>
          <a:p>
            <a:r>
              <a:rPr lang="en-US" altLang="en-US"/>
              <a:t>The Merge takes two or more identically sequenced files and combines them, according to the key values specified, to produce a combined file which is then output to an output file or OUTPUT PROCEDURE.</a:t>
            </a:r>
          </a:p>
          <a:p>
            <a:r>
              <a:rPr lang="en-US" altLang="en-US"/>
              <a:t>e.g.</a:t>
            </a:r>
            <a:br>
              <a:rPr lang="en-US" altLang="en-US"/>
            </a:br>
            <a:r>
              <a:rPr lang="en-US" altLang="en-US"/>
              <a:t>MERGE WorkFile ON ASCENDING KEY StudentId</a:t>
            </a:r>
            <a:br>
              <a:rPr lang="en-US" altLang="en-US"/>
            </a:br>
            <a:r>
              <a:rPr lang="en-US" altLang="en-US"/>
              <a:t>               USING InsertionsFile,  StudentFile</a:t>
            </a:r>
            <a:br>
              <a:rPr lang="en-US" altLang="en-US"/>
            </a:br>
            <a:r>
              <a:rPr lang="en-US" altLang="en-US"/>
              <a:t>               GIVING NewStudentFile.</a:t>
            </a:r>
          </a:p>
        </p:txBody>
      </p:sp>
      <p:graphicFrame>
        <p:nvGraphicFramePr>
          <p:cNvPr id="47108" name="Object 4">
            <a:extLst>
              <a:ext uri="{FF2B5EF4-FFF2-40B4-BE49-F238E27FC236}">
                <a16:creationId xmlns:a16="http://schemas.microsoft.com/office/drawing/2014/main" id="{DA30650F-DFE2-7EF6-E7B3-D3C8B4D6D7F5}"/>
              </a:ext>
            </a:extLst>
          </p:cNvPr>
          <p:cNvGraphicFramePr>
            <a:graphicFrameLocks/>
          </p:cNvGraphicFramePr>
          <p:nvPr/>
        </p:nvGraphicFramePr>
        <p:xfrm>
          <a:off x="554038" y="968375"/>
          <a:ext cx="7618412" cy="2579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6094080" imgH="4063680" progId="Equation.2">
                  <p:embed/>
                </p:oleObj>
              </mc:Choice>
              <mc:Fallback>
                <p:oleObj name="Equation" r:id="rId3" imgW="6094080" imgH="4063680" progId="Equation.2">
                  <p:embed/>
                  <p:pic>
                    <p:nvPicPr>
                      <p:cNvPr id="0" name="Object 4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b="49219"/>
                      <a:stretch>
                        <a:fillRect/>
                      </a:stretch>
                    </p:blipFill>
                    <p:spPr bwMode="auto">
                      <a:xfrm>
                        <a:off x="554038" y="968375"/>
                        <a:ext cx="7618412" cy="2579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fade thruBlk="1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id="{75E3B857-B73E-EF06-D50E-1145C201936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63575" y="225425"/>
            <a:ext cx="7253288" cy="6464300"/>
          </a:xfrm>
          <a:solidFill>
            <a:schemeClr val="accent1"/>
          </a:solidFill>
          <a:ln w="12700" cap="flat">
            <a:solidFill>
              <a:schemeClr val="folHlink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190500" tIns="76200" rIns="190500" bIns="76200">
            <a:spAutoFit/>
          </a:bodyPr>
          <a:lstStyle/>
          <a:p>
            <a:pPr marL="0" indent="0">
              <a:lnSpc>
                <a:spcPct val="75000"/>
              </a:lnSpc>
              <a:spcBef>
                <a:spcPct val="15000"/>
              </a:spcBef>
              <a:buFont typeface="Wingdings" panose="05000000000000000000" pitchFamily="2" charset="2"/>
              <a:buNone/>
            </a:pPr>
            <a:r>
              <a:rPr lang="en-US" altLang="en-US" sz="18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ENVIRONMENT DIVISION.</a:t>
            </a:r>
            <a:br>
              <a:rPr lang="en-US" altLang="en-US" sz="18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18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INPUT-OUTPUT SECTION.</a:t>
            </a:r>
            <a:br>
              <a:rPr lang="en-US" altLang="en-US" sz="18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18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FILE-CONTROL.</a:t>
            </a:r>
            <a:br>
              <a:rPr lang="en-US" altLang="en-US" sz="18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18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SELECT StudentFile    ASSIGN TO "STUDENTS.DAT"</a:t>
            </a:r>
            <a:br>
              <a:rPr lang="en-US" altLang="en-US" sz="18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18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  ORGANIZATION IS LINE SEQUENTIAL.</a:t>
            </a:r>
          </a:p>
          <a:p>
            <a:pPr marL="0" indent="0">
              <a:lnSpc>
                <a:spcPct val="75000"/>
              </a:lnSpc>
              <a:spcBef>
                <a:spcPct val="15000"/>
              </a:spcBef>
              <a:buFont typeface="Wingdings" panose="05000000000000000000" pitchFamily="2" charset="2"/>
              <a:buNone/>
            </a:pPr>
            <a:r>
              <a:rPr lang="en-US" altLang="en-US" sz="18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SELECT InsertionsFile ASSIGN TO "TRANSINS.DAT"</a:t>
            </a:r>
            <a:br>
              <a:rPr lang="en-US" altLang="en-US" sz="18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18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  ORGANIZATION IS LINE SEQUENTIAL.</a:t>
            </a:r>
          </a:p>
          <a:p>
            <a:pPr marL="0" indent="0">
              <a:lnSpc>
                <a:spcPct val="75000"/>
              </a:lnSpc>
              <a:spcBef>
                <a:spcPct val="15000"/>
              </a:spcBef>
              <a:buFont typeface="Wingdings" panose="05000000000000000000" pitchFamily="2" charset="2"/>
              <a:buNone/>
            </a:pPr>
            <a:r>
              <a:rPr lang="en-US" altLang="en-US" sz="18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SELECT NewStudentFile ASSIGN TO "STUDENTS.NEW"</a:t>
            </a:r>
            <a:br>
              <a:rPr lang="en-US" altLang="en-US" sz="18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18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  ORGANIZATION IS LINE SEQUENTIAL.</a:t>
            </a:r>
          </a:p>
          <a:p>
            <a:pPr marL="0" indent="0">
              <a:lnSpc>
                <a:spcPct val="75000"/>
              </a:lnSpc>
              <a:spcBef>
                <a:spcPct val="15000"/>
              </a:spcBef>
              <a:buFont typeface="Wingdings" panose="05000000000000000000" pitchFamily="2" charset="2"/>
              <a:buNone/>
            </a:pPr>
            <a:r>
              <a:rPr lang="en-US" altLang="en-US" sz="18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SELECT WorkFile       ASSIGN TO "WORK.TMP".</a:t>
            </a:r>
            <a:br>
              <a:rPr lang="en-US" altLang="en-US" sz="18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endParaRPr lang="en-US" altLang="en-US" sz="6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 marL="0" indent="0">
              <a:lnSpc>
                <a:spcPct val="75000"/>
              </a:lnSpc>
              <a:spcBef>
                <a:spcPct val="15000"/>
              </a:spcBef>
              <a:buFont typeface="Wingdings" panose="05000000000000000000" pitchFamily="2" charset="2"/>
              <a:buNone/>
            </a:pPr>
            <a:r>
              <a:rPr lang="en-US" altLang="en-US" sz="18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DATA DIVISION.</a:t>
            </a:r>
            <a:br>
              <a:rPr lang="en-US" altLang="en-US" sz="18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18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FILE SECTION.</a:t>
            </a:r>
            <a:br>
              <a:rPr lang="en-US" altLang="en-US" sz="18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18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FD  StudentFile.</a:t>
            </a:r>
            <a:br>
              <a:rPr lang="en-US" altLang="en-US" sz="18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18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 StudentRec             PIC X(32).</a:t>
            </a:r>
          </a:p>
          <a:p>
            <a:pPr marL="0" indent="0">
              <a:lnSpc>
                <a:spcPct val="75000"/>
              </a:lnSpc>
              <a:spcBef>
                <a:spcPct val="15000"/>
              </a:spcBef>
              <a:buFont typeface="Wingdings" panose="05000000000000000000" pitchFamily="2" charset="2"/>
              <a:buNone/>
            </a:pPr>
            <a:r>
              <a:rPr lang="en-US" altLang="en-US" sz="18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FD  InsertionsFile.</a:t>
            </a:r>
            <a:br>
              <a:rPr lang="en-US" altLang="en-US" sz="18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18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 InsertionRec           PIC X(32).</a:t>
            </a:r>
          </a:p>
          <a:p>
            <a:pPr marL="0" indent="0">
              <a:lnSpc>
                <a:spcPct val="75000"/>
              </a:lnSpc>
              <a:spcBef>
                <a:spcPct val="15000"/>
              </a:spcBef>
              <a:buFont typeface="Wingdings" panose="05000000000000000000" pitchFamily="2" charset="2"/>
              <a:buNone/>
            </a:pPr>
            <a:r>
              <a:rPr lang="en-US" altLang="en-US" sz="18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FD  NewStudentFile.</a:t>
            </a:r>
            <a:br>
              <a:rPr lang="en-US" altLang="en-US" sz="18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18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 NewStudentRec          PIC X(32).</a:t>
            </a:r>
          </a:p>
          <a:p>
            <a:pPr marL="0" indent="0">
              <a:lnSpc>
                <a:spcPct val="75000"/>
              </a:lnSpc>
              <a:spcBef>
                <a:spcPct val="15000"/>
              </a:spcBef>
              <a:buFont typeface="Wingdings" panose="05000000000000000000" pitchFamily="2" charset="2"/>
              <a:buNone/>
            </a:pPr>
            <a:r>
              <a:rPr lang="en-US" altLang="en-US" sz="18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SD  WorkFile.</a:t>
            </a:r>
            <a:br>
              <a:rPr lang="en-US" altLang="en-US" sz="18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18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 WorkRec.</a:t>
            </a:r>
            <a:br>
              <a:rPr lang="en-US" altLang="en-US" sz="18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18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02 WStudentId          PIC 9(7).</a:t>
            </a:r>
            <a:br>
              <a:rPr lang="en-US" altLang="en-US" sz="18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18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02 FILLER              PIC X(25).</a:t>
            </a:r>
            <a:br>
              <a:rPr lang="en-US" altLang="en-US" sz="18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endParaRPr lang="en-US" altLang="en-US" sz="7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 marL="0" indent="0">
              <a:lnSpc>
                <a:spcPct val="75000"/>
              </a:lnSpc>
              <a:spcBef>
                <a:spcPct val="15000"/>
              </a:spcBef>
              <a:buFont typeface="Wingdings" panose="05000000000000000000" pitchFamily="2" charset="2"/>
              <a:buNone/>
            </a:pPr>
            <a:r>
              <a:rPr lang="en-US" altLang="en-US" sz="18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PROCEDURE DIVISION.</a:t>
            </a:r>
            <a:br>
              <a:rPr lang="en-US" altLang="en-US" sz="18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18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Begin.</a:t>
            </a:r>
            <a:br>
              <a:rPr lang="en-US" altLang="en-US" sz="18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18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MERGE WorkFile ON ASCENDING KEY WStudentId</a:t>
            </a:r>
            <a:br>
              <a:rPr lang="en-US" altLang="en-US" sz="18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18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USING InsertionsFile,  StudentFile</a:t>
            </a:r>
            <a:br>
              <a:rPr lang="en-US" altLang="en-US" sz="18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18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GIVING NewStudentFile.</a:t>
            </a:r>
          </a:p>
          <a:p>
            <a:pPr marL="0" indent="0">
              <a:lnSpc>
                <a:spcPct val="75000"/>
              </a:lnSpc>
              <a:spcBef>
                <a:spcPct val="15000"/>
              </a:spcBef>
              <a:buFont typeface="Wingdings" panose="05000000000000000000" pitchFamily="2" charset="2"/>
              <a:buNone/>
            </a:pPr>
            <a:r>
              <a:rPr lang="en-US" altLang="en-US" sz="18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STOP RUN.</a:t>
            </a:r>
          </a:p>
        </p:txBody>
      </p:sp>
    </p:spTree>
  </p:cSld>
  <p:clrMapOvr>
    <a:masterClrMapping/>
  </p:clrMapOvr>
  <p:transition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DBB48FCB-CA28-945E-1CE1-DCD43E6A184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319338" y="104775"/>
            <a:ext cx="4057650" cy="476250"/>
          </a:xfrm>
          <a:noFill/>
          <a:ln/>
        </p:spPr>
        <p:txBody>
          <a:bodyPr/>
          <a:lstStyle/>
          <a:p>
            <a:r>
              <a:rPr lang="en-US" altLang="en-US"/>
              <a:t>Simplified Sort Syntax.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16E803A1-2BF9-72B7-5A85-FE0ACA620C8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31763" y="2262188"/>
            <a:ext cx="8712200" cy="4491037"/>
          </a:xfrm>
          <a:noFill/>
          <a:ln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/>
              <a:t>The </a:t>
            </a:r>
            <a:r>
              <a:rPr lang="en-US" altLang="en-US">
                <a:solidFill>
                  <a:schemeClr val="hlink"/>
                </a:solidFill>
              </a:rPr>
              <a:t>WorkFileName</a:t>
            </a:r>
            <a:r>
              <a:rPr lang="en-US" altLang="en-US"/>
              <a:t> identifies a temporary work file that the SORT process uses for the sort.  It is defined in the </a:t>
            </a:r>
            <a:r>
              <a:rPr lang="en-US" altLang="en-US">
                <a:solidFill>
                  <a:schemeClr val="hlink"/>
                </a:solidFill>
              </a:rPr>
              <a:t>FILE SECTION</a:t>
            </a:r>
            <a:r>
              <a:rPr lang="en-US" altLang="en-US"/>
              <a:t> using an </a:t>
            </a:r>
            <a:r>
              <a:rPr lang="en-US" altLang="en-US">
                <a:solidFill>
                  <a:schemeClr val="accent2"/>
                </a:solidFill>
              </a:rPr>
              <a:t>SD</a:t>
            </a:r>
            <a:r>
              <a:rPr lang="en-US" altLang="en-US"/>
              <a:t> entry.</a:t>
            </a:r>
          </a:p>
          <a:p>
            <a:pPr>
              <a:spcBef>
                <a:spcPct val="50000"/>
              </a:spcBef>
            </a:pPr>
            <a:r>
              <a:rPr lang="en-US" altLang="en-US"/>
              <a:t>Each </a:t>
            </a:r>
            <a:r>
              <a:rPr lang="en-US" altLang="en-US">
                <a:solidFill>
                  <a:schemeClr val="hlink"/>
                </a:solidFill>
              </a:rPr>
              <a:t>SortKeyIdentifier</a:t>
            </a:r>
            <a:r>
              <a:rPr lang="en-US" altLang="en-US">
                <a:solidFill>
                  <a:schemeClr val="folHlink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altLang="en-US"/>
              <a:t>identifies a field in the record of the work file upon which the file will be sequenced.</a:t>
            </a:r>
          </a:p>
          <a:p>
            <a:pPr>
              <a:spcBef>
                <a:spcPct val="50000"/>
              </a:spcBef>
            </a:pPr>
            <a:r>
              <a:rPr lang="en-US" altLang="en-US"/>
              <a:t>When more than one </a:t>
            </a:r>
            <a:r>
              <a:rPr lang="en-US" altLang="en-US">
                <a:solidFill>
                  <a:schemeClr val="hlink"/>
                </a:solidFill>
              </a:rPr>
              <a:t>SortKeyIdentifier </a:t>
            </a:r>
            <a:r>
              <a:rPr lang="en-US" altLang="en-US"/>
              <a:t>is specified, the keys decrease in significance from left to right (leftmost key is most significant, rightmost is least significant).</a:t>
            </a:r>
          </a:p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hlink"/>
                </a:solidFill>
              </a:rPr>
              <a:t>InFileName </a:t>
            </a:r>
            <a:r>
              <a:rPr lang="en-US" altLang="en-US"/>
              <a:t>and </a:t>
            </a:r>
            <a:r>
              <a:rPr lang="en-US" altLang="en-US">
                <a:solidFill>
                  <a:schemeClr val="hlink"/>
                </a:solidFill>
              </a:rPr>
              <a:t>OutFileName</a:t>
            </a:r>
            <a:r>
              <a:rPr lang="en-US" altLang="en-US"/>
              <a:t>, are the names of the input and output files.  These files are automatically opened by the SORT.  When the SORT executes they must </a:t>
            </a:r>
            <a:r>
              <a:rPr lang="en-US" altLang="en-US">
                <a:solidFill>
                  <a:schemeClr val="accent2"/>
                </a:solidFill>
              </a:rPr>
              <a:t>not</a:t>
            </a:r>
            <a:r>
              <a:rPr lang="en-US" altLang="en-US"/>
              <a:t> be already open.  </a:t>
            </a:r>
          </a:p>
        </p:txBody>
      </p:sp>
      <p:graphicFrame>
        <p:nvGraphicFramePr>
          <p:cNvPr id="8196" name="Object 4">
            <a:extLst>
              <a:ext uri="{FF2B5EF4-FFF2-40B4-BE49-F238E27FC236}">
                <a16:creationId xmlns:a16="http://schemas.microsoft.com/office/drawing/2014/main" id="{A6E87CA6-D639-6F59-9FD2-8869395F70B2}"/>
              </a:ext>
            </a:extLst>
          </p:cNvPr>
          <p:cNvGraphicFramePr>
            <a:graphicFrameLocks/>
          </p:cNvGraphicFramePr>
          <p:nvPr/>
        </p:nvGraphicFramePr>
        <p:xfrm>
          <a:off x="625475" y="647700"/>
          <a:ext cx="7864475" cy="163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6538680" imgH="2817720" progId="Equation.2">
                  <p:embed/>
                </p:oleObj>
              </mc:Choice>
              <mc:Fallback>
                <p:oleObj name="Equation" r:id="rId3" imgW="6538680" imgH="2817720" progId="Equation.2">
                  <p:embed/>
                  <p:pic>
                    <p:nvPicPr>
                      <p:cNvPr id="0" name="Object 4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r="19830" b="61320"/>
                      <a:stretch>
                        <a:fillRect/>
                      </a:stretch>
                    </p:blipFill>
                    <p:spPr bwMode="auto">
                      <a:xfrm>
                        <a:off x="625475" y="647700"/>
                        <a:ext cx="7864475" cy="163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101A5427-CDDC-BC34-5048-C08CC75B9EA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46088" y="762000"/>
            <a:ext cx="8104187" cy="5743575"/>
          </a:xfrm>
          <a:solidFill>
            <a:schemeClr val="accent1"/>
          </a:solidFill>
          <a:ln w="50800" cap="flat">
            <a:solidFill>
              <a:schemeClr val="bg2"/>
            </a:solidFill>
            <a:miter lim="800000"/>
            <a:headEnd/>
            <a:tailEnd/>
          </a:ln>
        </p:spPr>
        <p:txBody>
          <a:bodyPr lIns="190500" tIns="190500" rIns="190500" bIns="190500">
            <a:spAutoFit/>
          </a:bodyPr>
          <a:lstStyle/>
          <a:p>
            <a:pPr marL="0" indent="0">
              <a:spcBef>
                <a:spcPct val="30000"/>
              </a:spcBef>
              <a:buFont typeface="Wingdings" panose="05000000000000000000" pitchFamily="2" charset="2"/>
              <a:buNone/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FD  SalesFile.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 SalesRec.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02  FILLER		PIC X(10).</a:t>
            </a:r>
          </a:p>
          <a:p>
            <a:pPr marL="0" indent="0">
              <a:spcBef>
                <a:spcPct val="30000"/>
              </a:spcBef>
              <a:buFont typeface="Wingdings" panose="05000000000000000000" pitchFamily="2" charset="2"/>
              <a:buNone/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SD  </a:t>
            </a:r>
            <a:r>
              <a:rPr lang="en-US" altLang="en-US" sz="2000">
                <a:solidFill>
                  <a:srgbClr val="CF0E30"/>
                </a:solidFill>
                <a:latin typeface="Courier New" panose="02070309020205020404" pitchFamily="49" charset="0"/>
              </a:rPr>
              <a:t>WorkFile</a:t>
            </a: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.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 WorkRec.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02  </a:t>
            </a:r>
            <a:r>
              <a:rPr lang="en-US" altLang="en-US" sz="2000">
                <a:solidFill>
                  <a:srgbClr val="CF0E30"/>
                </a:solidFill>
                <a:latin typeface="Courier New" panose="02070309020205020404" pitchFamily="49" charset="0"/>
              </a:rPr>
              <a:t>WSalesmanNum</a:t>
            </a: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PIC 9(5).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02  FILLER 		PIC X(5).</a:t>
            </a:r>
          </a:p>
          <a:p>
            <a:pPr marL="0" indent="0">
              <a:spcBef>
                <a:spcPct val="30000"/>
              </a:spcBef>
              <a:buFont typeface="Wingdings" panose="05000000000000000000" pitchFamily="2" charset="2"/>
              <a:buNone/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FD  SortedSalesFile.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 SortedSalesRec.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02  SalesmanNum	PIC 9(5).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02  ItemType		PIC X.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02  QtySold		PIC 9(4).</a:t>
            </a:r>
          </a:p>
          <a:p>
            <a:pPr marL="0" indent="0">
              <a:spcBef>
                <a:spcPct val="30000"/>
              </a:spcBef>
              <a:buFont typeface="Wingdings" panose="05000000000000000000" pitchFamily="2" charset="2"/>
              <a:buNone/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PROCEDURE DIVISION.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Begin.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SORT </a:t>
            </a:r>
            <a:r>
              <a:rPr lang="en-US" altLang="en-US" sz="2000">
                <a:solidFill>
                  <a:srgbClr val="CF0E30"/>
                </a:solidFill>
                <a:latin typeface="Courier New" panose="02070309020205020404" pitchFamily="49" charset="0"/>
              </a:rPr>
              <a:t>WorkFile</a:t>
            </a: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ON ASCENDING KEY </a:t>
            </a:r>
            <a:r>
              <a:rPr lang="en-US" altLang="en-US" sz="2000">
                <a:solidFill>
                  <a:srgbClr val="CF0E30"/>
                </a:solidFill>
                <a:latin typeface="Courier New" panose="02070309020205020404" pitchFamily="49" charset="0"/>
              </a:rPr>
              <a:t>WSalesmanNum</a:t>
            </a:r>
            <a:br>
              <a:rPr lang="en-US" altLang="en-US" sz="2000">
                <a:solidFill>
                  <a:srgbClr val="CF0E30"/>
                </a:solidFill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  USING SalesFile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  GIVING SortedSalesFile.</a:t>
            </a:r>
          </a:p>
          <a:p>
            <a:pPr marL="0" indent="0">
              <a:spcBef>
                <a:spcPct val="30000"/>
              </a:spcBef>
              <a:buFont typeface="Wingdings" panose="05000000000000000000" pitchFamily="2" charset="2"/>
              <a:buNone/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OPEN INPUT SortedSalesFile.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52AACAA0-BAD1-5848-7E99-1B054E8D63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76575" y="76200"/>
            <a:ext cx="2555875" cy="476250"/>
          </a:xfrm>
          <a:noFill/>
          <a:ln/>
        </p:spPr>
        <p:txBody>
          <a:bodyPr/>
          <a:lstStyle/>
          <a:p>
            <a:r>
              <a:rPr lang="en-US" altLang="en-US"/>
              <a:t>Sort Example.</a:t>
            </a:r>
          </a:p>
        </p:txBody>
      </p:sp>
      <p:sp>
        <p:nvSpPr>
          <p:cNvPr id="10244" name="Freeform 4">
            <a:extLst>
              <a:ext uri="{FF2B5EF4-FFF2-40B4-BE49-F238E27FC236}">
                <a16:creationId xmlns:a16="http://schemas.microsoft.com/office/drawing/2014/main" id="{2DED7DDD-A3A5-C9F9-1614-6F234D7D5103}"/>
              </a:ext>
            </a:extLst>
          </p:cNvPr>
          <p:cNvSpPr>
            <a:spLocks/>
          </p:cNvSpPr>
          <p:nvPr/>
        </p:nvSpPr>
        <p:spPr bwMode="auto">
          <a:xfrm>
            <a:off x="2517775" y="2165350"/>
            <a:ext cx="901700" cy="2941638"/>
          </a:xfrm>
          <a:custGeom>
            <a:avLst/>
            <a:gdLst>
              <a:gd name="T0" fmla="*/ 31 w 568"/>
              <a:gd name="T1" fmla="*/ 18 h 1853"/>
              <a:gd name="T2" fmla="*/ 93 w 568"/>
              <a:gd name="T3" fmla="*/ 36 h 1853"/>
              <a:gd name="T4" fmla="*/ 155 w 568"/>
              <a:gd name="T5" fmla="*/ 63 h 1853"/>
              <a:gd name="T6" fmla="*/ 216 w 568"/>
              <a:gd name="T7" fmla="*/ 99 h 1853"/>
              <a:gd name="T8" fmla="*/ 258 w 568"/>
              <a:gd name="T9" fmla="*/ 135 h 1853"/>
              <a:gd name="T10" fmla="*/ 309 w 568"/>
              <a:gd name="T11" fmla="*/ 180 h 1853"/>
              <a:gd name="T12" fmla="*/ 351 w 568"/>
              <a:gd name="T13" fmla="*/ 234 h 1853"/>
              <a:gd name="T14" fmla="*/ 392 w 568"/>
              <a:gd name="T15" fmla="*/ 288 h 1853"/>
              <a:gd name="T16" fmla="*/ 423 w 568"/>
              <a:gd name="T17" fmla="*/ 342 h 1853"/>
              <a:gd name="T18" fmla="*/ 454 w 568"/>
              <a:gd name="T19" fmla="*/ 396 h 1853"/>
              <a:gd name="T20" fmla="*/ 485 w 568"/>
              <a:gd name="T21" fmla="*/ 459 h 1853"/>
              <a:gd name="T22" fmla="*/ 505 w 568"/>
              <a:gd name="T23" fmla="*/ 512 h 1853"/>
              <a:gd name="T24" fmla="*/ 526 w 568"/>
              <a:gd name="T25" fmla="*/ 566 h 1853"/>
              <a:gd name="T26" fmla="*/ 536 w 568"/>
              <a:gd name="T27" fmla="*/ 629 h 1853"/>
              <a:gd name="T28" fmla="*/ 546 w 568"/>
              <a:gd name="T29" fmla="*/ 701 h 1853"/>
              <a:gd name="T30" fmla="*/ 557 w 568"/>
              <a:gd name="T31" fmla="*/ 773 h 1853"/>
              <a:gd name="T32" fmla="*/ 567 w 568"/>
              <a:gd name="T33" fmla="*/ 845 h 1853"/>
              <a:gd name="T34" fmla="*/ 567 w 568"/>
              <a:gd name="T35" fmla="*/ 899 h 1853"/>
              <a:gd name="T36" fmla="*/ 567 w 568"/>
              <a:gd name="T37" fmla="*/ 962 h 1853"/>
              <a:gd name="T38" fmla="*/ 567 w 568"/>
              <a:gd name="T39" fmla="*/ 1025 h 1853"/>
              <a:gd name="T40" fmla="*/ 567 w 568"/>
              <a:gd name="T41" fmla="*/ 1097 h 1853"/>
              <a:gd name="T42" fmla="*/ 567 w 568"/>
              <a:gd name="T43" fmla="*/ 1169 h 1853"/>
              <a:gd name="T44" fmla="*/ 546 w 568"/>
              <a:gd name="T45" fmla="*/ 1232 h 1853"/>
              <a:gd name="T46" fmla="*/ 536 w 568"/>
              <a:gd name="T47" fmla="*/ 1295 h 1853"/>
              <a:gd name="T48" fmla="*/ 515 w 568"/>
              <a:gd name="T49" fmla="*/ 1349 h 1853"/>
              <a:gd name="T50" fmla="*/ 495 w 568"/>
              <a:gd name="T51" fmla="*/ 1411 h 1853"/>
              <a:gd name="T52" fmla="*/ 474 w 568"/>
              <a:gd name="T53" fmla="*/ 1474 h 1853"/>
              <a:gd name="T54" fmla="*/ 443 w 568"/>
              <a:gd name="T55" fmla="*/ 1537 h 1853"/>
              <a:gd name="T56" fmla="*/ 412 w 568"/>
              <a:gd name="T57" fmla="*/ 1600 h 1853"/>
              <a:gd name="T58" fmla="*/ 371 w 568"/>
              <a:gd name="T59" fmla="*/ 1672 h 1853"/>
              <a:gd name="T60" fmla="*/ 330 w 568"/>
              <a:gd name="T61" fmla="*/ 1726 h 1853"/>
              <a:gd name="T62" fmla="*/ 289 w 568"/>
              <a:gd name="T63" fmla="*/ 1780 h 1853"/>
              <a:gd name="T64" fmla="*/ 247 w 568"/>
              <a:gd name="T65" fmla="*/ 1834 h 1853"/>
              <a:gd name="T66" fmla="*/ 227 w 568"/>
              <a:gd name="T67" fmla="*/ 1852 h 18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568" h="1853">
                <a:moveTo>
                  <a:pt x="0" y="0"/>
                </a:moveTo>
                <a:lnTo>
                  <a:pt x="31" y="18"/>
                </a:lnTo>
                <a:lnTo>
                  <a:pt x="62" y="18"/>
                </a:lnTo>
                <a:lnTo>
                  <a:pt x="93" y="36"/>
                </a:lnTo>
                <a:lnTo>
                  <a:pt x="124" y="45"/>
                </a:lnTo>
                <a:lnTo>
                  <a:pt x="155" y="63"/>
                </a:lnTo>
                <a:lnTo>
                  <a:pt x="186" y="81"/>
                </a:lnTo>
                <a:lnTo>
                  <a:pt x="216" y="99"/>
                </a:lnTo>
                <a:lnTo>
                  <a:pt x="247" y="108"/>
                </a:lnTo>
                <a:lnTo>
                  <a:pt x="258" y="135"/>
                </a:lnTo>
                <a:lnTo>
                  <a:pt x="289" y="153"/>
                </a:lnTo>
                <a:lnTo>
                  <a:pt x="309" y="180"/>
                </a:lnTo>
                <a:lnTo>
                  <a:pt x="330" y="207"/>
                </a:lnTo>
                <a:lnTo>
                  <a:pt x="351" y="234"/>
                </a:lnTo>
                <a:lnTo>
                  <a:pt x="371" y="261"/>
                </a:lnTo>
                <a:lnTo>
                  <a:pt x="392" y="288"/>
                </a:lnTo>
                <a:lnTo>
                  <a:pt x="412" y="315"/>
                </a:lnTo>
                <a:lnTo>
                  <a:pt x="423" y="342"/>
                </a:lnTo>
                <a:lnTo>
                  <a:pt x="433" y="369"/>
                </a:lnTo>
                <a:lnTo>
                  <a:pt x="454" y="396"/>
                </a:lnTo>
                <a:lnTo>
                  <a:pt x="464" y="432"/>
                </a:lnTo>
                <a:lnTo>
                  <a:pt x="485" y="459"/>
                </a:lnTo>
                <a:lnTo>
                  <a:pt x="495" y="485"/>
                </a:lnTo>
                <a:lnTo>
                  <a:pt x="505" y="512"/>
                </a:lnTo>
                <a:lnTo>
                  <a:pt x="515" y="539"/>
                </a:lnTo>
                <a:lnTo>
                  <a:pt x="526" y="566"/>
                </a:lnTo>
                <a:lnTo>
                  <a:pt x="536" y="593"/>
                </a:lnTo>
                <a:lnTo>
                  <a:pt x="536" y="629"/>
                </a:lnTo>
                <a:lnTo>
                  <a:pt x="546" y="665"/>
                </a:lnTo>
                <a:lnTo>
                  <a:pt x="546" y="701"/>
                </a:lnTo>
                <a:lnTo>
                  <a:pt x="557" y="737"/>
                </a:lnTo>
                <a:lnTo>
                  <a:pt x="557" y="773"/>
                </a:lnTo>
                <a:lnTo>
                  <a:pt x="557" y="809"/>
                </a:lnTo>
                <a:lnTo>
                  <a:pt x="567" y="845"/>
                </a:lnTo>
                <a:lnTo>
                  <a:pt x="567" y="872"/>
                </a:lnTo>
                <a:lnTo>
                  <a:pt x="567" y="899"/>
                </a:lnTo>
                <a:lnTo>
                  <a:pt x="567" y="935"/>
                </a:lnTo>
                <a:lnTo>
                  <a:pt x="567" y="962"/>
                </a:lnTo>
                <a:lnTo>
                  <a:pt x="567" y="989"/>
                </a:lnTo>
                <a:lnTo>
                  <a:pt x="567" y="1025"/>
                </a:lnTo>
                <a:lnTo>
                  <a:pt x="567" y="1052"/>
                </a:lnTo>
                <a:lnTo>
                  <a:pt x="567" y="1097"/>
                </a:lnTo>
                <a:lnTo>
                  <a:pt x="567" y="1133"/>
                </a:lnTo>
                <a:lnTo>
                  <a:pt x="567" y="1169"/>
                </a:lnTo>
                <a:lnTo>
                  <a:pt x="557" y="1205"/>
                </a:lnTo>
                <a:lnTo>
                  <a:pt x="546" y="1232"/>
                </a:lnTo>
                <a:lnTo>
                  <a:pt x="546" y="1259"/>
                </a:lnTo>
                <a:lnTo>
                  <a:pt x="536" y="1295"/>
                </a:lnTo>
                <a:lnTo>
                  <a:pt x="536" y="1322"/>
                </a:lnTo>
                <a:lnTo>
                  <a:pt x="515" y="1349"/>
                </a:lnTo>
                <a:lnTo>
                  <a:pt x="505" y="1385"/>
                </a:lnTo>
                <a:lnTo>
                  <a:pt x="495" y="1411"/>
                </a:lnTo>
                <a:lnTo>
                  <a:pt x="485" y="1438"/>
                </a:lnTo>
                <a:lnTo>
                  <a:pt x="474" y="1474"/>
                </a:lnTo>
                <a:lnTo>
                  <a:pt x="454" y="1501"/>
                </a:lnTo>
                <a:lnTo>
                  <a:pt x="443" y="1537"/>
                </a:lnTo>
                <a:lnTo>
                  <a:pt x="423" y="1564"/>
                </a:lnTo>
                <a:lnTo>
                  <a:pt x="412" y="1600"/>
                </a:lnTo>
                <a:lnTo>
                  <a:pt x="392" y="1636"/>
                </a:lnTo>
                <a:lnTo>
                  <a:pt x="371" y="1672"/>
                </a:lnTo>
                <a:lnTo>
                  <a:pt x="340" y="1699"/>
                </a:lnTo>
                <a:lnTo>
                  <a:pt x="330" y="1726"/>
                </a:lnTo>
                <a:lnTo>
                  <a:pt x="299" y="1753"/>
                </a:lnTo>
                <a:lnTo>
                  <a:pt x="289" y="1780"/>
                </a:lnTo>
                <a:lnTo>
                  <a:pt x="258" y="1807"/>
                </a:lnTo>
                <a:lnTo>
                  <a:pt x="247" y="1834"/>
                </a:lnTo>
                <a:lnTo>
                  <a:pt x="216" y="1852"/>
                </a:lnTo>
                <a:lnTo>
                  <a:pt x="227" y="1852"/>
                </a:lnTo>
              </a:path>
            </a:pathLst>
          </a:custGeom>
          <a:noFill/>
          <a:ln w="12700" cap="rnd" cmpd="sng">
            <a:solidFill>
              <a:schemeClr val="accent2"/>
            </a:solidFill>
            <a:prstDash val="solid"/>
            <a:round/>
            <a:headEnd type="stealth" w="med" len="lg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5" name="Arc 5">
            <a:extLst>
              <a:ext uri="{FF2B5EF4-FFF2-40B4-BE49-F238E27FC236}">
                <a16:creationId xmlns:a16="http://schemas.microsoft.com/office/drawing/2014/main" id="{E3F6B92E-816F-E7A0-F11A-B245605C3F87}"/>
              </a:ext>
            </a:extLst>
          </p:cNvPr>
          <p:cNvSpPr>
            <a:spLocks/>
          </p:cNvSpPr>
          <p:nvPr/>
        </p:nvSpPr>
        <p:spPr bwMode="auto">
          <a:xfrm>
            <a:off x="5675313" y="2622550"/>
            <a:ext cx="1528762" cy="248285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12700" cap="rnd">
            <a:solidFill>
              <a:schemeClr val="accent2"/>
            </a:solidFill>
            <a:round/>
            <a:headEnd type="stealth" w="med" len="lg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5FD0B93F-3AE9-4989-8DD6-C0EB722A0A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625" y="363538"/>
            <a:ext cx="8115300" cy="58705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lIns="190500" tIns="114300" rIns="190500" bIns="11430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52500" indent="-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52400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09550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647950" indent="-1714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105150" indent="-1714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562350" indent="-1714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019550" indent="-1714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476750" indent="-1714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75000"/>
              </a:spcBef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ENVIRONMENT DIVISION.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INPUT-OUTPUT SECTION.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FILE-CONTROL.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SELECT WorkFile ASSIGN TO "WORK.TMP".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90000"/>
              </a:lnSpc>
              <a:spcBef>
                <a:spcPct val="75000"/>
              </a:spcBef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SD  WorkFile.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 WorkRecord.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02  ProvinceCode        PIC 9.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02  SalesmanCode        PIC 9(5).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02  FILLER              PIC X(19).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90000"/>
              </a:lnSpc>
              <a:spcBef>
                <a:spcPct val="75000"/>
              </a:spcBef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PROCEDURE DIVISION.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Begin.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SORT WorkFile ON ASCENDING KEY ProvinceCode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            DESCENDING KEY SalesmanCode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USING UnsortedSales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GIVING SortedSales.</a:t>
            </a:r>
          </a:p>
          <a:p>
            <a:pPr>
              <a:lnSpc>
                <a:spcPct val="90000"/>
              </a:lnSpc>
              <a:spcBef>
                <a:spcPct val="75000"/>
              </a:spcBef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OPEN INPUT SortedSales.</a:t>
            </a:r>
          </a:p>
        </p:txBody>
      </p:sp>
      <p:sp useBgFill="1">
        <p:nvSpPr>
          <p:cNvPr id="12291" name="Freeform 3">
            <a:extLst>
              <a:ext uri="{FF2B5EF4-FFF2-40B4-BE49-F238E27FC236}">
                <a16:creationId xmlns:a16="http://schemas.microsoft.com/office/drawing/2014/main" id="{8B6031D0-2EBF-FB97-6441-B77BED3E7B8F}"/>
              </a:ext>
            </a:extLst>
          </p:cNvPr>
          <p:cNvSpPr>
            <a:spLocks/>
          </p:cNvSpPr>
          <p:nvPr/>
        </p:nvSpPr>
        <p:spPr bwMode="auto">
          <a:xfrm>
            <a:off x="368300" y="1362075"/>
            <a:ext cx="8294688" cy="1268413"/>
          </a:xfrm>
          <a:custGeom>
            <a:avLst/>
            <a:gdLst>
              <a:gd name="T0" fmla="*/ 0 w 5225"/>
              <a:gd name="T1" fmla="*/ 156 h 799"/>
              <a:gd name="T2" fmla="*/ 0 w 5225"/>
              <a:gd name="T3" fmla="*/ 318 h 799"/>
              <a:gd name="T4" fmla="*/ 0 w 5225"/>
              <a:gd name="T5" fmla="*/ 480 h 799"/>
              <a:gd name="T6" fmla="*/ 57 w 5225"/>
              <a:gd name="T7" fmla="*/ 558 h 799"/>
              <a:gd name="T8" fmla="*/ 226 w 5225"/>
              <a:gd name="T9" fmla="*/ 468 h 799"/>
              <a:gd name="T10" fmla="*/ 402 w 5225"/>
              <a:gd name="T11" fmla="*/ 450 h 799"/>
              <a:gd name="T12" fmla="*/ 571 w 5225"/>
              <a:gd name="T13" fmla="*/ 450 h 799"/>
              <a:gd name="T14" fmla="*/ 741 w 5225"/>
              <a:gd name="T15" fmla="*/ 420 h 799"/>
              <a:gd name="T16" fmla="*/ 923 w 5225"/>
              <a:gd name="T17" fmla="*/ 444 h 799"/>
              <a:gd name="T18" fmla="*/ 1099 w 5225"/>
              <a:gd name="T19" fmla="*/ 408 h 799"/>
              <a:gd name="T20" fmla="*/ 1287 w 5225"/>
              <a:gd name="T21" fmla="*/ 372 h 799"/>
              <a:gd name="T22" fmla="*/ 1444 w 5225"/>
              <a:gd name="T23" fmla="*/ 456 h 799"/>
              <a:gd name="T24" fmla="*/ 1645 w 5225"/>
              <a:gd name="T25" fmla="*/ 528 h 799"/>
              <a:gd name="T26" fmla="*/ 1833 w 5225"/>
              <a:gd name="T27" fmla="*/ 504 h 799"/>
              <a:gd name="T28" fmla="*/ 2016 w 5225"/>
              <a:gd name="T29" fmla="*/ 468 h 799"/>
              <a:gd name="T30" fmla="*/ 2198 w 5225"/>
              <a:gd name="T31" fmla="*/ 540 h 799"/>
              <a:gd name="T32" fmla="*/ 2399 w 5225"/>
              <a:gd name="T33" fmla="*/ 540 h 799"/>
              <a:gd name="T34" fmla="*/ 2581 w 5225"/>
              <a:gd name="T35" fmla="*/ 624 h 799"/>
              <a:gd name="T36" fmla="*/ 2775 w 5225"/>
              <a:gd name="T37" fmla="*/ 576 h 799"/>
              <a:gd name="T38" fmla="*/ 2957 w 5225"/>
              <a:gd name="T39" fmla="*/ 522 h 799"/>
              <a:gd name="T40" fmla="*/ 3133 w 5225"/>
              <a:gd name="T41" fmla="*/ 498 h 799"/>
              <a:gd name="T42" fmla="*/ 3322 w 5225"/>
              <a:gd name="T43" fmla="*/ 546 h 799"/>
              <a:gd name="T44" fmla="*/ 3522 w 5225"/>
              <a:gd name="T45" fmla="*/ 612 h 799"/>
              <a:gd name="T46" fmla="*/ 3736 w 5225"/>
              <a:gd name="T47" fmla="*/ 660 h 799"/>
              <a:gd name="T48" fmla="*/ 4050 w 5225"/>
              <a:gd name="T49" fmla="*/ 720 h 799"/>
              <a:gd name="T50" fmla="*/ 4257 w 5225"/>
              <a:gd name="T51" fmla="*/ 708 h 799"/>
              <a:gd name="T52" fmla="*/ 4458 w 5225"/>
              <a:gd name="T53" fmla="*/ 672 h 799"/>
              <a:gd name="T54" fmla="*/ 4634 w 5225"/>
              <a:gd name="T55" fmla="*/ 648 h 799"/>
              <a:gd name="T56" fmla="*/ 4854 w 5225"/>
              <a:gd name="T57" fmla="*/ 666 h 799"/>
              <a:gd name="T58" fmla="*/ 5004 w 5225"/>
              <a:gd name="T59" fmla="*/ 768 h 799"/>
              <a:gd name="T60" fmla="*/ 5174 w 5225"/>
              <a:gd name="T61" fmla="*/ 792 h 799"/>
              <a:gd name="T62" fmla="*/ 5199 w 5225"/>
              <a:gd name="T63" fmla="*/ 654 h 799"/>
              <a:gd name="T64" fmla="*/ 5211 w 5225"/>
              <a:gd name="T65" fmla="*/ 474 h 799"/>
              <a:gd name="T66" fmla="*/ 5224 w 5225"/>
              <a:gd name="T67" fmla="*/ 300 h 799"/>
              <a:gd name="T68" fmla="*/ 5205 w 5225"/>
              <a:gd name="T69" fmla="*/ 114 h 799"/>
              <a:gd name="T70" fmla="*/ 5092 w 5225"/>
              <a:gd name="T71" fmla="*/ 0 h 799"/>
              <a:gd name="T72" fmla="*/ 4935 w 5225"/>
              <a:gd name="T73" fmla="*/ 102 h 799"/>
              <a:gd name="T74" fmla="*/ 4766 w 5225"/>
              <a:gd name="T75" fmla="*/ 186 h 799"/>
              <a:gd name="T76" fmla="*/ 4577 w 5225"/>
              <a:gd name="T77" fmla="*/ 180 h 799"/>
              <a:gd name="T78" fmla="*/ 4364 w 5225"/>
              <a:gd name="T79" fmla="*/ 222 h 799"/>
              <a:gd name="T80" fmla="*/ 4157 w 5225"/>
              <a:gd name="T81" fmla="*/ 210 h 799"/>
              <a:gd name="T82" fmla="*/ 3975 w 5225"/>
              <a:gd name="T83" fmla="*/ 180 h 799"/>
              <a:gd name="T84" fmla="*/ 3767 w 5225"/>
              <a:gd name="T85" fmla="*/ 216 h 799"/>
              <a:gd name="T86" fmla="*/ 3554 w 5225"/>
              <a:gd name="T87" fmla="*/ 180 h 799"/>
              <a:gd name="T88" fmla="*/ 3359 w 5225"/>
              <a:gd name="T89" fmla="*/ 144 h 799"/>
              <a:gd name="T90" fmla="*/ 3177 w 5225"/>
              <a:gd name="T91" fmla="*/ 120 h 799"/>
              <a:gd name="T92" fmla="*/ 2995 w 5225"/>
              <a:gd name="T93" fmla="*/ 150 h 799"/>
              <a:gd name="T94" fmla="*/ 2782 w 5225"/>
              <a:gd name="T95" fmla="*/ 144 h 799"/>
              <a:gd name="T96" fmla="*/ 2581 w 5225"/>
              <a:gd name="T97" fmla="*/ 144 h 799"/>
              <a:gd name="T98" fmla="*/ 2392 w 5225"/>
              <a:gd name="T99" fmla="*/ 150 h 799"/>
              <a:gd name="T100" fmla="*/ 2216 w 5225"/>
              <a:gd name="T101" fmla="*/ 126 h 799"/>
              <a:gd name="T102" fmla="*/ 2034 w 5225"/>
              <a:gd name="T103" fmla="*/ 174 h 799"/>
              <a:gd name="T104" fmla="*/ 1852 w 5225"/>
              <a:gd name="T105" fmla="*/ 156 h 799"/>
              <a:gd name="T106" fmla="*/ 1670 w 5225"/>
              <a:gd name="T107" fmla="*/ 132 h 799"/>
              <a:gd name="T108" fmla="*/ 1469 w 5225"/>
              <a:gd name="T109" fmla="*/ 150 h 799"/>
              <a:gd name="T110" fmla="*/ 1256 w 5225"/>
              <a:gd name="T111" fmla="*/ 150 h 799"/>
              <a:gd name="T112" fmla="*/ 1080 w 5225"/>
              <a:gd name="T113" fmla="*/ 150 h 799"/>
              <a:gd name="T114" fmla="*/ 898 w 5225"/>
              <a:gd name="T115" fmla="*/ 144 h 799"/>
              <a:gd name="T116" fmla="*/ 703 w 5225"/>
              <a:gd name="T117" fmla="*/ 132 h 799"/>
              <a:gd name="T118" fmla="*/ 521 w 5225"/>
              <a:gd name="T119" fmla="*/ 132 h 799"/>
              <a:gd name="T120" fmla="*/ 345 w 5225"/>
              <a:gd name="T121" fmla="*/ 48 h 799"/>
              <a:gd name="T122" fmla="*/ 151 w 5225"/>
              <a:gd name="T123" fmla="*/ 6 h 7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5225" h="799">
                <a:moveTo>
                  <a:pt x="19" y="0"/>
                </a:moveTo>
                <a:lnTo>
                  <a:pt x="19" y="18"/>
                </a:lnTo>
                <a:lnTo>
                  <a:pt x="6" y="42"/>
                </a:lnTo>
                <a:lnTo>
                  <a:pt x="0" y="66"/>
                </a:lnTo>
                <a:lnTo>
                  <a:pt x="0" y="84"/>
                </a:lnTo>
                <a:lnTo>
                  <a:pt x="0" y="102"/>
                </a:lnTo>
                <a:lnTo>
                  <a:pt x="0" y="120"/>
                </a:lnTo>
                <a:lnTo>
                  <a:pt x="0" y="138"/>
                </a:lnTo>
                <a:lnTo>
                  <a:pt x="0" y="156"/>
                </a:lnTo>
                <a:lnTo>
                  <a:pt x="0" y="174"/>
                </a:lnTo>
                <a:lnTo>
                  <a:pt x="0" y="192"/>
                </a:lnTo>
                <a:lnTo>
                  <a:pt x="0" y="210"/>
                </a:lnTo>
                <a:lnTo>
                  <a:pt x="0" y="228"/>
                </a:lnTo>
                <a:lnTo>
                  <a:pt x="0" y="246"/>
                </a:lnTo>
                <a:lnTo>
                  <a:pt x="0" y="264"/>
                </a:lnTo>
                <a:lnTo>
                  <a:pt x="0" y="282"/>
                </a:lnTo>
                <a:lnTo>
                  <a:pt x="0" y="300"/>
                </a:lnTo>
                <a:lnTo>
                  <a:pt x="0" y="318"/>
                </a:lnTo>
                <a:lnTo>
                  <a:pt x="0" y="336"/>
                </a:lnTo>
                <a:lnTo>
                  <a:pt x="0" y="354"/>
                </a:lnTo>
                <a:lnTo>
                  <a:pt x="0" y="372"/>
                </a:lnTo>
                <a:lnTo>
                  <a:pt x="0" y="390"/>
                </a:lnTo>
                <a:lnTo>
                  <a:pt x="0" y="408"/>
                </a:lnTo>
                <a:lnTo>
                  <a:pt x="0" y="426"/>
                </a:lnTo>
                <a:lnTo>
                  <a:pt x="0" y="444"/>
                </a:lnTo>
                <a:lnTo>
                  <a:pt x="0" y="462"/>
                </a:lnTo>
                <a:lnTo>
                  <a:pt x="0" y="480"/>
                </a:lnTo>
                <a:lnTo>
                  <a:pt x="6" y="510"/>
                </a:lnTo>
                <a:lnTo>
                  <a:pt x="0" y="510"/>
                </a:lnTo>
                <a:lnTo>
                  <a:pt x="0" y="534"/>
                </a:lnTo>
                <a:lnTo>
                  <a:pt x="31" y="558"/>
                </a:lnTo>
                <a:lnTo>
                  <a:pt x="13" y="570"/>
                </a:lnTo>
                <a:lnTo>
                  <a:pt x="38" y="552"/>
                </a:lnTo>
                <a:lnTo>
                  <a:pt x="19" y="558"/>
                </a:lnTo>
                <a:lnTo>
                  <a:pt x="38" y="558"/>
                </a:lnTo>
                <a:lnTo>
                  <a:pt x="57" y="558"/>
                </a:lnTo>
                <a:lnTo>
                  <a:pt x="75" y="540"/>
                </a:lnTo>
                <a:lnTo>
                  <a:pt x="94" y="540"/>
                </a:lnTo>
                <a:lnTo>
                  <a:pt x="113" y="522"/>
                </a:lnTo>
                <a:lnTo>
                  <a:pt x="132" y="522"/>
                </a:lnTo>
                <a:lnTo>
                  <a:pt x="151" y="504"/>
                </a:lnTo>
                <a:lnTo>
                  <a:pt x="170" y="504"/>
                </a:lnTo>
                <a:lnTo>
                  <a:pt x="188" y="486"/>
                </a:lnTo>
                <a:lnTo>
                  <a:pt x="207" y="486"/>
                </a:lnTo>
                <a:lnTo>
                  <a:pt x="226" y="468"/>
                </a:lnTo>
                <a:lnTo>
                  <a:pt x="245" y="468"/>
                </a:lnTo>
                <a:lnTo>
                  <a:pt x="264" y="468"/>
                </a:lnTo>
                <a:lnTo>
                  <a:pt x="295" y="468"/>
                </a:lnTo>
                <a:lnTo>
                  <a:pt x="327" y="468"/>
                </a:lnTo>
                <a:lnTo>
                  <a:pt x="327" y="450"/>
                </a:lnTo>
                <a:lnTo>
                  <a:pt x="345" y="450"/>
                </a:lnTo>
                <a:lnTo>
                  <a:pt x="364" y="450"/>
                </a:lnTo>
                <a:lnTo>
                  <a:pt x="383" y="450"/>
                </a:lnTo>
                <a:lnTo>
                  <a:pt x="402" y="450"/>
                </a:lnTo>
                <a:lnTo>
                  <a:pt x="421" y="450"/>
                </a:lnTo>
                <a:lnTo>
                  <a:pt x="440" y="450"/>
                </a:lnTo>
                <a:lnTo>
                  <a:pt x="458" y="450"/>
                </a:lnTo>
                <a:lnTo>
                  <a:pt x="477" y="450"/>
                </a:lnTo>
                <a:lnTo>
                  <a:pt x="496" y="450"/>
                </a:lnTo>
                <a:lnTo>
                  <a:pt x="515" y="450"/>
                </a:lnTo>
                <a:lnTo>
                  <a:pt x="534" y="450"/>
                </a:lnTo>
                <a:lnTo>
                  <a:pt x="553" y="450"/>
                </a:lnTo>
                <a:lnTo>
                  <a:pt x="571" y="450"/>
                </a:lnTo>
                <a:lnTo>
                  <a:pt x="590" y="444"/>
                </a:lnTo>
                <a:lnTo>
                  <a:pt x="609" y="444"/>
                </a:lnTo>
                <a:lnTo>
                  <a:pt x="628" y="438"/>
                </a:lnTo>
                <a:lnTo>
                  <a:pt x="647" y="438"/>
                </a:lnTo>
                <a:lnTo>
                  <a:pt x="666" y="432"/>
                </a:lnTo>
                <a:lnTo>
                  <a:pt x="684" y="432"/>
                </a:lnTo>
                <a:lnTo>
                  <a:pt x="703" y="420"/>
                </a:lnTo>
                <a:lnTo>
                  <a:pt x="722" y="420"/>
                </a:lnTo>
                <a:lnTo>
                  <a:pt x="741" y="420"/>
                </a:lnTo>
                <a:lnTo>
                  <a:pt x="760" y="432"/>
                </a:lnTo>
                <a:lnTo>
                  <a:pt x="785" y="438"/>
                </a:lnTo>
                <a:lnTo>
                  <a:pt x="804" y="444"/>
                </a:lnTo>
                <a:lnTo>
                  <a:pt x="823" y="444"/>
                </a:lnTo>
                <a:lnTo>
                  <a:pt x="841" y="444"/>
                </a:lnTo>
                <a:lnTo>
                  <a:pt x="866" y="444"/>
                </a:lnTo>
                <a:lnTo>
                  <a:pt x="885" y="444"/>
                </a:lnTo>
                <a:lnTo>
                  <a:pt x="904" y="444"/>
                </a:lnTo>
                <a:lnTo>
                  <a:pt x="923" y="444"/>
                </a:lnTo>
                <a:lnTo>
                  <a:pt x="942" y="438"/>
                </a:lnTo>
                <a:lnTo>
                  <a:pt x="961" y="432"/>
                </a:lnTo>
                <a:lnTo>
                  <a:pt x="980" y="432"/>
                </a:lnTo>
                <a:lnTo>
                  <a:pt x="998" y="420"/>
                </a:lnTo>
                <a:lnTo>
                  <a:pt x="1017" y="420"/>
                </a:lnTo>
                <a:lnTo>
                  <a:pt x="1042" y="414"/>
                </a:lnTo>
                <a:lnTo>
                  <a:pt x="1061" y="408"/>
                </a:lnTo>
                <a:lnTo>
                  <a:pt x="1080" y="408"/>
                </a:lnTo>
                <a:lnTo>
                  <a:pt x="1099" y="408"/>
                </a:lnTo>
                <a:lnTo>
                  <a:pt x="1118" y="402"/>
                </a:lnTo>
                <a:lnTo>
                  <a:pt x="1136" y="396"/>
                </a:lnTo>
                <a:lnTo>
                  <a:pt x="1162" y="396"/>
                </a:lnTo>
                <a:lnTo>
                  <a:pt x="1180" y="396"/>
                </a:lnTo>
                <a:lnTo>
                  <a:pt x="1199" y="396"/>
                </a:lnTo>
                <a:lnTo>
                  <a:pt x="1224" y="390"/>
                </a:lnTo>
                <a:lnTo>
                  <a:pt x="1249" y="384"/>
                </a:lnTo>
                <a:lnTo>
                  <a:pt x="1268" y="384"/>
                </a:lnTo>
                <a:lnTo>
                  <a:pt x="1287" y="372"/>
                </a:lnTo>
                <a:lnTo>
                  <a:pt x="1306" y="372"/>
                </a:lnTo>
                <a:lnTo>
                  <a:pt x="1325" y="372"/>
                </a:lnTo>
                <a:lnTo>
                  <a:pt x="1344" y="384"/>
                </a:lnTo>
                <a:lnTo>
                  <a:pt x="1369" y="408"/>
                </a:lnTo>
                <a:lnTo>
                  <a:pt x="1388" y="414"/>
                </a:lnTo>
                <a:lnTo>
                  <a:pt x="1406" y="420"/>
                </a:lnTo>
                <a:lnTo>
                  <a:pt x="1425" y="432"/>
                </a:lnTo>
                <a:lnTo>
                  <a:pt x="1425" y="450"/>
                </a:lnTo>
                <a:lnTo>
                  <a:pt x="1444" y="456"/>
                </a:lnTo>
                <a:lnTo>
                  <a:pt x="1476" y="480"/>
                </a:lnTo>
                <a:lnTo>
                  <a:pt x="1501" y="492"/>
                </a:lnTo>
                <a:lnTo>
                  <a:pt x="1526" y="504"/>
                </a:lnTo>
                <a:lnTo>
                  <a:pt x="1545" y="510"/>
                </a:lnTo>
                <a:lnTo>
                  <a:pt x="1570" y="528"/>
                </a:lnTo>
                <a:lnTo>
                  <a:pt x="1589" y="534"/>
                </a:lnTo>
                <a:lnTo>
                  <a:pt x="1607" y="534"/>
                </a:lnTo>
                <a:lnTo>
                  <a:pt x="1626" y="534"/>
                </a:lnTo>
                <a:lnTo>
                  <a:pt x="1645" y="528"/>
                </a:lnTo>
                <a:lnTo>
                  <a:pt x="1664" y="528"/>
                </a:lnTo>
                <a:lnTo>
                  <a:pt x="1683" y="528"/>
                </a:lnTo>
                <a:lnTo>
                  <a:pt x="1702" y="528"/>
                </a:lnTo>
                <a:lnTo>
                  <a:pt x="1720" y="528"/>
                </a:lnTo>
                <a:lnTo>
                  <a:pt x="1739" y="528"/>
                </a:lnTo>
                <a:lnTo>
                  <a:pt x="1771" y="516"/>
                </a:lnTo>
                <a:lnTo>
                  <a:pt x="1796" y="516"/>
                </a:lnTo>
                <a:lnTo>
                  <a:pt x="1815" y="510"/>
                </a:lnTo>
                <a:lnTo>
                  <a:pt x="1833" y="504"/>
                </a:lnTo>
                <a:lnTo>
                  <a:pt x="1852" y="498"/>
                </a:lnTo>
                <a:lnTo>
                  <a:pt x="1877" y="480"/>
                </a:lnTo>
                <a:lnTo>
                  <a:pt x="1896" y="468"/>
                </a:lnTo>
                <a:lnTo>
                  <a:pt x="1915" y="462"/>
                </a:lnTo>
                <a:lnTo>
                  <a:pt x="1934" y="456"/>
                </a:lnTo>
                <a:lnTo>
                  <a:pt x="1953" y="456"/>
                </a:lnTo>
                <a:lnTo>
                  <a:pt x="1978" y="456"/>
                </a:lnTo>
                <a:lnTo>
                  <a:pt x="1997" y="456"/>
                </a:lnTo>
                <a:lnTo>
                  <a:pt x="2016" y="468"/>
                </a:lnTo>
                <a:lnTo>
                  <a:pt x="2034" y="486"/>
                </a:lnTo>
                <a:lnTo>
                  <a:pt x="2053" y="492"/>
                </a:lnTo>
                <a:lnTo>
                  <a:pt x="2072" y="504"/>
                </a:lnTo>
                <a:lnTo>
                  <a:pt x="2091" y="510"/>
                </a:lnTo>
                <a:lnTo>
                  <a:pt x="2110" y="516"/>
                </a:lnTo>
                <a:lnTo>
                  <a:pt x="2129" y="528"/>
                </a:lnTo>
                <a:lnTo>
                  <a:pt x="2154" y="534"/>
                </a:lnTo>
                <a:lnTo>
                  <a:pt x="2179" y="540"/>
                </a:lnTo>
                <a:lnTo>
                  <a:pt x="2198" y="540"/>
                </a:lnTo>
                <a:lnTo>
                  <a:pt x="2216" y="540"/>
                </a:lnTo>
                <a:lnTo>
                  <a:pt x="2254" y="540"/>
                </a:lnTo>
                <a:lnTo>
                  <a:pt x="2279" y="552"/>
                </a:lnTo>
                <a:lnTo>
                  <a:pt x="2298" y="552"/>
                </a:lnTo>
                <a:lnTo>
                  <a:pt x="2323" y="540"/>
                </a:lnTo>
                <a:lnTo>
                  <a:pt x="2342" y="540"/>
                </a:lnTo>
                <a:lnTo>
                  <a:pt x="2361" y="540"/>
                </a:lnTo>
                <a:lnTo>
                  <a:pt x="2380" y="540"/>
                </a:lnTo>
                <a:lnTo>
                  <a:pt x="2399" y="540"/>
                </a:lnTo>
                <a:lnTo>
                  <a:pt x="2417" y="546"/>
                </a:lnTo>
                <a:lnTo>
                  <a:pt x="2430" y="564"/>
                </a:lnTo>
                <a:lnTo>
                  <a:pt x="2449" y="576"/>
                </a:lnTo>
                <a:lnTo>
                  <a:pt x="2468" y="588"/>
                </a:lnTo>
                <a:lnTo>
                  <a:pt x="2486" y="600"/>
                </a:lnTo>
                <a:lnTo>
                  <a:pt x="2505" y="612"/>
                </a:lnTo>
                <a:lnTo>
                  <a:pt x="2530" y="624"/>
                </a:lnTo>
                <a:lnTo>
                  <a:pt x="2549" y="630"/>
                </a:lnTo>
                <a:lnTo>
                  <a:pt x="2581" y="624"/>
                </a:lnTo>
                <a:lnTo>
                  <a:pt x="2599" y="618"/>
                </a:lnTo>
                <a:lnTo>
                  <a:pt x="2637" y="612"/>
                </a:lnTo>
                <a:lnTo>
                  <a:pt x="2656" y="612"/>
                </a:lnTo>
                <a:lnTo>
                  <a:pt x="2675" y="600"/>
                </a:lnTo>
                <a:lnTo>
                  <a:pt x="2700" y="600"/>
                </a:lnTo>
                <a:lnTo>
                  <a:pt x="2719" y="600"/>
                </a:lnTo>
                <a:lnTo>
                  <a:pt x="2738" y="588"/>
                </a:lnTo>
                <a:lnTo>
                  <a:pt x="2756" y="582"/>
                </a:lnTo>
                <a:lnTo>
                  <a:pt x="2775" y="576"/>
                </a:lnTo>
                <a:lnTo>
                  <a:pt x="2794" y="576"/>
                </a:lnTo>
                <a:lnTo>
                  <a:pt x="2813" y="570"/>
                </a:lnTo>
                <a:lnTo>
                  <a:pt x="2832" y="570"/>
                </a:lnTo>
                <a:lnTo>
                  <a:pt x="2857" y="558"/>
                </a:lnTo>
                <a:lnTo>
                  <a:pt x="2876" y="552"/>
                </a:lnTo>
                <a:lnTo>
                  <a:pt x="2895" y="540"/>
                </a:lnTo>
                <a:lnTo>
                  <a:pt x="2920" y="528"/>
                </a:lnTo>
                <a:lnTo>
                  <a:pt x="2939" y="522"/>
                </a:lnTo>
                <a:lnTo>
                  <a:pt x="2957" y="522"/>
                </a:lnTo>
                <a:lnTo>
                  <a:pt x="2976" y="510"/>
                </a:lnTo>
                <a:lnTo>
                  <a:pt x="2995" y="504"/>
                </a:lnTo>
                <a:lnTo>
                  <a:pt x="3014" y="498"/>
                </a:lnTo>
                <a:lnTo>
                  <a:pt x="3033" y="486"/>
                </a:lnTo>
                <a:lnTo>
                  <a:pt x="3052" y="486"/>
                </a:lnTo>
                <a:lnTo>
                  <a:pt x="3070" y="480"/>
                </a:lnTo>
                <a:lnTo>
                  <a:pt x="3089" y="480"/>
                </a:lnTo>
                <a:lnTo>
                  <a:pt x="3108" y="480"/>
                </a:lnTo>
                <a:lnTo>
                  <a:pt x="3133" y="498"/>
                </a:lnTo>
                <a:lnTo>
                  <a:pt x="3152" y="504"/>
                </a:lnTo>
                <a:lnTo>
                  <a:pt x="3183" y="516"/>
                </a:lnTo>
                <a:lnTo>
                  <a:pt x="3208" y="528"/>
                </a:lnTo>
                <a:lnTo>
                  <a:pt x="3227" y="540"/>
                </a:lnTo>
                <a:lnTo>
                  <a:pt x="3246" y="540"/>
                </a:lnTo>
                <a:lnTo>
                  <a:pt x="3265" y="540"/>
                </a:lnTo>
                <a:lnTo>
                  <a:pt x="3284" y="540"/>
                </a:lnTo>
                <a:lnTo>
                  <a:pt x="3303" y="540"/>
                </a:lnTo>
                <a:lnTo>
                  <a:pt x="3322" y="546"/>
                </a:lnTo>
                <a:lnTo>
                  <a:pt x="3340" y="552"/>
                </a:lnTo>
                <a:lnTo>
                  <a:pt x="3359" y="564"/>
                </a:lnTo>
                <a:lnTo>
                  <a:pt x="3378" y="576"/>
                </a:lnTo>
                <a:lnTo>
                  <a:pt x="3397" y="582"/>
                </a:lnTo>
                <a:lnTo>
                  <a:pt x="3422" y="588"/>
                </a:lnTo>
                <a:lnTo>
                  <a:pt x="3453" y="600"/>
                </a:lnTo>
                <a:lnTo>
                  <a:pt x="3485" y="606"/>
                </a:lnTo>
                <a:lnTo>
                  <a:pt x="3504" y="612"/>
                </a:lnTo>
                <a:lnTo>
                  <a:pt x="3522" y="612"/>
                </a:lnTo>
                <a:lnTo>
                  <a:pt x="3541" y="624"/>
                </a:lnTo>
                <a:lnTo>
                  <a:pt x="3560" y="630"/>
                </a:lnTo>
                <a:lnTo>
                  <a:pt x="3585" y="636"/>
                </a:lnTo>
                <a:lnTo>
                  <a:pt x="3604" y="636"/>
                </a:lnTo>
                <a:lnTo>
                  <a:pt x="3623" y="648"/>
                </a:lnTo>
                <a:lnTo>
                  <a:pt x="3661" y="648"/>
                </a:lnTo>
                <a:lnTo>
                  <a:pt x="3679" y="648"/>
                </a:lnTo>
                <a:lnTo>
                  <a:pt x="3711" y="660"/>
                </a:lnTo>
                <a:lnTo>
                  <a:pt x="3736" y="660"/>
                </a:lnTo>
                <a:lnTo>
                  <a:pt x="3761" y="672"/>
                </a:lnTo>
                <a:lnTo>
                  <a:pt x="3786" y="684"/>
                </a:lnTo>
                <a:lnTo>
                  <a:pt x="3811" y="690"/>
                </a:lnTo>
                <a:lnTo>
                  <a:pt x="3836" y="696"/>
                </a:lnTo>
                <a:lnTo>
                  <a:pt x="3861" y="702"/>
                </a:lnTo>
                <a:lnTo>
                  <a:pt x="3887" y="708"/>
                </a:lnTo>
                <a:lnTo>
                  <a:pt x="3962" y="714"/>
                </a:lnTo>
                <a:lnTo>
                  <a:pt x="3987" y="720"/>
                </a:lnTo>
                <a:lnTo>
                  <a:pt x="4050" y="720"/>
                </a:lnTo>
                <a:lnTo>
                  <a:pt x="4069" y="720"/>
                </a:lnTo>
                <a:lnTo>
                  <a:pt x="4088" y="726"/>
                </a:lnTo>
                <a:lnTo>
                  <a:pt x="4106" y="726"/>
                </a:lnTo>
                <a:lnTo>
                  <a:pt x="4144" y="726"/>
                </a:lnTo>
                <a:lnTo>
                  <a:pt x="4169" y="720"/>
                </a:lnTo>
                <a:lnTo>
                  <a:pt x="4194" y="720"/>
                </a:lnTo>
                <a:lnTo>
                  <a:pt x="4213" y="720"/>
                </a:lnTo>
                <a:lnTo>
                  <a:pt x="4232" y="708"/>
                </a:lnTo>
                <a:lnTo>
                  <a:pt x="4257" y="708"/>
                </a:lnTo>
                <a:lnTo>
                  <a:pt x="4276" y="702"/>
                </a:lnTo>
                <a:lnTo>
                  <a:pt x="4301" y="696"/>
                </a:lnTo>
                <a:lnTo>
                  <a:pt x="4320" y="696"/>
                </a:lnTo>
                <a:lnTo>
                  <a:pt x="4345" y="684"/>
                </a:lnTo>
                <a:lnTo>
                  <a:pt x="4364" y="684"/>
                </a:lnTo>
                <a:lnTo>
                  <a:pt x="4383" y="678"/>
                </a:lnTo>
                <a:lnTo>
                  <a:pt x="4408" y="678"/>
                </a:lnTo>
                <a:lnTo>
                  <a:pt x="4433" y="678"/>
                </a:lnTo>
                <a:lnTo>
                  <a:pt x="4458" y="672"/>
                </a:lnTo>
                <a:lnTo>
                  <a:pt x="4477" y="672"/>
                </a:lnTo>
                <a:lnTo>
                  <a:pt x="4496" y="660"/>
                </a:lnTo>
                <a:lnTo>
                  <a:pt x="4514" y="660"/>
                </a:lnTo>
                <a:lnTo>
                  <a:pt x="4533" y="654"/>
                </a:lnTo>
                <a:lnTo>
                  <a:pt x="4552" y="648"/>
                </a:lnTo>
                <a:lnTo>
                  <a:pt x="4571" y="648"/>
                </a:lnTo>
                <a:lnTo>
                  <a:pt x="4590" y="648"/>
                </a:lnTo>
                <a:lnTo>
                  <a:pt x="4609" y="648"/>
                </a:lnTo>
                <a:lnTo>
                  <a:pt x="4634" y="648"/>
                </a:lnTo>
                <a:lnTo>
                  <a:pt x="4659" y="648"/>
                </a:lnTo>
                <a:lnTo>
                  <a:pt x="4684" y="654"/>
                </a:lnTo>
                <a:lnTo>
                  <a:pt x="4709" y="654"/>
                </a:lnTo>
                <a:lnTo>
                  <a:pt x="4734" y="654"/>
                </a:lnTo>
                <a:lnTo>
                  <a:pt x="4753" y="654"/>
                </a:lnTo>
                <a:lnTo>
                  <a:pt x="4772" y="654"/>
                </a:lnTo>
                <a:lnTo>
                  <a:pt x="4803" y="654"/>
                </a:lnTo>
                <a:lnTo>
                  <a:pt x="4828" y="660"/>
                </a:lnTo>
                <a:lnTo>
                  <a:pt x="4854" y="666"/>
                </a:lnTo>
                <a:lnTo>
                  <a:pt x="4872" y="672"/>
                </a:lnTo>
                <a:lnTo>
                  <a:pt x="4891" y="678"/>
                </a:lnTo>
                <a:lnTo>
                  <a:pt x="4910" y="684"/>
                </a:lnTo>
                <a:lnTo>
                  <a:pt x="4929" y="696"/>
                </a:lnTo>
                <a:lnTo>
                  <a:pt x="4941" y="714"/>
                </a:lnTo>
                <a:lnTo>
                  <a:pt x="4960" y="732"/>
                </a:lnTo>
                <a:lnTo>
                  <a:pt x="4967" y="750"/>
                </a:lnTo>
                <a:lnTo>
                  <a:pt x="4985" y="756"/>
                </a:lnTo>
                <a:lnTo>
                  <a:pt x="5004" y="768"/>
                </a:lnTo>
                <a:lnTo>
                  <a:pt x="5023" y="768"/>
                </a:lnTo>
                <a:lnTo>
                  <a:pt x="5042" y="774"/>
                </a:lnTo>
                <a:lnTo>
                  <a:pt x="5061" y="780"/>
                </a:lnTo>
                <a:lnTo>
                  <a:pt x="5080" y="786"/>
                </a:lnTo>
                <a:lnTo>
                  <a:pt x="5098" y="792"/>
                </a:lnTo>
                <a:lnTo>
                  <a:pt x="5117" y="792"/>
                </a:lnTo>
                <a:lnTo>
                  <a:pt x="5136" y="792"/>
                </a:lnTo>
                <a:lnTo>
                  <a:pt x="5155" y="792"/>
                </a:lnTo>
                <a:lnTo>
                  <a:pt x="5174" y="792"/>
                </a:lnTo>
                <a:lnTo>
                  <a:pt x="5199" y="798"/>
                </a:lnTo>
                <a:lnTo>
                  <a:pt x="5218" y="780"/>
                </a:lnTo>
                <a:lnTo>
                  <a:pt x="5218" y="762"/>
                </a:lnTo>
                <a:lnTo>
                  <a:pt x="5218" y="744"/>
                </a:lnTo>
                <a:lnTo>
                  <a:pt x="5211" y="726"/>
                </a:lnTo>
                <a:lnTo>
                  <a:pt x="5211" y="708"/>
                </a:lnTo>
                <a:lnTo>
                  <a:pt x="5211" y="690"/>
                </a:lnTo>
                <a:lnTo>
                  <a:pt x="5205" y="672"/>
                </a:lnTo>
                <a:lnTo>
                  <a:pt x="5199" y="654"/>
                </a:lnTo>
                <a:lnTo>
                  <a:pt x="5199" y="636"/>
                </a:lnTo>
                <a:lnTo>
                  <a:pt x="5199" y="618"/>
                </a:lnTo>
                <a:lnTo>
                  <a:pt x="5199" y="600"/>
                </a:lnTo>
                <a:lnTo>
                  <a:pt x="5199" y="582"/>
                </a:lnTo>
                <a:lnTo>
                  <a:pt x="5199" y="564"/>
                </a:lnTo>
                <a:lnTo>
                  <a:pt x="5205" y="546"/>
                </a:lnTo>
                <a:lnTo>
                  <a:pt x="5211" y="528"/>
                </a:lnTo>
                <a:lnTo>
                  <a:pt x="5211" y="492"/>
                </a:lnTo>
                <a:lnTo>
                  <a:pt x="5211" y="474"/>
                </a:lnTo>
                <a:lnTo>
                  <a:pt x="5211" y="456"/>
                </a:lnTo>
                <a:lnTo>
                  <a:pt x="5211" y="432"/>
                </a:lnTo>
                <a:lnTo>
                  <a:pt x="5211" y="414"/>
                </a:lnTo>
                <a:lnTo>
                  <a:pt x="5211" y="396"/>
                </a:lnTo>
                <a:lnTo>
                  <a:pt x="5211" y="378"/>
                </a:lnTo>
                <a:lnTo>
                  <a:pt x="5218" y="360"/>
                </a:lnTo>
                <a:lnTo>
                  <a:pt x="5218" y="342"/>
                </a:lnTo>
                <a:lnTo>
                  <a:pt x="5218" y="324"/>
                </a:lnTo>
                <a:lnTo>
                  <a:pt x="5224" y="300"/>
                </a:lnTo>
                <a:lnTo>
                  <a:pt x="5224" y="282"/>
                </a:lnTo>
                <a:lnTo>
                  <a:pt x="5224" y="264"/>
                </a:lnTo>
                <a:lnTo>
                  <a:pt x="5224" y="246"/>
                </a:lnTo>
                <a:lnTo>
                  <a:pt x="5224" y="228"/>
                </a:lnTo>
                <a:lnTo>
                  <a:pt x="5218" y="204"/>
                </a:lnTo>
                <a:lnTo>
                  <a:pt x="5211" y="174"/>
                </a:lnTo>
                <a:lnTo>
                  <a:pt x="5211" y="156"/>
                </a:lnTo>
                <a:lnTo>
                  <a:pt x="5211" y="132"/>
                </a:lnTo>
                <a:lnTo>
                  <a:pt x="5205" y="114"/>
                </a:lnTo>
                <a:lnTo>
                  <a:pt x="5199" y="96"/>
                </a:lnTo>
                <a:lnTo>
                  <a:pt x="5186" y="78"/>
                </a:lnTo>
                <a:lnTo>
                  <a:pt x="5186" y="60"/>
                </a:lnTo>
                <a:lnTo>
                  <a:pt x="5180" y="42"/>
                </a:lnTo>
                <a:lnTo>
                  <a:pt x="5161" y="30"/>
                </a:lnTo>
                <a:lnTo>
                  <a:pt x="5149" y="12"/>
                </a:lnTo>
                <a:lnTo>
                  <a:pt x="5130" y="6"/>
                </a:lnTo>
                <a:lnTo>
                  <a:pt x="5111" y="6"/>
                </a:lnTo>
                <a:lnTo>
                  <a:pt x="5092" y="0"/>
                </a:lnTo>
                <a:lnTo>
                  <a:pt x="5073" y="0"/>
                </a:lnTo>
                <a:lnTo>
                  <a:pt x="5054" y="0"/>
                </a:lnTo>
                <a:lnTo>
                  <a:pt x="5036" y="0"/>
                </a:lnTo>
                <a:lnTo>
                  <a:pt x="5017" y="12"/>
                </a:lnTo>
                <a:lnTo>
                  <a:pt x="5011" y="30"/>
                </a:lnTo>
                <a:lnTo>
                  <a:pt x="4992" y="48"/>
                </a:lnTo>
                <a:lnTo>
                  <a:pt x="4967" y="72"/>
                </a:lnTo>
                <a:lnTo>
                  <a:pt x="4948" y="84"/>
                </a:lnTo>
                <a:lnTo>
                  <a:pt x="4935" y="102"/>
                </a:lnTo>
                <a:lnTo>
                  <a:pt x="4916" y="120"/>
                </a:lnTo>
                <a:lnTo>
                  <a:pt x="4904" y="138"/>
                </a:lnTo>
                <a:lnTo>
                  <a:pt x="4891" y="156"/>
                </a:lnTo>
                <a:lnTo>
                  <a:pt x="4872" y="168"/>
                </a:lnTo>
                <a:lnTo>
                  <a:pt x="4854" y="156"/>
                </a:lnTo>
                <a:lnTo>
                  <a:pt x="4835" y="168"/>
                </a:lnTo>
                <a:lnTo>
                  <a:pt x="4810" y="180"/>
                </a:lnTo>
                <a:lnTo>
                  <a:pt x="4784" y="180"/>
                </a:lnTo>
                <a:lnTo>
                  <a:pt x="4766" y="186"/>
                </a:lnTo>
                <a:lnTo>
                  <a:pt x="4741" y="174"/>
                </a:lnTo>
                <a:lnTo>
                  <a:pt x="4722" y="174"/>
                </a:lnTo>
                <a:lnTo>
                  <a:pt x="4703" y="162"/>
                </a:lnTo>
                <a:lnTo>
                  <a:pt x="4684" y="168"/>
                </a:lnTo>
                <a:lnTo>
                  <a:pt x="4665" y="168"/>
                </a:lnTo>
                <a:lnTo>
                  <a:pt x="4634" y="174"/>
                </a:lnTo>
                <a:lnTo>
                  <a:pt x="4615" y="186"/>
                </a:lnTo>
                <a:lnTo>
                  <a:pt x="4596" y="180"/>
                </a:lnTo>
                <a:lnTo>
                  <a:pt x="4577" y="180"/>
                </a:lnTo>
                <a:lnTo>
                  <a:pt x="4558" y="174"/>
                </a:lnTo>
                <a:lnTo>
                  <a:pt x="4533" y="174"/>
                </a:lnTo>
                <a:lnTo>
                  <a:pt x="4514" y="174"/>
                </a:lnTo>
                <a:lnTo>
                  <a:pt x="4483" y="186"/>
                </a:lnTo>
                <a:lnTo>
                  <a:pt x="4464" y="198"/>
                </a:lnTo>
                <a:lnTo>
                  <a:pt x="4445" y="192"/>
                </a:lnTo>
                <a:lnTo>
                  <a:pt x="4414" y="198"/>
                </a:lnTo>
                <a:lnTo>
                  <a:pt x="4383" y="210"/>
                </a:lnTo>
                <a:lnTo>
                  <a:pt x="4364" y="222"/>
                </a:lnTo>
                <a:lnTo>
                  <a:pt x="4345" y="240"/>
                </a:lnTo>
                <a:lnTo>
                  <a:pt x="4326" y="258"/>
                </a:lnTo>
                <a:lnTo>
                  <a:pt x="4307" y="264"/>
                </a:lnTo>
                <a:lnTo>
                  <a:pt x="4282" y="246"/>
                </a:lnTo>
                <a:lnTo>
                  <a:pt x="4257" y="240"/>
                </a:lnTo>
                <a:lnTo>
                  <a:pt x="4232" y="228"/>
                </a:lnTo>
                <a:lnTo>
                  <a:pt x="4207" y="222"/>
                </a:lnTo>
                <a:lnTo>
                  <a:pt x="4175" y="216"/>
                </a:lnTo>
                <a:lnTo>
                  <a:pt x="4157" y="210"/>
                </a:lnTo>
                <a:lnTo>
                  <a:pt x="4131" y="198"/>
                </a:lnTo>
                <a:lnTo>
                  <a:pt x="4113" y="192"/>
                </a:lnTo>
                <a:lnTo>
                  <a:pt x="4094" y="192"/>
                </a:lnTo>
                <a:lnTo>
                  <a:pt x="4075" y="192"/>
                </a:lnTo>
                <a:lnTo>
                  <a:pt x="4056" y="192"/>
                </a:lnTo>
                <a:lnTo>
                  <a:pt x="4037" y="192"/>
                </a:lnTo>
                <a:lnTo>
                  <a:pt x="4018" y="192"/>
                </a:lnTo>
                <a:lnTo>
                  <a:pt x="3993" y="192"/>
                </a:lnTo>
                <a:lnTo>
                  <a:pt x="3975" y="180"/>
                </a:lnTo>
                <a:lnTo>
                  <a:pt x="3956" y="180"/>
                </a:lnTo>
                <a:lnTo>
                  <a:pt x="3931" y="180"/>
                </a:lnTo>
                <a:lnTo>
                  <a:pt x="3905" y="168"/>
                </a:lnTo>
                <a:lnTo>
                  <a:pt x="3880" y="168"/>
                </a:lnTo>
                <a:lnTo>
                  <a:pt x="3861" y="174"/>
                </a:lnTo>
                <a:lnTo>
                  <a:pt x="3830" y="180"/>
                </a:lnTo>
                <a:lnTo>
                  <a:pt x="3805" y="192"/>
                </a:lnTo>
                <a:lnTo>
                  <a:pt x="3786" y="204"/>
                </a:lnTo>
                <a:lnTo>
                  <a:pt x="3767" y="216"/>
                </a:lnTo>
                <a:lnTo>
                  <a:pt x="3748" y="216"/>
                </a:lnTo>
                <a:lnTo>
                  <a:pt x="3730" y="204"/>
                </a:lnTo>
                <a:lnTo>
                  <a:pt x="3705" y="204"/>
                </a:lnTo>
                <a:lnTo>
                  <a:pt x="3679" y="198"/>
                </a:lnTo>
                <a:lnTo>
                  <a:pt x="3661" y="192"/>
                </a:lnTo>
                <a:lnTo>
                  <a:pt x="3635" y="192"/>
                </a:lnTo>
                <a:lnTo>
                  <a:pt x="3610" y="192"/>
                </a:lnTo>
                <a:lnTo>
                  <a:pt x="3579" y="180"/>
                </a:lnTo>
                <a:lnTo>
                  <a:pt x="3554" y="180"/>
                </a:lnTo>
                <a:lnTo>
                  <a:pt x="3529" y="174"/>
                </a:lnTo>
                <a:lnTo>
                  <a:pt x="3510" y="168"/>
                </a:lnTo>
                <a:lnTo>
                  <a:pt x="3485" y="156"/>
                </a:lnTo>
                <a:lnTo>
                  <a:pt x="3460" y="156"/>
                </a:lnTo>
                <a:lnTo>
                  <a:pt x="3441" y="150"/>
                </a:lnTo>
                <a:lnTo>
                  <a:pt x="3422" y="156"/>
                </a:lnTo>
                <a:lnTo>
                  <a:pt x="3403" y="156"/>
                </a:lnTo>
                <a:lnTo>
                  <a:pt x="3384" y="150"/>
                </a:lnTo>
                <a:lnTo>
                  <a:pt x="3359" y="144"/>
                </a:lnTo>
                <a:lnTo>
                  <a:pt x="3340" y="138"/>
                </a:lnTo>
                <a:lnTo>
                  <a:pt x="3322" y="132"/>
                </a:lnTo>
                <a:lnTo>
                  <a:pt x="3303" y="132"/>
                </a:lnTo>
                <a:lnTo>
                  <a:pt x="3284" y="132"/>
                </a:lnTo>
                <a:lnTo>
                  <a:pt x="3265" y="126"/>
                </a:lnTo>
                <a:lnTo>
                  <a:pt x="3246" y="126"/>
                </a:lnTo>
                <a:lnTo>
                  <a:pt x="3227" y="126"/>
                </a:lnTo>
                <a:lnTo>
                  <a:pt x="3202" y="120"/>
                </a:lnTo>
                <a:lnTo>
                  <a:pt x="3177" y="120"/>
                </a:lnTo>
                <a:lnTo>
                  <a:pt x="3152" y="120"/>
                </a:lnTo>
                <a:lnTo>
                  <a:pt x="3133" y="126"/>
                </a:lnTo>
                <a:lnTo>
                  <a:pt x="3114" y="144"/>
                </a:lnTo>
                <a:lnTo>
                  <a:pt x="3095" y="144"/>
                </a:lnTo>
                <a:lnTo>
                  <a:pt x="3077" y="144"/>
                </a:lnTo>
                <a:lnTo>
                  <a:pt x="3058" y="150"/>
                </a:lnTo>
                <a:lnTo>
                  <a:pt x="3033" y="150"/>
                </a:lnTo>
                <a:lnTo>
                  <a:pt x="3014" y="150"/>
                </a:lnTo>
                <a:lnTo>
                  <a:pt x="2995" y="150"/>
                </a:lnTo>
                <a:lnTo>
                  <a:pt x="2976" y="150"/>
                </a:lnTo>
                <a:lnTo>
                  <a:pt x="2951" y="150"/>
                </a:lnTo>
                <a:lnTo>
                  <a:pt x="2932" y="150"/>
                </a:lnTo>
                <a:lnTo>
                  <a:pt x="2895" y="144"/>
                </a:lnTo>
                <a:lnTo>
                  <a:pt x="2876" y="144"/>
                </a:lnTo>
                <a:lnTo>
                  <a:pt x="2851" y="144"/>
                </a:lnTo>
                <a:lnTo>
                  <a:pt x="2825" y="144"/>
                </a:lnTo>
                <a:lnTo>
                  <a:pt x="2800" y="144"/>
                </a:lnTo>
                <a:lnTo>
                  <a:pt x="2782" y="144"/>
                </a:lnTo>
                <a:lnTo>
                  <a:pt x="2756" y="132"/>
                </a:lnTo>
                <a:lnTo>
                  <a:pt x="2738" y="126"/>
                </a:lnTo>
                <a:lnTo>
                  <a:pt x="2719" y="126"/>
                </a:lnTo>
                <a:lnTo>
                  <a:pt x="2700" y="126"/>
                </a:lnTo>
                <a:lnTo>
                  <a:pt x="2669" y="120"/>
                </a:lnTo>
                <a:lnTo>
                  <a:pt x="2637" y="120"/>
                </a:lnTo>
                <a:lnTo>
                  <a:pt x="2618" y="126"/>
                </a:lnTo>
                <a:lnTo>
                  <a:pt x="2599" y="132"/>
                </a:lnTo>
                <a:lnTo>
                  <a:pt x="2581" y="144"/>
                </a:lnTo>
                <a:lnTo>
                  <a:pt x="2562" y="150"/>
                </a:lnTo>
                <a:lnTo>
                  <a:pt x="2543" y="162"/>
                </a:lnTo>
                <a:lnTo>
                  <a:pt x="2524" y="168"/>
                </a:lnTo>
                <a:lnTo>
                  <a:pt x="2505" y="168"/>
                </a:lnTo>
                <a:lnTo>
                  <a:pt x="2474" y="156"/>
                </a:lnTo>
                <a:lnTo>
                  <a:pt x="2449" y="156"/>
                </a:lnTo>
                <a:lnTo>
                  <a:pt x="2430" y="156"/>
                </a:lnTo>
                <a:lnTo>
                  <a:pt x="2411" y="150"/>
                </a:lnTo>
                <a:lnTo>
                  <a:pt x="2392" y="150"/>
                </a:lnTo>
                <a:lnTo>
                  <a:pt x="2373" y="144"/>
                </a:lnTo>
                <a:lnTo>
                  <a:pt x="2355" y="144"/>
                </a:lnTo>
                <a:lnTo>
                  <a:pt x="2336" y="144"/>
                </a:lnTo>
                <a:lnTo>
                  <a:pt x="2317" y="144"/>
                </a:lnTo>
                <a:lnTo>
                  <a:pt x="2298" y="144"/>
                </a:lnTo>
                <a:lnTo>
                  <a:pt x="2279" y="132"/>
                </a:lnTo>
                <a:lnTo>
                  <a:pt x="2254" y="126"/>
                </a:lnTo>
                <a:lnTo>
                  <a:pt x="2235" y="126"/>
                </a:lnTo>
                <a:lnTo>
                  <a:pt x="2216" y="126"/>
                </a:lnTo>
                <a:lnTo>
                  <a:pt x="2198" y="120"/>
                </a:lnTo>
                <a:lnTo>
                  <a:pt x="2179" y="120"/>
                </a:lnTo>
                <a:lnTo>
                  <a:pt x="2160" y="132"/>
                </a:lnTo>
                <a:lnTo>
                  <a:pt x="2141" y="144"/>
                </a:lnTo>
                <a:lnTo>
                  <a:pt x="2122" y="156"/>
                </a:lnTo>
                <a:lnTo>
                  <a:pt x="2103" y="168"/>
                </a:lnTo>
                <a:lnTo>
                  <a:pt x="2085" y="168"/>
                </a:lnTo>
                <a:lnTo>
                  <a:pt x="2053" y="174"/>
                </a:lnTo>
                <a:lnTo>
                  <a:pt x="2034" y="174"/>
                </a:lnTo>
                <a:lnTo>
                  <a:pt x="2016" y="180"/>
                </a:lnTo>
                <a:lnTo>
                  <a:pt x="1997" y="180"/>
                </a:lnTo>
                <a:lnTo>
                  <a:pt x="1978" y="174"/>
                </a:lnTo>
                <a:lnTo>
                  <a:pt x="1959" y="168"/>
                </a:lnTo>
                <a:lnTo>
                  <a:pt x="1934" y="162"/>
                </a:lnTo>
                <a:lnTo>
                  <a:pt x="1915" y="156"/>
                </a:lnTo>
                <a:lnTo>
                  <a:pt x="1896" y="156"/>
                </a:lnTo>
                <a:lnTo>
                  <a:pt x="1877" y="156"/>
                </a:lnTo>
                <a:lnTo>
                  <a:pt x="1852" y="156"/>
                </a:lnTo>
                <a:lnTo>
                  <a:pt x="1833" y="150"/>
                </a:lnTo>
                <a:lnTo>
                  <a:pt x="1815" y="150"/>
                </a:lnTo>
                <a:lnTo>
                  <a:pt x="1796" y="144"/>
                </a:lnTo>
                <a:lnTo>
                  <a:pt x="1777" y="138"/>
                </a:lnTo>
                <a:lnTo>
                  <a:pt x="1758" y="132"/>
                </a:lnTo>
                <a:lnTo>
                  <a:pt x="1739" y="132"/>
                </a:lnTo>
                <a:lnTo>
                  <a:pt x="1720" y="132"/>
                </a:lnTo>
                <a:lnTo>
                  <a:pt x="1702" y="132"/>
                </a:lnTo>
                <a:lnTo>
                  <a:pt x="1670" y="132"/>
                </a:lnTo>
                <a:lnTo>
                  <a:pt x="1651" y="132"/>
                </a:lnTo>
                <a:lnTo>
                  <a:pt x="1633" y="138"/>
                </a:lnTo>
                <a:lnTo>
                  <a:pt x="1614" y="144"/>
                </a:lnTo>
                <a:lnTo>
                  <a:pt x="1595" y="150"/>
                </a:lnTo>
                <a:lnTo>
                  <a:pt x="1576" y="150"/>
                </a:lnTo>
                <a:lnTo>
                  <a:pt x="1545" y="150"/>
                </a:lnTo>
                <a:lnTo>
                  <a:pt x="1519" y="150"/>
                </a:lnTo>
                <a:lnTo>
                  <a:pt x="1488" y="150"/>
                </a:lnTo>
                <a:lnTo>
                  <a:pt x="1469" y="150"/>
                </a:lnTo>
                <a:lnTo>
                  <a:pt x="1444" y="150"/>
                </a:lnTo>
                <a:lnTo>
                  <a:pt x="1425" y="150"/>
                </a:lnTo>
                <a:lnTo>
                  <a:pt x="1406" y="150"/>
                </a:lnTo>
                <a:lnTo>
                  <a:pt x="1381" y="150"/>
                </a:lnTo>
                <a:lnTo>
                  <a:pt x="1344" y="144"/>
                </a:lnTo>
                <a:lnTo>
                  <a:pt x="1319" y="150"/>
                </a:lnTo>
                <a:lnTo>
                  <a:pt x="1300" y="150"/>
                </a:lnTo>
                <a:lnTo>
                  <a:pt x="1275" y="150"/>
                </a:lnTo>
                <a:lnTo>
                  <a:pt x="1256" y="150"/>
                </a:lnTo>
                <a:lnTo>
                  <a:pt x="1231" y="150"/>
                </a:lnTo>
                <a:lnTo>
                  <a:pt x="1212" y="150"/>
                </a:lnTo>
                <a:lnTo>
                  <a:pt x="1193" y="150"/>
                </a:lnTo>
                <a:lnTo>
                  <a:pt x="1174" y="150"/>
                </a:lnTo>
                <a:lnTo>
                  <a:pt x="1155" y="156"/>
                </a:lnTo>
                <a:lnTo>
                  <a:pt x="1136" y="156"/>
                </a:lnTo>
                <a:lnTo>
                  <a:pt x="1118" y="150"/>
                </a:lnTo>
                <a:lnTo>
                  <a:pt x="1099" y="150"/>
                </a:lnTo>
                <a:lnTo>
                  <a:pt x="1080" y="150"/>
                </a:lnTo>
                <a:lnTo>
                  <a:pt x="1061" y="150"/>
                </a:lnTo>
                <a:lnTo>
                  <a:pt x="1042" y="156"/>
                </a:lnTo>
                <a:lnTo>
                  <a:pt x="1023" y="156"/>
                </a:lnTo>
                <a:lnTo>
                  <a:pt x="1005" y="156"/>
                </a:lnTo>
                <a:lnTo>
                  <a:pt x="986" y="156"/>
                </a:lnTo>
                <a:lnTo>
                  <a:pt x="967" y="156"/>
                </a:lnTo>
                <a:lnTo>
                  <a:pt x="948" y="150"/>
                </a:lnTo>
                <a:lnTo>
                  <a:pt x="917" y="144"/>
                </a:lnTo>
                <a:lnTo>
                  <a:pt x="898" y="144"/>
                </a:lnTo>
                <a:lnTo>
                  <a:pt x="879" y="144"/>
                </a:lnTo>
                <a:lnTo>
                  <a:pt x="860" y="144"/>
                </a:lnTo>
                <a:lnTo>
                  <a:pt x="841" y="138"/>
                </a:lnTo>
                <a:lnTo>
                  <a:pt x="816" y="138"/>
                </a:lnTo>
                <a:lnTo>
                  <a:pt x="797" y="132"/>
                </a:lnTo>
                <a:lnTo>
                  <a:pt x="772" y="132"/>
                </a:lnTo>
                <a:lnTo>
                  <a:pt x="753" y="132"/>
                </a:lnTo>
                <a:lnTo>
                  <a:pt x="735" y="132"/>
                </a:lnTo>
                <a:lnTo>
                  <a:pt x="703" y="132"/>
                </a:lnTo>
                <a:lnTo>
                  <a:pt x="684" y="132"/>
                </a:lnTo>
                <a:lnTo>
                  <a:pt x="666" y="132"/>
                </a:lnTo>
                <a:lnTo>
                  <a:pt x="647" y="132"/>
                </a:lnTo>
                <a:lnTo>
                  <a:pt x="628" y="132"/>
                </a:lnTo>
                <a:lnTo>
                  <a:pt x="609" y="138"/>
                </a:lnTo>
                <a:lnTo>
                  <a:pt x="590" y="138"/>
                </a:lnTo>
                <a:lnTo>
                  <a:pt x="571" y="138"/>
                </a:lnTo>
                <a:lnTo>
                  <a:pt x="546" y="144"/>
                </a:lnTo>
                <a:lnTo>
                  <a:pt x="521" y="132"/>
                </a:lnTo>
                <a:lnTo>
                  <a:pt x="502" y="126"/>
                </a:lnTo>
                <a:lnTo>
                  <a:pt x="483" y="120"/>
                </a:lnTo>
                <a:lnTo>
                  <a:pt x="465" y="120"/>
                </a:lnTo>
                <a:lnTo>
                  <a:pt x="446" y="114"/>
                </a:lnTo>
                <a:lnTo>
                  <a:pt x="433" y="96"/>
                </a:lnTo>
                <a:lnTo>
                  <a:pt x="414" y="78"/>
                </a:lnTo>
                <a:lnTo>
                  <a:pt x="389" y="72"/>
                </a:lnTo>
                <a:lnTo>
                  <a:pt x="370" y="60"/>
                </a:lnTo>
                <a:lnTo>
                  <a:pt x="345" y="48"/>
                </a:lnTo>
                <a:lnTo>
                  <a:pt x="327" y="48"/>
                </a:lnTo>
                <a:lnTo>
                  <a:pt x="308" y="36"/>
                </a:lnTo>
                <a:lnTo>
                  <a:pt x="289" y="36"/>
                </a:lnTo>
                <a:lnTo>
                  <a:pt x="270" y="30"/>
                </a:lnTo>
                <a:lnTo>
                  <a:pt x="239" y="24"/>
                </a:lnTo>
                <a:lnTo>
                  <a:pt x="207" y="12"/>
                </a:lnTo>
                <a:lnTo>
                  <a:pt x="188" y="6"/>
                </a:lnTo>
                <a:lnTo>
                  <a:pt x="170" y="6"/>
                </a:lnTo>
                <a:lnTo>
                  <a:pt x="151" y="6"/>
                </a:lnTo>
                <a:lnTo>
                  <a:pt x="132" y="12"/>
                </a:lnTo>
                <a:lnTo>
                  <a:pt x="113" y="12"/>
                </a:lnTo>
                <a:lnTo>
                  <a:pt x="82" y="6"/>
                </a:lnTo>
                <a:lnTo>
                  <a:pt x="63" y="6"/>
                </a:lnTo>
                <a:lnTo>
                  <a:pt x="44" y="6"/>
                </a:lnTo>
                <a:lnTo>
                  <a:pt x="25" y="6"/>
                </a:lnTo>
                <a:lnTo>
                  <a:pt x="19" y="0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 useBgFill="1">
        <p:nvSpPr>
          <p:cNvPr id="12292" name="Freeform 4">
            <a:extLst>
              <a:ext uri="{FF2B5EF4-FFF2-40B4-BE49-F238E27FC236}">
                <a16:creationId xmlns:a16="http://schemas.microsoft.com/office/drawing/2014/main" id="{517BEBEF-9909-1A21-50AB-18377B0FC0E3}"/>
              </a:ext>
            </a:extLst>
          </p:cNvPr>
          <p:cNvSpPr>
            <a:spLocks/>
          </p:cNvSpPr>
          <p:nvPr/>
        </p:nvSpPr>
        <p:spPr bwMode="auto">
          <a:xfrm>
            <a:off x="368300" y="2905125"/>
            <a:ext cx="8294688" cy="1477963"/>
          </a:xfrm>
          <a:custGeom>
            <a:avLst/>
            <a:gdLst>
              <a:gd name="T0" fmla="*/ 6 w 5225"/>
              <a:gd name="T1" fmla="*/ 145 h 931"/>
              <a:gd name="T2" fmla="*/ 6 w 5225"/>
              <a:gd name="T3" fmla="*/ 308 h 931"/>
              <a:gd name="T4" fmla="*/ 6 w 5225"/>
              <a:gd name="T5" fmla="*/ 471 h 931"/>
              <a:gd name="T6" fmla="*/ 25 w 5225"/>
              <a:gd name="T7" fmla="*/ 664 h 931"/>
              <a:gd name="T8" fmla="*/ 188 w 5225"/>
              <a:gd name="T9" fmla="*/ 610 h 931"/>
              <a:gd name="T10" fmla="*/ 400 w 5225"/>
              <a:gd name="T11" fmla="*/ 652 h 931"/>
              <a:gd name="T12" fmla="*/ 569 w 5225"/>
              <a:gd name="T13" fmla="*/ 628 h 931"/>
              <a:gd name="T14" fmla="*/ 769 w 5225"/>
              <a:gd name="T15" fmla="*/ 634 h 931"/>
              <a:gd name="T16" fmla="*/ 968 w 5225"/>
              <a:gd name="T17" fmla="*/ 658 h 931"/>
              <a:gd name="T18" fmla="*/ 1150 w 5225"/>
              <a:gd name="T19" fmla="*/ 652 h 931"/>
              <a:gd name="T20" fmla="*/ 1344 w 5225"/>
              <a:gd name="T21" fmla="*/ 646 h 931"/>
              <a:gd name="T22" fmla="*/ 1549 w 5225"/>
              <a:gd name="T23" fmla="*/ 652 h 931"/>
              <a:gd name="T24" fmla="*/ 1756 w 5225"/>
              <a:gd name="T25" fmla="*/ 670 h 931"/>
              <a:gd name="T26" fmla="*/ 1956 w 5225"/>
              <a:gd name="T27" fmla="*/ 670 h 931"/>
              <a:gd name="T28" fmla="*/ 2124 w 5225"/>
              <a:gd name="T29" fmla="*/ 773 h 931"/>
              <a:gd name="T30" fmla="*/ 2287 w 5225"/>
              <a:gd name="T31" fmla="*/ 858 h 931"/>
              <a:gd name="T32" fmla="*/ 2500 w 5225"/>
              <a:gd name="T33" fmla="*/ 761 h 931"/>
              <a:gd name="T34" fmla="*/ 2662 w 5225"/>
              <a:gd name="T35" fmla="*/ 845 h 931"/>
              <a:gd name="T36" fmla="*/ 2868 w 5225"/>
              <a:gd name="T37" fmla="*/ 845 h 931"/>
              <a:gd name="T38" fmla="*/ 3049 w 5225"/>
              <a:gd name="T39" fmla="*/ 870 h 931"/>
              <a:gd name="T40" fmla="*/ 3243 w 5225"/>
              <a:gd name="T41" fmla="*/ 900 h 931"/>
              <a:gd name="T42" fmla="*/ 3449 w 5225"/>
              <a:gd name="T43" fmla="*/ 876 h 931"/>
              <a:gd name="T44" fmla="*/ 3656 w 5225"/>
              <a:gd name="T45" fmla="*/ 839 h 931"/>
              <a:gd name="T46" fmla="*/ 3855 w 5225"/>
              <a:gd name="T47" fmla="*/ 827 h 931"/>
              <a:gd name="T48" fmla="*/ 4062 w 5225"/>
              <a:gd name="T49" fmla="*/ 845 h 931"/>
              <a:gd name="T50" fmla="*/ 4299 w 5225"/>
              <a:gd name="T51" fmla="*/ 773 h 931"/>
              <a:gd name="T52" fmla="*/ 4487 w 5225"/>
              <a:gd name="T53" fmla="*/ 845 h 931"/>
              <a:gd name="T54" fmla="*/ 4693 w 5225"/>
              <a:gd name="T55" fmla="*/ 839 h 931"/>
              <a:gd name="T56" fmla="*/ 4893 w 5225"/>
              <a:gd name="T57" fmla="*/ 864 h 931"/>
              <a:gd name="T58" fmla="*/ 5118 w 5225"/>
              <a:gd name="T59" fmla="*/ 912 h 931"/>
              <a:gd name="T60" fmla="*/ 5224 w 5225"/>
              <a:gd name="T61" fmla="*/ 833 h 931"/>
              <a:gd name="T62" fmla="*/ 5205 w 5225"/>
              <a:gd name="T63" fmla="*/ 658 h 931"/>
              <a:gd name="T64" fmla="*/ 5211 w 5225"/>
              <a:gd name="T65" fmla="*/ 477 h 931"/>
              <a:gd name="T66" fmla="*/ 5193 w 5225"/>
              <a:gd name="T67" fmla="*/ 302 h 931"/>
              <a:gd name="T68" fmla="*/ 5024 w 5225"/>
              <a:gd name="T69" fmla="*/ 290 h 931"/>
              <a:gd name="T70" fmla="*/ 4880 w 5225"/>
              <a:gd name="T71" fmla="*/ 423 h 931"/>
              <a:gd name="T72" fmla="*/ 4724 w 5225"/>
              <a:gd name="T73" fmla="*/ 344 h 931"/>
              <a:gd name="T74" fmla="*/ 4574 w 5225"/>
              <a:gd name="T75" fmla="*/ 248 h 931"/>
              <a:gd name="T76" fmla="*/ 4368 w 5225"/>
              <a:gd name="T77" fmla="*/ 338 h 931"/>
              <a:gd name="T78" fmla="*/ 4174 w 5225"/>
              <a:gd name="T79" fmla="*/ 356 h 931"/>
              <a:gd name="T80" fmla="*/ 3962 w 5225"/>
              <a:gd name="T81" fmla="*/ 411 h 931"/>
              <a:gd name="T82" fmla="*/ 3781 w 5225"/>
              <a:gd name="T83" fmla="*/ 386 h 931"/>
              <a:gd name="T84" fmla="*/ 3580 w 5225"/>
              <a:gd name="T85" fmla="*/ 417 h 931"/>
              <a:gd name="T86" fmla="*/ 3356 w 5225"/>
              <a:gd name="T87" fmla="*/ 429 h 931"/>
              <a:gd name="T88" fmla="*/ 3136 w 5225"/>
              <a:gd name="T89" fmla="*/ 405 h 931"/>
              <a:gd name="T90" fmla="*/ 2937 w 5225"/>
              <a:gd name="T91" fmla="*/ 356 h 931"/>
              <a:gd name="T92" fmla="*/ 2737 w 5225"/>
              <a:gd name="T93" fmla="*/ 229 h 931"/>
              <a:gd name="T94" fmla="*/ 2568 w 5225"/>
              <a:gd name="T95" fmla="*/ 266 h 931"/>
              <a:gd name="T96" fmla="*/ 2388 w 5225"/>
              <a:gd name="T97" fmla="*/ 266 h 931"/>
              <a:gd name="T98" fmla="*/ 2175 w 5225"/>
              <a:gd name="T99" fmla="*/ 326 h 931"/>
              <a:gd name="T100" fmla="*/ 1974 w 5225"/>
              <a:gd name="T101" fmla="*/ 350 h 931"/>
              <a:gd name="T102" fmla="*/ 1762 w 5225"/>
              <a:gd name="T103" fmla="*/ 374 h 931"/>
              <a:gd name="T104" fmla="*/ 1562 w 5225"/>
              <a:gd name="T105" fmla="*/ 405 h 931"/>
              <a:gd name="T106" fmla="*/ 1375 w 5225"/>
              <a:gd name="T107" fmla="*/ 399 h 931"/>
              <a:gd name="T108" fmla="*/ 1162 w 5225"/>
              <a:gd name="T109" fmla="*/ 411 h 931"/>
              <a:gd name="T110" fmla="*/ 943 w 5225"/>
              <a:gd name="T111" fmla="*/ 417 h 931"/>
              <a:gd name="T112" fmla="*/ 750 w 5225"/>
              <a:gd name="T113" fmla="*/ 386 h 931"/>
              <a:gd name="T114" fmla="*/ 556 w 5225"/>
              <a:gd name="T115" fmla="*/ 338 h 931"/>
              <a:gd name="T116" fmla="*/ 331 w 5225"/>
              <a:gd name="T117" fmla="*/ 242 h 931"/>
              <a:gd name="T118" fmla="*/ 163 w 5225"/>
              <a:gd name="T119" fmla="*/ 103 h 931"/>
              <a:gd name="T120" fmla="*/ 0 w 5225"/>
              <a:gd name="T121" fmla="*/ 12 h 9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5225" h="931">
                <a:moveTo>
                  <a:pt x="6" y="0"/>
                </a:moveTo>
                <a:lnTo>
                  <a:pt x="6" y="18"/>
                </a:lnTo>
                <a:lnTo>
                  <a:pt x="6" y="36"/>
                </a:lnTo>
                <a:lnTo>
                  <a:pt x="6" y="54"/>
                </a:lnTo>
                <a:lnTo>
                  <a:pt x="6" y="72"/>
                </a:lnTo>
                <a:lnTo>
                  <a:pt x="6" y="91"/>
                </a:lnTo>
                <a:lnTo>
                  <a:pt x="6" y="109"/>
                </a:lnTo>
                <a:lnTo>
                  <a:pt x="6" y="127"/>
                </a:lnTo>
                <a:lnTo>
                  <a:pt x="6" y="145"/>
                </a:lnTo>
                <a:lnTo>
                  <a:pt x="6" y="163"/>
                </a:lnTo>
                <a:lnTo>
                  <a:pt x="6" y="181"/>
                </a:lnTo>
                <a:lnTo>
                  <a:pt x="6" y="199"/>
                </a:lnTo>
                <a:lnTo>
                  <a:pt x="6" y="217"/>
                </a:lnTo>
                <a:lnTo>
                  <a:pt x="6" y="236"/>
                </a:lnTo>
                <a:lnTo>
                  <a:pt x="6" y="254"/>
                </a:lnTo>
                <a:lnTo>
                  <a:pt x="6" y="272"/>
                </a:lnTo>
                <a:lnTo>
                  <a:pt x="6" y="290"/>
                </a:lnTo>
                <a:lnTo>
                  <a:pt x="6" y="308"/>
                </a:lnTo>
                <a:lnTo>
                  <a:pt x="6" y="326"/>
                </a:lnTo>
                <a:lnTo>
                  <a:pt x="6" y="344"/>
                </a:lnTo>
                <a:lnTo>
                  <a:pt x="6" y="362"/>
                </a:lnTo>
                <a:lnTo>
                  <a:pt x="6" y="380"/>
                </a:lnTo>
                <a:lnTo>
                  <a:pt x="6" y="399"/>
                </a:lnTo>
                <a:lnTo>
                  <a:pt x="6" y="417"/>
                </a:lnTo>
                <a:lnTo>
                  <a:pt x="6" y="435"/>
                </a:lnTo>
                <a:lnTo>
                  <a:pt x="6" y="453"/>
                </a:lnTo>
                <a:lnTo>
                  <a:pt x="6" y="471"/>
                </a:lnTo>
                <a:lnTo>
                  <a:pt x="6" y="489"/>
                </a:lnTo>
                <a:lnTo>
                  <a:pt x="6" y="507"/>
                </a:lnTo>
                <a:lnTo>
                  <a:pt x="6" y="525"/>
                </a:lnTo>
                <a:lnTo>
                  <a:pt x="6" y="556"/>
                </a:lnTo>
                <a:lnTo>
                  <a:pt x="6" y="586"/>
                </a:lnTo>
                <a:lnTo>
                  <a:pt x="6" y="616"/>
                </a:lnTo>
                <a:lnTo>
                  <a:pt x="6" y="646"/>
                </a:lnTo>
                <a:lnTo>
                  <a:pt x="6" y="664"/>
                </a:lnTo>
                <a:lnTo>
                  <a:pt x="25" y="664"/>
                </a:lnTo>
                <a:lnTo>
                  <a:pt x="57" y="664"/>
                </a:lnTo>
                <a:lnTo>
                  <a:pt x="57" y="646"/>
                </a:lnTo>
                <a:lnTo>
                  <a:pt x="74" y="646"/>
                </a:lnTo>
                <a:lnTo>
                  <a:pt x="93" y="646"/>
                </a:lnTo>
                <a:lnTo>
                  <a:pt x="119" y="646"/>
                </a:lnTo>
                <a:lnTo>
                  <a:pt x="150" y="646"/>
                </a:lnTo>
                <a:lnTo>
                  <a:pt x="150" y="628"/>
                </a:lnTo>
                <a:lnTo>
                  <a:pt x="169" y="610"/>
                </a:lnTo>
                <a:lnTo>
                  <a:pt x="188" y="610"/>
                </a:lnTo>
                <a:lnTo>
                  <a:pt x="207" y="628"/>
                </a:lnTo>
                <a:lnTo>
                  <a:pt x="250" y="628"/>
                </a:lnTo>
                <a:lnTo>
                  <a:pt x="281" y="628"/>
                </a:lnTo>
                <a:lnTo>
                  <a:pt x="313" y="628"/>
                </a:lnTo>
                <a:lnTo>
                  <a:pt x="331" y="640"/>
                </a:lnTo>
                <a:lnTo>
                  <a:pt x="350" y="634"/>
                </a:lnTo>
                <a:lnTo>
                  <a:pt x="368" y="628"/>
                </a:lnTo>
                <a:lnTo>
                  <a:pt x="381" y="646"/>
                </a:lnTo>
                <a:lnTo>
                  <a:pt x="400" y="652"/>
                </a:lnTo>
                <a:lnTo>
                  <a:pt x="419" y="646"/>
                </a:lnTo>
                <a:lnTo>
                  <a:pt x="437" y="652"/>
                </a:lnTo>
                <a:lnTo>
                  <a:pt x="456" y="658"/>
                </a:lnTo>
                <a:lnTo>
                  <a:pt x="475" y="658"/>
                </a:lnTo>
                <a:lnTo>
                  <a:pt x="494" y="652"/>
                </a:lnTo>
                <a:lnTo>
                  <a:pt x="512" y="646"/>
                </a:lnTo>
                <a:lnTo>
                  <a:pt x="531" y="640"/>
                </a:lnTo>
                <a:lnTo>
                  <a:pt x="550" y="628"/>
                </a:lnTo>
                <a:lnTo>
                  <a:pt x="569" y="628"/>
                </a:lnTo>
                <a:lnTo>
                  <a:pt x="587" y="640"/>
                </a:lnTo>
                <a:lnTo>
                  <a:pt x="613" y="652"/>
                </a:lnTo>
                <a:lnTo>
                  <a:pt x="631" y="652"/>
                </a:lnTo>
                <a:lnTo>
                  <a:pt x="650" y="652"/>
                </a:lnTo>
                <a:lnTo>
                  <a:pt x="668" y="658"/>
                </a:lnTo>
                <a:lnTo>
                  <a:pt x="687" y="658"/>
                </a:lnTo>
                <a:lnTo>
                  <a:pt x="725" y="634"/>
                </a:lnTo>
                <a:lnTo>
                  <a:pt x="744" y="628"/>
                </a:lnTo>
                <a:lnTo>
                  <a:pt x="769" y="634"/>
                </a:lnTo>
                <a:lnTo>
                  <a:pt x="788" y="634"/>
                </a:lnTo>
                <a:lnTo>
                  <a:pt x="806" y="640"/>
                </a:lnTo>
                <a:lnTo>
                  <a:pt x="825" y="646"/>
                </a:lnTo>
                <a:lnTo>
                  <a:pt x="850" y="658"/>
                </a:lnTo>
                <a:lnTo>
                  <a:pt x="869" y="664"/>
                </a:lnTo>
                <a:lnTo>
                  <a:pt x="887" y="664"/>
                </a:lnTo>
                <a:lnTo>
                  <a:pt x="919" y="664"/>
                </a:lnTo>
                <a:lnTo>
                  <a:pt x="949" y="664"/>
                </a:lnTo>
                <a:lnTo>
                  <a:pt x="968" y="658"/>
                </a:lnTo>
                <a:lnTo>
                  <a:pt x="987" y="658"/>
                </a:lnTo>
                <a:lnTo>
                  <a:pt x="1006" y="652"/>
                </a:lnTo>
                <a:lnTo>
                  <a:pt x="1025" y="652"/>
                </a:lnTo>
                <a:lnTo>
                  <a:pt x="1044" y="652"/>
                </a:lnTo>
                <a:lnTo>
                  <a:pt x="1069" y="646"/>
                </a:lnTo>
                <a:lnTo>
                  <a:pt x="1093" y="646"/>
                </a:lnTo>
                <a:lnTo>
                  <a:pt x="1112" y="646"/>
                </a:lnTo>
                <a:lnTo>
                  <a:pt x="1131" y="646"/>
                </a:lnTo>
                <a:lnTo>
                  <a:pt x="1150" y="652"/>
                </a:lnTo>
                <a:lnTo>
                  <a:pt x="1169" y="658"/>
                </a:lnTo>
                <a:lnTo>
                  <a:pt x="1187" y="664"/>
                </a:lnTo>
                <a:lnTo>
                  <a:pt x="1206" y="664"/>
                </a:lnTo>
                <a:lnTo>
                  <a:pt x="1225" y="664"/>
                </a:lnTo>
                <a:lnTo>
                  <a:pt x="1249" y="664"/>
                </a:lnTo>
                <a:lnTo>
                  <a:pt x="1268" y="664"/>
                </a:lnTo>
                <a:lnTo>
                  <a:pt x="1287" y="658"/>
                </a:lnTo>
                <a:lnTo>
                  <a:pt x="1319" y="652"/>
                </a:lnTo>
                <a:lnTo>
                  <a:pt x="1344" y="646"/>
                </a:lnTo>
                <a:lnTo>
                  <a:pt x="1363" y="640"/>
                </a:lnTo>
                <a:lnTo>
                  <a:pt x="1393" y="628"/>
                </a:lnTo>
                <a:lnTo>
                  <a:pt x="1425" y="616"/>
                </a:lnTo>
                <a:lnTo>
                  <a:pt x="1443" y="610"/>
                </a:lnTo>
                <a:lnTo>
                  <a:pt x="1462" y="610"/>
                </a:lnTo>
                <a:lnTo>
                  <a:pt x="1487" y="604"/>
                </a:lnTo>
                <a:lnTo>
                  <a:pt x="1513" y="622"/>
                </a:lnTo>
                <a:lnTo>
                  <a:pt x="1530" y="634"/>
                </a:lnTo>
                <a:lnTo>
                  <a:pt x="1549" y="652"/>
                </a:lnTo>
                <a:lnTo>
                  <a:pt x="1575" y="658"/>
                </a:lnTo>
                <a:lnTo>
                  <a:pt x="1600" y="658"/>
                </a:lnTo>
                <a:lnTo>
                  <a:pt x="1619" y="658"/>
                </a:lnTo>
                <a:lnTo>
                  <a:pt x="1644" y="658"/>
                </a:lnTo>
                <a:lnTo>
                  <a:pt x="1669" y="664"/>
                </a:lnTo>
                <a:lnTo>
                  <a:pt x="1693" y="664"/>
                </a:lnTo>
                <a:lnTo>
                  <a:pt x="1712" y="664"/>
                </a:lnTo>
                <a:lnTo>
                  <a:pt x="1737" y="670"/>
                </a:lnTo>
                <a:lnTo>
                  <a:pt x="1756" y="670"/>
                </a:lnTo>
                <a:lnTo>
                  <a:pt x="1775" y="670"/>
                </a:lnTo>
                <a:lnTo>
                  <a:pt x="1794" y="664"/>
                </a:lnTo>
                <a:lnTo>
                  <a:pt x="1813" y="670"/>
                </a:lnTo>
                <a:lnTo>
                  <a:pt x="1830" y="670"/>
                </a:lnTo>
                <a:lnTo>
                  <a:pt x="1849" y="664"/>
                </a:lnTo>
                <a:lnTo>
                  <a:pt x="1868" y="664"/>
                </a:lnTo>
                <a:lnTo>
                  <a:pt x="1887" y="664"/>
                </a:lnTo>
                <a:lnTo>
                  <a:pt x="1925" y="664"/>
                </a:lnTo>
                <a:lnTo>
                  <a:pt x="1956" y="670"/>
                </a:lnTo>
                <a:lnTo>
                  <a:pt x="1974" y="676"/>
                </a:lnTo>
                <a:lnTo>
                  <a:pt x="1993" y="682"/>
                </a:lnTo>
                <a:lnTo>
                  <a:pt x="2012" y="701"/>
                </a:lnTo>
                <a:lnTo>
                  <a:pt x="2037" y="707"/>
                </a:lnTo>
                <a:lnTo>
                  <a:pt x="2056" y="725"/>
                </a:lnTo>
                <a:lnTo>
                  <a:pt x="2075" y="731"/>
                </a:lnTo>
                <a:lnTo>
                  <a:pt x="2094" y="743"/>
                </a:lnTo>
                <a:lnTo>
                  <a:pt x="2112" y="755"/>
                </a:lnTo>
                <a:lnTo>
                  <a:pt x="2124" y="773"/>
                </a:lnTo>
                <a:lnTo>
                  <a:pt x="2137" y="791"/>
                </a:lnTo>
                <a:lnTo>
                  <a:pt x="2156" y="797"/>
                </a:lnTo>
                <a:lnTo>
                  <a:pt x="2175" y="797"/>
                </a:lnTo>
                <a:lnTo>
                  <a:pt x="2193" y="815"/>
                </a:lnTo>
                <a:lnTo>
                  <a:pt x="2200" y="833"/>
                </a:lnTo>
                <a:lnTo>
                  <a:pt x="2231" y="851"/>
                </a:lnTo>
                <a:lnTo>
                  <a:pt x="2249" y="858"/>
                </a:lnTo>
                <a:lnTo>
                  <a:pt x="2268" y="864"/>
                </a:lnTo>
                <a:lnTo>
                  <a:pt x="2287" y="858"/>
                </a:lnTo>
                <a:lnTo>
                  <a:pt x="2306" y="845"/>
                </a:lnTo>
                <a:lnTo>
                  <a:pt x="2325" y="839"/>
                </a:lnTo>
                <a:lnTo>
                  <a:pt x="2350" y="833"/>
                </a:lnTo>
                <a:lnTo>
                  <a:pt x="2375" y="821"/>
                </a:lnTo>
                <a:lnTo>
                  <a:pt x="2394" y="815"/>
                </a:lnTo>
                <a:lnTo>
                  <a:pt x="2424" y="797"/>
                </a:lnTo>
                <a:lnTo>
                  <a:pt x="2443" y="785"/>
                </a:lnTo>
                <a:lnTo>
                  <a:pt x="2475" y="767"/>
                </a:lnTo>
                <a:lnTo>
                  <a:pt x="2500" y="761"/>
                </a:lnTo>
                <a:lnTo>
                  <a:pt x="2519" y="749"/>
                </a:lnTo>
                <a:lnTo>
                  <a:pt x="2525" y="767"/>
                </a:lnTo>
                <a:lnTo>
                  <a:pt x="2538" y="785"/>
                </a:lnTo>
                <a:lnTo>
                  <a:pt x="2574" y="809"/>
                </a:lnTo>
                <a:lnTo>
                  <a:pt x="2599" y="815"/>
                </a:lnTo>
                <a:lnTo>
                  <a:pt x="2618" y="833"/>
                </a:lnTo>
                <a:lnTo>
                  <a:pt x="2625" y="851"/>
                </a:lnTo>
                <a:lnTo>
                  <a:pt x="2643" y="858"/>
                </a:lnTo>
                <a:lnTo>
                  <a:pt x="2662" y="845"/>
                </a:lnTo>
                <a:lnTo>
                  <a:pt x="2686" y="833"/>
                </a:lnTo>
                <a:lnTo>
                  <a:pt x="2712" y="821"/>
                </a:lnTo>
                <a:lnTo>
                  <a:pt x="2731" y="803"/>
                </a:lnTo>
                <a:lnTo>
                  <a:pt x="2749" y="797"/>
                </a:lnTo>
                <a:lnTo>
                  <a:pt x="2775" y="809"/>
                </a:lnTo>
                <a:lnTo>
                  <a:pt x="2800" y="821"/>
                </a:lnTo>
                <a:lnTo>
                  <a:pt x="2825" y="827"/>
                </a:lnTo>
                <a:lnTo>
                  <a:pt x="2843" y="833"/>
                </a:lnTo>
                <a:lnTo>
                  <a:pt x="2868" y="845"/>
                </a:lnTo>
                <a:lnTo>
                  <a:pt x="2887" y="845"/>
                </a:lnTo>
                <a:lnTo>
                  <a:pt x="2906" y="845"/>
                </a:lnTo>
                <a:lnTo>
                  <a:pt x="2912" y="864"/>
                </a:lnTo>
                <a:lnTo>
                  <a:pt x="2943" y="858"/>
                </a:lnTo>
                <a:lnTo>
                  <a:pt x="2962" y="851"/>
                </a:lnTo>
                <a:lnTo>
                  <a:pt x="2980" y="858"/>
                </a:lnTo>
                <a:lnTo>
                  <a:pt x="2999" y="876"/>
                </a:lnTo>
                <a:lnTo>
                  <a:pt x="3024" y="870"/>
                </a:lnTo>
                <a:lnTo>
                  <a:pt x="3049" y="870"/>
                </a:lnTo>
                <a:lnTo>
                  <a:pt x="3087" y="864"/>
                </a:lnTo>
                <a:lnTo>
                  <a:pt x="3119" y="864"/>
                </a:lnTo>
                <a:lnTo>
                  <a:pt x="3124" y="882"/>
                </a:lnTo>
                <a:lnTo>
                  <a:pt x="3149" y="888"/>
                </a:lnTo>
                <a:lnTo>
                  <a:pt x="3168" y="882"/>
                </a:lnTo>
                <a:lnTo>
                  <a:pt x="3187" y="876"/>
                </a:lnTo>
                <a:lnTo>
                  <a:pt x="3206" y="876"/>
                </a:lnTo>
                <a:lnTo>
                  <a:pt x="3225" y="888"/>
                </a:lnTo>
                <a:lnTo>
                  <a:pt x="3243" y="900"/>
                </a:lnTo>
                <a:lnTo>
                  <a:pt x="3262" y="906"/>
                </a:lnTo>
                <a:lnTo>
                  <a:pt x="3299" y="912"/>
                </a:lnTo>
                <a:lnTo>
                  <a:pt x="3324" y="912"/>
                </a:lnTo>
                <a:lnTo>
                  <a:pt x="3349" y="912"/>
                </a:lnTo>
                <a:lnTo>
                  <a:pt x="3368" y="912"/>
                </a:lnTo>
                <a:lnTo>
                  <a:pt x="3387" y="906"/>
                </a:lnTo>
                <a:lnTo>
                  <a:pt x="3411" y="900"/>
                </a:lnTo>
                <a:lnTo>
                  <a:pt x="3430" y="888"/>
                </a:lnTo>
                <a:lnTo>
                  <a:pt x="3449" y="876"/>
                </a:lnTo>
                <a:lnTo>
                  <a:pt x="3474" y="870"/>
                </a:lnTo>
                <a:lnTo>
                  <a:pt x="3493" y="858"/>
                </a:lnTo>
                <a:lnTo>
                  <a:pt x="3518" y="845"/>
                </a:lnTo>
                <a:lnTo>
                  <a:pt x="3537" y="845"/>
                </a:lnTo>
                <a:lnTo>
                  <a:pt x="3574" y="845"/>
                </a:lnTo>
                <a:lnTo>
                  <a:pt x="3599" y="839"/>
                </a:lnTo>
                <a:lnTo>
                  <a:pt x="3618" y="858"/>
                </a:lnTo>
                <a:lnTo>
                  <a:pt x="3637" y="851"/>
                </a:lnTo>
                <a:lnTo>
                  <a:pt x="3656" y="839"/>
                </a:lnTo>
                <a:lnTo>
                  <a:pt x="3675" y="833"/>
                </a:lnTo>
                <a:lnTo>
                  <a:pt x="3705" y="815"/>
                </a:lnTo>
                <a:lnTo>
                  <a:pt x="3724" y="803"/>
                </a:lnTo>
                <a:lnTo>
                  <a:pt x="3743" y="797"/>
                </a:lnTo>
                <a:lnTo>
                  <a:pt x="3762" y="797"/>
                </a:lnTo>
                <a:lnTo>
                  <a:pt x="3799" y="803"/>
                </a:lnTo>
                <a:lnTo>
                  <a:pt x="3818" y="821"/>
                </a:lnTo>
                <a:lnTo>
                  <a:pt x="3837" y="821"/>
                </a:lnTo>
                <a:lnTo>
                  <a:pt x="3855" y="827"/>
                </a:lnTo>
                <a:lnTo>
                  <a:pt x="3874" y="821"/>
                </a:lnTo>
                <a:lnTo>
                  <a:pt x="3893" y="821"/>
                </a:lnTo>
                <a:lnTo>
                  <a:pt x="3918" y="821"/>
                </a:lnTo>
                <a:lnTo>
                  <a:pt x="3943" y="827"/>
                </a:lnTo>
                <a:lnTo>
                  <a:pt x="3975" y="833"/>
                </a:lnTo>
                <a:lnTo>
                  <a:pt x="3999" y="845"/>
                </a:lnTo>
                <a:lnTo>
                  <a:pt x="4024" y="845"/>
                </a:lnTo>
                <a:lnTo>
                  <a:pt x="4043" y="845"/>
                </a:lnTo>
                <a:lnTo>
                  <a:pt x="4062" y="845"/>
                </a:lnTo>
                <a:lnTo>
                  <a:pt x="4081" y="845"/>
                </a:lnTo>
                <a:lnTo>
                  <a:pt x="4099" y="833"/>
                </a:lnTo>
                <a:lnTo>
                  <a:pt x="4118" y="827"/>
                </a:lnTo>
                <a:lnTo>
                  <a:pt x="4142" y="821"/>
                </a:lnTo>
                <a:lnTo>
                  <a:pt x="4174" y="797"/>
                </a:lnTo>
                <a:lnTo>
                  <a:pt x="4243" y="773"/>
                </a:lnTo>
                <a:lnTo>
                  <a:pt x="4275" y="761"/>
                </a:lnTo>
                <a:lnTo>
                  <a:pt x="4292" y="755"/>
                </a:lnTo>
                <a:lnTo>
                  <a:pt x="4299" y="773"/>
                </a:lnTo>
                <a:lnTo>
                  <a:pt x="4324" y="785"/>
                </a:lnTo>
                <a:lnTo>
                  <a:pt x="4343" y="785"/>
                </a:lnTo>
                <a:lnTo>
                  <a:pt x="4368" y="785"/>
                </a:lnTo>
                <a:lnTo>
                  <a:pt x="4393" y="779"/>
                </a:lnTo>
                <a:lnTo>
                  <a:pt x="4412" y="785"/>
                </a:lnTo>
                <a:lnTo>
                  <a:pt x="4425" y="803"/>
                </a:lnTo>
                <a:lnTo>
                  <a:pt x="4442" y="821"/>
                </a:lnTo>
                <a:lnTo>
                  <a:pt x="4461" y="833"/>
                </a:lnTo>
                <a:lnTo>
                  <a:pt x="4487" y="845"/>
                </a:lnTo>
                <a:lnTo>
                  <a:pt x="4505" y="851"/>
                </a:lnTo>
                <a:lnTo>
                  <a:pt x="4524" y="851"/>
                </a:lnTo>
                <a:lnTo>
                  <a:pt x="4549" y="851"/>
                </a:lnTo>
                <a:lnTo>
                  <a:pt x="4574" y="845"/>
                </a:lnTo>
                <a:lnTo>
                  <a:pt x="4593" y="845"/>
                </a:lnTo>
                <a:lnTo>
                  <a:pt x="4624" y="845"/>
                </a:lnTo>
                <a:lnTo>
                  <a:pt x="4643" y="845"/>
                </a:lnTo>
                <a:lnTo>
                  <a:pt x="4662" y="845"/>
                </a:lnTo>
                <a:lnTo>
                  <a:pt x="4693" y="839"/>
                </a:lnTo>
                <a:lnTo>
                  <a:pt x="4717" y="839"/>
                </a:lnTo>
                <a:lnTo>
                  <a:pt x="4736" y="839"/>
                </a:lnTo>
                <a:lnTo>
                  <a:pt x="4774" y="845"/>
                </a:lnTo>
                <a:lnTo>
                  <a:pt x="4799" y="845"/>
                </a:lnTo>
                <a:lnTo>
                  <a:pt x="4818" y="845"/>
                </a:lnTo>
                <a:lnTo>
                  <a:pt x="4837" y="845"/>
                </a:lnTo>
                <a:lnTo>
                  <a:pt x="4856" y="851"/>
                </a:lnTo>
                <a:lnTo>
                  <a:pt x="4874" y="858"/>
                </a:lnTo>
                <a:lnTo>
                  <a:pt x="4893" y="864"/>
                </a:lnTo>
                <a:lnTo>
                  <a:pt x="4918" y="864"/>
                </a:lnTo>
                <a:lnTo>
                  <a:pt x="4949" y="870"/>
                </a:lnTo>
                <a:lnTo>
                  <a:pt x="4974" y="870"/>
                </a:lnTo>
                <a:lnTo>
                  <a:pt x="5017" y="876"/>
                </a:lnTo>
                <a:lnTo>
                  <a:pt x="5036" y="882"/>
                </a:lnTo>
                <a:lnTo>
                  <a:pt x="5061" y="894"/>
                </a:lnTo>
                <a:lnTo>
                  <a:pt x="5080" y="894"/>
                </a:lnTo>
                <a:lnTo>
                  <a:pt x="5099" y="906"/>
                </a:lnTo>
                <a:lnTo>
                  <a:pt x="5118" y="912"/>
                </a:lnTo>
                <a:lnTo>
                  <a:pt x="5137" y="918"/>
                </a:lnTo>
                <a:lnTo>
                  <a:pt x="5155" y="924"/>
                </a:lnTo>
                <a:lnTo>
                  <a:pt x="5174" y="930"/>
                </a:lnTo>
                <a:lnTo>
                  <a:pt x="5193" y="930"/>
                </a:lnTo>
                <a:lnTo>
                  <a:pt x="5211" y="906"/>
                </a:lnTo>
                <a:lnTo>
                  <a:pt x="5218" y="888"/>
                </a:lnTo>
                <a:lnTo>
                  <a:pt x="5218" y="870"/>
                </a:lnTo>
                <a:lnTo>
                  <a:pt x="5218" y="851"/>
                </a:lnTo>
                <a:lnTo>
                  <a:pt x="5224" y="833"/>
                </a:lnTo>
                <a:lnTo>
                  <a:pt x="5224" y="815"/>
                </a:lnTo>
                <a:lnTo>
                  <a:pt x="5211" y="797"/>
                </a:lnTo>
                <a:lnTo>
                  <a:pt x="5211" y="779"/>
                </a:lnTo>
                <a:lnTo>
                  <a:pt x="5205" y="761"/>
                </a:lnTo>
                <a:lnTo>
                  <a:pt x="5199" y="737"/>
                </a:lnTo>
                <a:lnTo>
                  <a:pt x="5199" y="719"/>
                </a:lnTo>
                <a:lnTo>
                  <a:pt x="5199" y="694"/>
                </a:lnTo>
                <a:lnTo>
                  <a:pt x="5199" y="676"/>
                </a:lnTo>
                <a:lnTo>
                  <a:pt x="5205" y="658"/>
                </a:lnTo>
                <a:lnTo>
                  <a:pt x="5211" y="640"/>
                </a:lnTo>
                <a:lnTo>
                  <a:pt x="5211" y="622"/>
                </a:lnTo>
                <a:lnTo>
                  <a:pt x="5218" y="598"/>
                </a:lnTo>
                <a:lnTo>
                  <a:pt x="5218" y="580"/>
                </a:lnTo>
                <a:lnTo>
                  <a:pt x="5218" y="562"/>
                </a:lnTo>
                <a:lnTo>
                  <a:pt x="5211" y="544"/>
                </a:lnTo>
                <a:lnTo>
                  <a:pt x="5211" y="513"/>
                </a:lnTo>
                <a:lnTo>
                  <a:pt x="5211" y="495"/>
                </a:lnTo>
                <a:lnTo>
                  <a:pt x="5211" y="477"/>
                </a:lnTo>
                <a:lnTo>
                  <a:pt x="5211" y="459"/>
                </a:lnTo>
                <a:lnTo>
                  <a:pt x="5211" y="441"/>
                </a:lnTo>
                <a:lnTo>
                  <a:pt x="5211" y="423"/>
                </a:lnTo>
                <a:lnTo>
                  <a:pt x="5205" y="405"/>
                </a:lnTo>
                <a:lnTo>
                  <a:pt x="5199" y="386"/>
                </a:lnTo>
                <a:lnTo>
                  <a:pt x="5199" y="368"/>
                </a:lnTo>
                <a:lnTo>
                  <a:pt x="5199" y="350"/>
                </a:lnTo>
                <a:lnTo>
                  <a:pt x="5193" y="326"/>
                </a:lnTo>
                <a:lnTo>
                  <a:pt x="5193" y="302"/>
                </a:lnTo>
                <a:lnTo>
                  <a:pt x="5193" y="284"/>
                </a:lnTo>
                <a:lnTo>
                  <a:pt x="5180" y="266"/>
                </a:lnTo>
                <a:lnTo>
                  <a:pt x="5161" y="254"/>
                </a:lnTo>
                <a:lnTo>
                  <a:pt x="5143" y="254"/>
                </a:lnTo>
                <a:lnTo>
                  <a:pt x="5124" y="254"/>
                </a:lnTo>
                <a:lnTo>
                  <a:pt x="5105" y="254"/>
                </a:lnTo>
                <a:lnTo>
                  <a:pt x="5068" y="266"/>
                </a:lnTo>
                <a:lnTo>
                  <a:pt x="5049" y="278"/>
                </a:lnTo>
                <a:lnTo>
                  <a:pt x="5024" y="290"/>
                </a:lnTo>
                <a:lnTo>
                  <a:pt x="5011" y="308"/>
                </a:lnTo>
                <a:lnTo>
                  <a:pt x="4987" y="326"/>
                </a:lnTo>
                <a:lnTo>
                  <a:pt x="4974" y="344"/>
                </a:lnTo>
                <a:lnTo>
                  <a:pt x="4974" y="362"/>
                </a:lnTo>
                <a:lnTo>
                  <a:pt x="4962" y="380"/>
                </a:lnTo>
                <a:lnTo>
                  <a:pt x="4937" y="405"/>
                </a:lnTo>
                <a:lnTo>
                  <a:pt x="4918" y="411"/>
                </a:lnTo>
                <a:lnTo>
                  <a:pt x="4899" y="417"/>
                </a:lnTo>
                <a:lnTo>
                  <a:pt x="4880" y="423"/>
                </a:lnTo>
                <a:lnTo>
                  <a:pt x="4861" y="429"/>
                </a:lnTo>
                <a:lnTo>
                  <a:pt x="4843" y="429"/>
                </a:lnTo>
                <a:lnTo>
                  <a:pt x="4824" y="435"/>
                </a:lnTo>
                <a:lnTo>
                  <a:pt x="4805" y="423"/>
                </a:lnTo>
                <a:lnTo>
                  <a:pt x="4787" y="411"/>
                </a:lnTo>
                <a:lnTo>
                  <a:pt x="4768" y="399"/>
                </a:lnTo>
                <a:lnTo>
                  <a:pt x="4749" y="374"/>
                </a:lnTo>
                <a:lnTo>
                  <a:pt x="4730" y="362"/>
                </a:lnTo>
                <a:lnTo>
                  <a:pt x="4724" y="344"/>
                </a:lnTo>
                <a:lnTo>
                  <a:pt x="4717" y="326"/>
                </a:lnTo>
                <a:lnTo>
                  <a:pt x="4700" y="314"/>
                </a:lnTo>
                <a:lnTo>
                  <a:pt x="4693" y="296"/>
                </a:lnTo>
                <a:lnTo>
                  <a:pt x="4674" y="290"/>
                </a:lnTo>
                <a:lnTo>
                  <a:pt x="4655" y="278"/>
                </a:lnTo>
                <a:lnTo>
                  <a:pt x="4637" y="278"/>
                </a:lnTo>
                <a:lnTo>
                  <a:pt x="4618" y="272"/>
                </a:lnTo>
                <a:lnTo>
                  <a:pt x="4599" y="266"/>
                </a:lnTo>
                <a:lnTo>
                  <a:pt x="4574" y="248"/>
                </a:lnTo>
                <a:lnTo>
                  <a:pt x="4556" y="266"/>
                </a:lnTo>
                <a:lnTo>
                  <a:pt x="4537" y="272"/>
                </a:lnTo>
                <a:lnTo>
                  <a:pt x="4499" y="290"/>
                </a:lnTo>
                <a:lnTo>
                  <a:pt x="4474" y="296"/>
                </a:lnTo>
                <a:lnTo>
                  <a:pt x="4449" y="308"/>
                </a:lnTo>
                <a:lnTo>
                  <a:pt x="4425" y="320"/>
                </a:lnTo>
                <a:lnTo>
                  <a:pt x="4406" y="320"/>
                </a:lnTo>
                <a:lnTo>
                  <a:pt x="4387" y="326"/>
                </a:lnTo>
                <a:lnTo>
                  <a:pt x="4368" y="338"/>
                </a:lnTo>
                <a:lnTo>
                  <a:pt x="4349" y="338"/>
                </a:lnTo>
                <a:lnTo>
                  <a:pt x="4324" y="344"/>
                </a:lnTo>
                <a:lnTo>
                  <a:pt x="4299" y="362"/>
                </a:lnTo>
                <a:lnTo>
                  <a:pt x="4275" y="374"/>
                </a:lnTo>
                <a:lnTo>
                  <a:pt x="4256" y="368"/>
                </a:lnTo>
                <a:lnTo>
                  <a:pt x="4231" y="374"/>
                </a:lnTo>
                <a:lnTo>
                  <a:pt x="4212" y="368"/>
                </a:lnTo>
                <a:lnTo>
                  <a:pt x="4193" y="368"/>
                </a:lnTo>
                <a:lnTo>
                  <a:pt x="4174" y="356"/>
                </a:lnTo>
                <a:lnTo>
                  <a:pt x="4149" y="356"/>
                </a:lnTo>
                <a:lnTo>
                  <a:pt x="4125" y="368"/>
                </a:lnTo>
                <a:lnTo>
                  <a:pt x="4106" y="374"/>
                </a:lnTo>
                <a:lnTo>
                  <a:pt x="4081" y="386"/>
                </a:lnTo>
                <a:lnTo>
                  <a:pt x="4055" y="399"/>
                </a:lnTo>
                <a:lnTo>
                  <a:pt x="4024" y="411"/>
                </a:lnTo>
                <a:lnTo>
                  <a:pt x="4005" y="417"/>
                </a:lnTo>
                <a:lnTo>
                  <a:pt x="3987" y="417"/>
                </a:lnTo>
                <a:lnTo>
                  <a:pt x="3962" y="411"/>
                </a:lnTo>
                <a:lnTo>
                  <a:pt x="3937" y="411"/>
                </a:lnTo>
                <a:lnTo>
                  <a:pt x="3918" y="411"/>
                </a:lnTo>
                <a:lnTo>
                  <a:pt x="3899" y="405"/>
                </a:lnTo>
                <a:lnTo>
                  <a:pt x="3874" y="405"/>
                </a:lnTo>
                <a:lnTo>
                  <a:pt x="3855" y="405"/>
                </a:lnTo>
                <a:lnTo>
                  <a:pt x="3837" y="393"/>
                </a:lnTo>
                <a:lnTo>
                  <a:pt x="3818" y="393"/>
                </a:lnTo>
                <a:lnTo>
                  <a:pt x="3799" y="393"/>
                </a:lnTo>
                <a:lnTo>
                  <a:pt x="3781" y="386"/>
                </a:lnTo>
                <a:lnTo>
                  <a:pt x="3755" y="386"/>
                </a:lnTo>
                <a:lnTo>
                  <a:pt x="3737" y="386"/>
                </a:lnTo>
                <a:lnTo>
                  <a:pt x="3718" y="393"/>
                </a:lnTo>
                <a:lnTo>
                  <a:pt x="3700" y="399"/>
                </a:lnTo>
                <a:lnTo>
                  <a:pt x="3675" y="399"/>
                </a:lnTo>
                <a:lnTo>
                  <a:pt x="3656" y="405"/>
                </a:lnTo>
                <a:lnTo>
                  <a:pt x="3631" y="411"/>
                </a:lnTo>
                <a:lnTo>
                  <a:pt x="3605" y="411"/>
                </a:lnTo>
                <a:lnTo>
                  <a:pt x="3580" y="417"/>
                </a:lnTo>
                <a:lnTo>
                  <a:pt x="3550" y="417"/>
                </a:lnTo>
                <a:lnTo>
                  <a:pt x="3525" y="417"/>
                </a:lnTo>
                <a:lnTo>
                  <a:pt x="3487" y="423"/>
                </a:lnTo>
                <a:lnTo>
                  <a:pt x="3468" y="423"/>
                </a:lnTo>
                <a:lnTo>
                  <a:pt x="3449" y="417"/>
                </a:lnTo>
                <a:lnTo>
                  <a:pt x="3430" y="417"/>
                </a:lnTo>
                <a:lnTo>
                  <a:pt x="3406" y="423"/>
                </a:lnTo>
                <a:lnTo>
                  <a:pt x="3381" y="423"/>
                </a:lnTo>
                <a:lnTo>
                  <a:pt x="3356" y="429"/>
                </a:lnTo>
                <a:lnTo>
                  <a:pt x="3324" y="429"/>
                </a:lnTo>
                <a:lnTo>
                  <a:pt x="3299" y="435"/>
                </a:lnTo>
                <a:lnTo>
                  <a:pt x="3280" y="435"/>
                </a:lnTo>
                <a:lnTo>
                  <a:pt x="3262" y="435"/>
                </a:lnTo>
                <a:lnTo>
                  <a:pt x="3231" y="429"/>
                </a:lnTo>
                <a:lnTo>
                  <a:pt x="3199" y="417"/>
                </a:lnTo>
                <a:lnTo>
                  <a:pt x="3181" y="405"/>
                </a:lnTo>
                <a:lnTo>
                  <a:pt x="3162" y="399"/>
                </a:lnTo>
                <a:lnTo>
                  <a:pt x="3136" y="405"/>
                </a:lnTo>
                <a:lnTo>
                  <a:pt x="3119" y="405"/>
                </a:lnTo>
                <a:lnTo>
                  <a:pt x="3100" y="405"/>
                </a:lnTo>
                <a:lnTo>
                  <a:pt x="3075" y="411"/>
                </a:lnTo>
                <a:lnTo>
                  <a:pt x="3056" y="411"/>
                </a:lnTo>
                <a:lnTo>
                  <a:pt x="3037" y="411"/>
                </a:lnTo>
                <a:lnTo>
                  <a:pt x="3005" y="399"/>
                </a:lnTo>
                <a:lnTo>
                  <a:pt x="2986" y="386"/>
                </a:lnTo>
                <a:lnTo>
                  <a:pt x="2962" y="368"/>
                </a:lnTo>
                <a:lnTo>
                  <a:pt x="2937" y="356"/>
                </a:lnTo>
                <a:lnTo>
                  <a:pt x="2912" y="344"/>
                </a:lnTo>
                <a:lnTo>
                  <a:pt x="2874" y="320"/>
                </a:lnTo>
                <a:lnTo>
                  <a:pt x="2855" y="314"/>
                </a:lnTo>
                <a:lnTo>
                  <a:pt x="2836" y="296"/>
                </a:lnTo>
                <a:lnTo>
                  <a:pt x="2825" y="278"/>
                </a:lnTo>
                <a:lnTo>
                  <a:pt x="2806" y="254"/>
                </a:lnTo>
                <a:lnTo>
                  <a:pt x="2781" y="242"/>
                </a:lnTo>
                <a:lnTo>
                  <a:pt x="2762" y="229"/>
                </a:lnTo>
                <a:lnTo>
                  <a:pt x="2737" y="229"/>
                </a:lnTo>
                <a:lnTo>
                  <a:pt x="2712" y="229"/>
                </a:lnTo>
                <a:lnTo>
                  <a:pt x="2693" y="229"/>
                </a:lnTo>
                <a:lnTo>
                  <a:pt x="2675" y="242"/>
                </a:lnTo>
                <a:lnTo>
                  <a:pt x="2656" y="254"/>
                </a:lnTo>
                <a:lnTo>
                  <a:pt x="2637" y="266"/>
                </a:lnTo>
                <a:lnTo>
                  <a:pt x="2625" y="284"/>
                </a:lnTo>
                <a:lnTo>
                  <a:pt x="2606" y="296"/>
                </a:lnTo>
                <a:lnTo>
                  <a:pt x="2587" y="290"/>
                </a:lnTo>
                <a:lnTo>
                  <a:pt x="2568" y="266"/>
                </a:lnTo>
                <a:lnTo>
                  <a:pt x="2549" y="254"/>
                </a:lnTo>
                <a:lnTo>
                  <a:pt x="2525" y="229"/>
                </a:lnTo>
                <a:lnTo>
                  <a:pt x="2506" y="217"/>
                </a:lnTo>
                <a:lnTo>
                  <a:pt x="2487" y="211"/>
                </a:lnTo>
                <a:lnTo>
                  <a:pt x="2468" y="205"/>
                </a:lnTo>
                <a:lnTo>
                  <a:pt x="2449" y="223"/>
                </a:lnTo>
                <a:lnTo>
                  <a:pt x="2431" y="242"/>
                </a:lnTo>
                <a:lnTo>
                  <a:pt x="2412" y="248"/>
                </a:lnTo>
                <a:lnTo>
                  <a:pt x="2388" y="266"/>
                </a:lnTo>
                <a:lnTo>
                  <a:pt x="2362" y="278"/>
                </a:lnTo>
                <a:lnTo>
                  <a:pt x="2325" y="278"/>
                </a:lnTo>
                <a:lnTo>
                  <a:pt x="2299" y="290"/>
                </a:lnTo>
                <a:lnTo>
                  <a:pt x="2281" y="296"/>
                </a:lnTo>
                <a:lnTo>
                  <a:pt x="2262" y="302"/>
                </a:lnTo>
                <a:lnTo>
                  <a:pt x="2238" y="308"/>
                </a:lnTo>
                <a:lnTo>
                  <a:pt x="2219" y="314"/>
                </a:lnTo>
                <a:lnTo>
                  <a:pt x="2200" y="320"/>
                </a:lnTo>
                <a:lnTo>
                  <a:pt x="2175" y="326"/>
                </a:lnTo>
                <a:lnTo>
                  <a:pt x="2156" y="332"/>
                </a:lnTo>
                <a:lnTo>
                  <a:pt x="2137" y="338"/>
                </a:lnTo>
                <a:lnTo>
                  <a:pt x="2118" y="338"/>
                </a:lnTo>
                <a:lnTo>
                  <a:pt x="2100" y="344"/>
                </a:lnTo>
                <a:lnTo>
                  <a:pt x="2075" y="344"/>
                </a:lnTo>
                <a:lnTo>
                  <a:pt x="2050" y="350"/>
                </a:lnTo>
                <a:lnTo>
                  <a:pt x="2018" y="344"/>
                </a:lnTo>
                <a:lnTo>
                  <a:pt x="1999" y="350"/>
                </a:lnTo>
                <a:lnTo>
                  <a:pt x="1974" y="350"/>
                </a:lnTo>
                <a:lnTo>
                  <a:pt x="1956" y="350"/>
                </a:lnTo>
                <a:lnTo>
                  <a:pt x="1931" y="362"/>
                </a:lnTo>
                <a:lnTo>
                  <a:pt x="1900" y="368"/>
                </a:lnTo>
                <a:lnTo>
                  <a:pt x="1875" y="368"/>
                </a:lnTo>
                <a:lnTo>
                  <a:pt x="1849" y="374"/>
                </a:lnTo>
                <a:lnTo>
                  <a:pt x="1824" y="374"/>
                </a:lnTo>
                <a:lnTo>
                  <a:pt x="1800" y="374"/>
                </a:lnTo>
                <a:lnTo>
                  <a:pt x="1781" y="374"/>
                </a:lnTo>
                <a:lnTo>
                  <a:pt x="1762" y="374"/>
                </a:lnTo>
                <a:lnTo>
                  <a:pt x="1737" y="386"/>
                </a:lnTo>
                <a:lnTo>
                  <a:pt x="1718" y="386"/>
                </a:lnTo>
                <a:lnTo>
                  <a:pt x="1699" y="393"/>
                </a:lnTo>
                <a:lnTo>
                  <a:pt x="1669" y="399"/>
                </a:lnTo>
                <a:lnTo>
                  <a:pt x="1650" y="399"/>
                </a:lnTo>
                <a:lnTo>
                  <a:pt x="1625" y="399"/>
                </a:lnTo>
                <a:lnTo>
                  <a:pt x="1600" y="399"/>
                </a:lnTo>
                <a:lnTo>
                  <a:pt x="1581" y="399"/>
                </a:lnTo>
                <a:lnTo>
                  <a:pt x="1562" y="405"/>
                </a:lnTo>
                <a:lnTo>
                  <a:pt x="1543" y="405"/>
                </a:lnTo>
                <a:lnTo>
                  <a:pt x="1524" y="405"/>
                </a:lnTo>
                <a:lnTo>
                  <a:pt x="1500" y="411"/>
                </a:lnTo>
                <a:lnTo>
                  <a:pt x="1475" y="411"/>
                </a:lnTo>
                <a:lnTo>
                  <a:pt x="1456" y="411"/>
                </a:lnTo>
                <a:lnTo>
                  <a:pt x="1437" y="411"/>
                </a:lnTo>
                <a:lnTo>
                  <a:pt x="1412" y="411"/>
                </a:lnTo>
                <a:lnTo>
                  <a:pt x="1393" y="399"/>
                </a:lnTo>
                <a:lnTo>
                  <a:pt x="1375" y="399"/>
                </a:lnTo>
                <a:lnTo>
                  <a:pt x="1356" y="393"/>
                </a:lnTo>
                <a:lnTo>
                  <a:pt x="1325" y="393"/>
                </a:lnTo>
                <a:lnTo>
                  <a:pt x="1300" y="393"/>
                </a:lnTo>
                <a:lnTo>
                  <a:pt x="1275" y="393"/>
                </a:lnTo>
                <a:lnTo>
                  <a:pt x="1256" y="393"/>
                </a:lnTo>
                <a:lnTo>
                  <a:pt x="1232" y="399"/>
                </a:lnTo>
                <a:lnTo>
                  <a:pt x="1206" y="405"/>
                </a:lnTo>
                <a:lnTo>
                  <a:pt x="1187" y="411"/>
                </a:lnTo>
                <a:lnTo>
                  <a:pt x="1162" y="411"/>
                </a:lnTo>
                <a:lnTo>
                  <a:pt x="1125" y="417"/>
                </a:lnTo>
                <a:lnTo>
                  <a:pt x="1106" y="417"/>
                </a:lnTo>
                <a:lnTo>
                  <a:pt x="1088" y="417"/>
                </a:lnTo>
                <a:lnTo>
                  <a:pt x="1069" y="417"/>
                </a:lnTo>
                <a:lnTo>
                  <a:pt x="1050" y="417"/>
                </a:lnTo>
                <a:lnTo>
                  <a:pt x="1012" y="417"/>
                </a:lnTo>
                <a:lnTo>
                  <a:pt x="987" y="417"/>
                </a:lnTo>
                <a:lnTo>
                  <a:pt x="962" y="417"/>
                </a:lnTo>
                <a:lnTo>
                  <a:pt x="943" y="417"/>
                </a:lnTo>
                <a:lnTo>
                  <a:pt x="925" y="417"/>
                </a:lnTo>
                <a:lnTo>
                  <a:pt x="906" y="417"/>
                </a:lnTo>
                <a:lnTo>
                  <a:pt x="887" y="417"/>
                </a:lnTo>
                <a:lnTo>
                  <a:pt x="862" y="411"/>
                </a:lnTo>
                <a:lnTo>
                  <a:pt x="837" y="399"/>
                </a:lnTo>
                <a:lnTo>
                  <a:pt x="818" y="386"/>
                </a:lnTo>
                <a:lnTo>
                  <a:pt x="799" y="386"/>
                </a:lnTo>
                <a:lnTo>
                  <a:pt x="775" y="386"/>
                </a:lnTo>
                <a:lnTo>
                  <a:pt x="750" y="386"/>
                </a:lnTo>
                <a:lnTo>
                  <a:pt x="719" y="380"/>
                </a:lnTo>
                <a:lnTo>
                  <a:pt x="700" y="380"/>
                </a:lnTo>
                <a:lnTo>
                  <a:pt x="681" y="374"/>
                </a:lnTo>
                <a:lnTo>
                  <a:pt x="656" y="368"/>
                </a:lnTo>
                <a:lnTo>
                  <a:pt x="638" y="368"/>
                </a:lnTo>
                <a:lnTo>
                  <a:pt x="619" y="362"/>
                </a:lnTo>
                <a:lnTo>
                  <a:pt x="600" y="350"/>
                </a:lnTo>
                <a:lnTo>
                  <a:pt x="575" y="344"/>
                </a:lnTo>
                <a:lnTo>
                  <a:pt x="556" y="338"/>
                </a:lnTo>
                <a:lnTo>
                  <a:pt x="524" y="338"/>
                </a:lnTo>
                <a:lnTo>
                  <a:pt x="500" y="320"/>
                </a:lnTo>
                <a:lnTo>
                  <a:pt x="475" y="314"/>
                </a:lnTo>
                <a:lnTo>
                  <a:pt x="456" y="302"/>
                </a:lnTo>
                <a:lnTo>
                  <a:pt x="437" y="290"/>
                </a:lnTo>
                <a:lnTo>
                  <a:pt x="412" y="278"/>
                </a:lnTo>
                <a:lnTo>
                  <a:pt x="374" y="266"/>
                </a:lnTo>
                <a:lnTo>
                  <a:pt x="350" y="254"/>
                </a:lnTo>
                <a:lnTo>
                  <a:pt x="331" y="242"/>
                </a:lnTo>
                <a:lnTo>
                  <a:pt x="313" y="229"/>
                </a:lnTo>
                <a:lnTo>
                  <a:pt x="275" y="205"/>
                </a:lnTo>
                <a:lnTo>
                  <a:pt x="256" y="199"/>
                </a:lnTo>
                <a:lnTo>
                  <a:pt x="237" y="187"/>
                </a:lnTo>
                <a:lnTo>
                  <a:pt x="224" y="169"/>
                </a:lnTo>
                <a:lnTo>
                  <a:pt x="200" y="151"/>
                </a:lnTo>
                <a:lnTo>
                  <a:pt x="181" y="139"/>
                </a:lnTo>
                <a:lnTo>
                  <a:pt x="175" y="121"/>
                </a:lnTo>
                <a:lnTo>
                  <a:pt x="163" y="103"/>
                </a:lnTo>
                <a:lnTo>
                  <a:pt x="150" y="85"/>
                </a:lnTo>
                <a:lnTo>
                  <a:pt x="131" y="72"/>
                </a:lnTo>
                <a:lnTo>
                  <a:pt x="112" y="60"/>
                </a:lnTo>
                <a:lnTo>
                  <a:pt x="93" y="54"/>
                </a:lnTo>
                <a:lnTo>
                  <a:pt x="74" y="48"/>
                </a:lnTo>
                <a:lnTo>
                  <a:pt x="57" y="48"/>
                </a:lnTo>
                <a:lnTo>
                  <a:pt x="38" y="36"/>
                </a:lnTo>
                <a:lnTo>
                  <a:pt x="19" y="24"/>
                </a:lnTo>
                <a:lnTo>
                  <a:pt x="0" y="12"/>
                </a:lnTo>
                <a:lnTo>
                  <a:pt x="6" y="0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>
            <a:extLst>
              <a:ext uri="{FF2B5EF4-FFF2-40B4-BE49-F238E27FC236}">
                <a16:creationId xmlns:a16="http://schemas.microsoft.com/office/drawing/2014/main" id="{C52CC47F-3B6C-D54C-42D6-A9BE70CF85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8175" y="2863850"/>
            <a:ext cx="2287588" cy="1087438"/>
          </a:xfrm>
          <a:prstGeom prst="roundRect">
            <a:avLst>
              <a:gd name="adj" fmla="val 12495"/>
            </a:avLst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lnSpc>
                <a:spcPct val="95000"/>
              </a:lnSpc>
            </a:pPr>
            <a:r>
              <a:rPr lang="en-US" altLang="en-US" sz="2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SORT</a:t>
            </a:r>
          </a:p>
          <a:p>
            <a:pPr algn="ctr">
              <a:lnSpc>
                <a:spcPct val="95000"/>
              </a:lnSpc>
            </a:pPr>
            <a:r>
              <a:rPr lang="en-US" altLang="en-US" sz="2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Process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62AE5CC4-4B39-4A93-8896-03967D12D8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3275" y="4529138"/>
            <a:ext cx="2062163" cy="7413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81000" tIns="190500" rIns="381000" bIns="190500" anchor="ctr">
            <a:spAutoFit/>
          </a:bodyPr>
          <a:lstStyle/>
          <a:p>
            <a:pPr algn="ctr">
              <a:lnSpc>
                <a:spcPct val="95000"/>
              </a:lnSpc>
            </a:pPr>
            <a:r>
              <a:rPr lang="en-US" altLang="en-US" sz="2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WorkFile</a:t>
            </a:r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382F7BAA-A876-331C-D613-1C4EDDEBF11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76500" y="176213"/>
            <a:ext cx="3878263" cy="476250"/>
          </a:xfrm>
          <a:noFill/>
          <a:ln/>
        </p:spPr>
        <p:txBody>
          <a:bodyPr/>
          <a:lstStyle/>
          <a:p>
            <a:r>
              <a:rPr lang="en-US" altLang="en-US"/>
              <a:t>How the SORT works.</a:t>
            </a:r>
          </a:p>
        </p:txBody>
      </p:sp>
      <p:sp>
        <p:nvSpPr>
          <p:cNvPr id="14341" name="Rectangle 5">
            <a:extLst>
              <a:ext uri="{FF2B5EF4-FFF2-40B4-BE49-F238E27FC236}">
                <a16:creationId xmlns:a16="http://schemas.microsoft.com/office/drawing/2014/main" id="{196FD006-B214-2E84-9491-54F673171BD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85788" y="5467350"/>
            <a:ext cx="8048625" cy="1077913"/>
          </a:xfrm>
          <a:noFill/>
          <a:ln/>
        </p:spPr>
        <p:txBody>
          <a:bodyPr wrap="none">
            <a:spAutoFit/>
          </a:bodyPr>
          <a:lstStyle/>
          <a:p>
            <a:pPr>
              <a:spcBef>
                <a:spcPct val="60000"/>
              </a:spcBef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SORT WorkFile ON ASCENDING KEY WSalesmanNum</a:t>
            </a:r>
            <a:br>
              <a:rPr lang="en-US" altLang="en-US">
                <a:latin typeface="Courier New" panose="02070309020205020404" pitchFamily="49" charset="0"/>
              </a:rPr>
            </a:br>
            <a:r>
              <a:rPr lang="en-US" altLang="en-US">
                <a:latin typeface="Courier New" panose="02070309020205020404" pitchFamily="49" charset="0"/>
              </a:rPr>
              <a:t>           USING SalesFile</a:t>
            </a:r>
            <a:br>
              <a:rPr lang="en-US" altLang="en-US">
                <a:latin typeface="Courier New" panose="02070309020205020404" pitchFamily="49" charset="0"/>
              </a:rPr>
            </a:br>
            <a:r>
              <a:rPr lang="en-US" altLang="en-US">
                <a:latin typeface="Courier New" panose="02070309020205020404" pitchFamily="49" charset="0"/>
              </a:rPr>
              <a:t>           GIVING SortedSalesFile.</a:t>
            </a:r>
          </a:p>
        </p:txBody>
      </p:sp>
      <p:sp>
        <p:nvSpPr>
          <p:cNvPr id="14342" name="Rectangle 6">
            <a:extLst>
              <a:ext uri="{FF2B5EF4-FFF2-40B4-BE49-F238E27FC236}">
                <a16:creationId xmlns:a16="http://schemas.microsoft.com/office/drawing/2014/main" id="{43F5DF5B-25E8-0703-4090-5C302876F4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8813" y="877888"/>
            <a:ext cx="2401887" cy="1101725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SalesFile</a:t>
            </a:r>
          </a:p>
        </p:txBody>
      </p:sp>
      <p:sp>
        <p:nvSpPr>
          <p:cNvPr id="14343" name="Rectangle 7">
            <a:extLst>
              <a:ext uri="{FF2B5EF4-FFF2-40B4-BE49-F238E27FC236}">
                <a16:creationId xmlns:a16="http://schemas.microsoft.com/office/drawing/2014/main" id="{1A28DF98-D8F6-F7BC-0648-E0181D1145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45175" y="877888"/>
            <a:ext cx="2401888" cy="1101725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SortedSalesFile</a:t>
            </a:r>
          </a:p>
        </p:txBody>
      </p:sp>
      <p:sp>
        <p:nvSpPr>
          <p:cNvPr id="14344" name="Arc 8">
            <a:extLst>
              <a:ext uri="{FF2B5EF4-FFF2-40B4-BE49-F238E27FC236}">
                <a16:creationId xmlns:a16="http://schemas.microsoft.com/office/drawing/2014/main" id="{131DEA89-5D7E-965F-03CF-7B58F1BDDDE0}"/>
              </a:ext>
            </a:extLst>
          </p:cNvPr>
          <p:cNvSpPr>
            <a:spLocks/>
          </p:cNvSpPr>
          <p:nvPr/>
        </p:nvSpPr>
        <p:spPr bwMode="auto">
          <a:xfrm>
            <a:off x="1657350" y="1876425"/>
            <a:ext cx="1657350" cy="1614488"/>
          </a:xfrm>
          <a:custGeom>
            <a:avLst/>
            <a:gdLst>
              <a:gd name="G0" fmla="+- 21600 0 0"/>
              <a:gd name="G1" fmla="+- 0 0 0"/>
              <a:gd name="G2" fmla="+- 21600 0 0"/>
              <a:gd name="T0" fmla="*/ 21600 w 21600"/>
              <a:gd name="T1" fmla="*/ 21600 h 21600"/>
              <a:gd name="T2" fmla="*/ 0 w 21600"/>
              <a:gd name="T3" fmla="*/ 0 h 21600"/>
              <a:gd name="T4" fmla="*/ 2160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21599"/>
                </a:moveTo>
                <a:cubicBezTo>
                  <a:pt x="9670" y="21599"/>
                  <a:pt x="0" y="11929"/>
                  <a:pt x="0" y="0"/>
                </a:cubicBezTo>
              </a:path>
              <a:path w="21600" h="21600" stroke="0" extrusionOk="0">
                <a:moveTo>
                  <a:pt x="21600" y="21599"/>
                </a:moveTo>
                <a:cubicBezTo>
                  <a:pt x="9670" y="21599"/>
                  <a:pt x="0" y="11929"/>
                  <a:pt x="0" y="0"/>
                </a:cubicBezTo>
                <a:lnTo>
                  <a:pt x="21600" y="0"/>
                </a:lnTo>
                <a:close/>
              </a:path>
            </a:pathLst>
          </a:custGeom>
          <a:noFill/>
          <a:ln w="25400" cap="rnd">
            <a:solidFill>
              <a:schemeClr val="tx1"/>
            </a:solidFill>
            <a:round/>
            <a:headEnd type="stealth" w="med" len="lg"/>
            <a:tailEnd type="none" w="sm" len="sm"/>
          </a:ln>
          <a:effectLst>
            <a:outerShdw dist="35921" dir="2700000" algn="ctr" rotWithShape="0">
              <a:schemeClr val="bg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5" name="Arc 9">
            <a:extLst>
              <a:ext uri="{FF2B5EF4-FFF2-40B4-BE49-F238E27FC236}">
                <a16:creationId xmlns:a16="http://schemas.microsoft.com/office/drawing/2014/main" id="{901A036A-2D20-F43F-1773-A65344642A13}"/>
              </a:ext>
            </a:extLst>
          </p:cNvPr>
          <p:cNvSpPr>
            <a:spLocks/>
          </p:cNvSpPr>
          <p:nvPr/>
        </p:nvSpPr>
        <p:spPr bwMode="auto">
          <a:xfrm>
            <a:off x="5357813" y="1833563"/>
            <a:ext cx="1700212" cy="1643062"/>
          </a:xfrm>
          <a:custGeom>
            <a:avLst/>
            <a:gdLst>
              <a:gd name="G0" fmla="+- 0 0 0"/>
              <a:gd name="G1" fmla="+- 0 0 0"/>
              <a:gd name="G2" fmla="+- 21600 0 0"/>
              <a:gd name="T0" fmla="*/ 21600 w 21600"/>
              <a:gd name="T1" fmla="*/ 0 h 21600"/>
              <a:gd name="T2" fmla="*/ 0 w 21600"/>
              <a:gd name="T3" fmla="*/ 21600 h 21600"/>
              <a:gd name="T4" fmla="*/ 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599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599"/>
                </a:cubicBezTo>
                <a:lnTo>
                  <a:pt x="0" y="0"/>
                </a:lnTo>
                <a:close/>
              </a:path>
            </a:pathLst>
          </a:custGeom>
          <a:noFill/>
          <a:ln w="25400" cap="rnd">
            <a:solidFill>
              <a:schemeClr val="tx1"/>
            </a:solidFill>
            <a:round/>
            <a:headEnd type="stealth" w="med" len="lg"/>
            <a:tailEnd type="none" w="sm" len="sm"/>
          </a:ln>
          <a:effectLst>
            <a:outerShdw dist="35921" dir="2700000" algn="ctr" rotWithShape="0">
              <a:schemeClr val="bg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6" name="Rectangle 10">
            <a:extLst>
              <a:ext uri="{FF2B5EF4-FFF2-40B4-BE49-F238E27FC236}">
                <a16:creationId xmlns:a16="http://schemas.microsoft.com/office/drawing/2014/main" id="{E69A8883-5E3A-DABF-6F90-D7F068BFBB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3838" y="2508250"/>
            <a:ext cx="968375" cy="5651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8100" tIns="38100" rIns="38100" bIns="38100" anchor="ctr">
            <a:spAutoFit/>
          </a:bodyPr>
          <a:lstStyle/>
          <a:p>
            <a:pPr algn="ctr"/>
            <a:r>
              <a:rPr lang="en-US" altLang="en-US" sz="1600">
                <a:solidFill>
                  <a:srgbClr val="000000"/>
                </a:solidFill>
                <a:effectLst/>
              </a:rPr>
              <a:t>Unsorted</a:t>
            </a:r>
          </a:p>
          <a:p>
            <a:pPr algn="ctr"/>
            <a:r>
              <a:rPr lang="en-US" altLang="en-US" sz="1600">
                <a:solidFill>
                  <a:srgbClr val="000000"/>
                </a:solidFill>
                <a:effectLst/>
              </a:rPr>
              <a:t>Records</a:t>
            </a:r>
          </a:p>
        </p:txBody>
      </p:sp>
      <p:sp>
        <p:nvSpPr>
          <p:cNvPr id="14347" name="Rectangle 11">
            <a:extLst>
              <a:ext uri="{FF2B5EF4-FFF2-40B4-BE49-F238E27FC236}">
                <a16:creationId xmlns:a16="http://schemas.microsoft.com/office/drawing/2014/main" id="{19EAD0CC-C22F-8F45-1B28-4F7BA3FE72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43650" y="2560638"/>
            <a:ext cx="889000" cy="5651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8100" tIns="38100" rIns="38100" bIns="38100" anchor="ctr">
            <a:spAutoFit/>
          </a:bodyPr>
          <a:lstStyle/>
          <a:p>
            <a:pPr algn="ctr"/>
            <a:r>
              <a:rPr lang="en-US" altLang="en-US" sz="1600">
                <a:solidFill>
                  <a:srgbClr val="000000"/>
                </a:solidFill>
                <a:effectLst/>
              </a:rPr>
              <a:t>Sorted</a:t>
            </a:r>
          </a:p>
          <a:p>
            <a:pPr algn="ctr"/>
            <a:r>
              <a:rPr lang="en-US" altLang="en-US" sz="1600">
                <a:solidFill>
                  <a:srgbClr val="000000"/>
                </a:solidFill>
                <a:effectLst/>
              </a:rPr>
              <a:t>Records</a:t>
            </a:r>
          </a:p>
        </p:txBody>
      </p:sp>
      <p:sp>
        <p:nvSpPr>
          <p:cNvPr id="14348" name="Line 12">
            <a:extLst>
              <a:ext uri="{FF2B5EF4-FFF2-40B4-BE49-F238E27FC236}">
                <a16:creationId xmlns:a16="http://schemas.microsoft.com/office/drawing/2014/main" id="{3AC9EF4D-B580-95EF-B61B-A095DD0F626B}"/>
              </a:ext>
            </a:extLst>
          </p:cNvPr>
          <p:cNvSpPr>
            <a:spLocks noChangeShapeType="1"/>
          </p:cNvSpPr>
          <p:nvPr/>
        </p:nvSpPr>
        <p:spPr bwMode="auto">
          <a:xfrm>
            <a:off x="4295775" y="3852863"/>
            <a:ext cx="0" cy="7715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stealth" w="med" len="lg"/>
          </a:ln>
          <a:effectLst>
            <a:outerShdw dist="35921" dir="2700000" algn="ctr" rotWithShape="0">
              <a:schemeClr val="bg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AutoShape 2">
            <a:extLst>
              <a:ext uri="{FF2B5EF4-FFF2-40B4-BE49-F238E27FC236}">
                <a16:creationId xmlns:a16="http://schemas.microsoft.com/office/drawing/2014/main" id="{C2E534FD-8370-D3BF-10AB-F29EFC3D00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8175" y="2863850"/>
            <a:ext cx="2287588" cy="1087438"/>
          </a:xfrm>
          <a:prstGeom prst="roundRect">
            <a:avLst>
              <a:gd name="adj" fmla="val 12495"/>
            </a:avLst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lnSpc>
                <a:spcPct val="95000"/>
              </a:lnSpc>
            </a:pPr>
            <a:r>
              <a:rPr lang="en-US" altLang="en-US" sz="2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SORT</a:t>
            </a:r>
          </a:p>
          <a:p>
            <a:pPr algn="ctr">
              <a:lnSpc>
                <a:spcPct val="95000"/>
              </a:lnSpc>
            </a:pPr>
            <a:r>
              <a:rPr lang="en-US" altLang="en-US" sz="2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Process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B776095F-8F3C-AB91-80BD-EFF9D32DFB7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04925" y="204788"/>
            <a:ext cx="6329363" cy="476250"/>
          </a:xfrm>
          <a:noFill/>
          <a:ln/>
        </p:spPr>
        <p:txBody>
          <a:bodyPr/>
          <a:lstStyle/>
          <a:p>
            <a:r>
              <a:rPr lang="en-US" altLang="en-US"/>
              <a:t>How the INPUT PROCEDURE works.</a:t>
            </a:r>
          </a:p>
        </p:txBody>
      </p:sp>
      <p:sp>
        <p:nvSpPr>
          <p:cNvPr id="16388" name="Rectangle 4">
            <a:extLst>
              <a:ext uri="{FF2B5EF4-FFF2-40B4-BE49-F238E27FC236}">
                <a16:creationId xmlns:a16="http://schemas.microsoft.com/office/drawing/2014/main" id="{BC17F183-A130-5016-2985-450F6D2E6E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85788" y="5467350"/>
            <a:ext cx="8048625" cy="1077913"/>
          </a:xfrm>
          <a:noFill/>
          <a:ln/>
        </p:spPr>
        <p:txBody>
          <a:bodyPr wrap="none">
            <a:spAutoFit/>
          </a:bodyPr>
          <a:lstStyle/>
          <a:p>
            <a:pPr>
              <a:spcBef>
                <a:spcPct val="60000"/>
              </a:spcBef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SORT WorkFile ON ASCENDING KEY WSalesmanNum</a:t>
            </a:r>
            <a:br>
              <a:rPr lang="en-US" altLang="en-US">
                <a:latin typeface="Courier New" panose="02070309020205020404" pitchFamily="49" charset="0"/>
              </a:rPr>
            </a:br>
            <a:r>
              <a:rPr lang="en-US" altLang="en-US">
                <a:latin typeface="Courier New" panose="02070309020205020404" pitchFamily="49" charset="0"/>
              </a:rPr>
              <a:t>    INPUT PROCEDURE IS SelectHatSales</a:t>
            </a:r>
            <a:br>
              <a:rPr lang="en-US" altLang="en-US">
                <a:latin typeface="Courier New" panose="02070309020205020404" pitchFamily="49" charset="0"/>
              </a:rPr>
            </a:br>
            <a:r>
              <a:rPr lang="en-US" altLang="en-US">
                <a:latin typeface="Courier New" panose="02070309020205020404" pitchFamily="49" charset="0"/>
              </a:rPr>
              <a:t>    GIVING SortedSalesFile.</a:t>
            </a:r>
          </a:p>
        </p:txBody>
      </p:sp>
      <p:sp>
        <p:nvSpPr>
          <p:cNvPr id="16389" name="Rectangle 5">
            <a:extLst>
              <a:ext uri="{FF2B5EF4-FFF2-40B4-BE49-F238E27FC236}">
                <a16:creationId xmlns:a16="http://schemas.microsoft.com/office/drawing/2014/main" id="{B4BCACC7-01CD-AD30-7C09-D6767DA232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8038" y="4519613"/>
            <a:ext cx="2062162" cy="74136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81000" tIns="190500" rIns="381000" bIns="190500" anchor="ctr">
            <a:spAutoFit/>
          </a:bodyPr>
          <a:lstStyle/>
          <a:p>
            <a:pPr algn="ctr">
              <a:lnSpc>
                <a:spcPct val="95000"/>
              </a:lnSpc>
            </a:pPr>
            <a:r>
              <a:rPr lang="en-US" altLang="en-US" sz="2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WorkFile</a:t>
            </a:r>
          </a:p>
        </p:txBody>
      </p:sp>
      <p:sp>
        <p:nvSpPr>
          <p:cNvPr id="16390" name="Rectangle 6">
            <a:extLst>
              <a:ext uri="{FF2B5EF4-FFF2-40B4-BE49-F238E27FC236}">
                <a16:creationId xmlns:a16="http://schemas.microsoft.com/office/drawing/2014/main" id="{43DE37BB-F915-24E0-C498-FD162320F1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8813" y="877888"/>
            <a:ext cx="2401887" cy="110172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SalesFile</a:t>
            </a:r>
          </a:p>
        </p:txBody>
      </p:sp>
      <p:sp>
        <p:nvSpPr>
          <p:cNvPr id="16391" name="Rectangle 7">
            <a:extLst>
              <a:ext uri="{FF2B5EF4-FFF2-40B4-BE49-F238E27FC236}">
                <a16:creationId xmlns:a16="http://schemas.microsoft.com/office/drawing/2014/main" id="{575F89E5-FCC8-C696-FEF7-FC616DFEB0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51525" y="884238"/>
            <a:ext cx="2389188" cy="1089025"/>
          </a:xfrm>
          <a:prstGeom prst="rect">
            <a:avLst/>
          </a:prstGeom>
          <a:solidFill>
            <a:schemeClr val="accent1"/>
          </a:solidFill>
          <a:ln w="254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SortedSalesFile</a:t>
            </a:r>
          </a:p>
        </p:txBody>
      </p:sp>
      <p:sp>
        <p:nvSpPr>
          <p:cNvPr id="16392" name="Arc 8">
            <a:extLst>
              <a:ext uri="{FF2B5EF4-FFF2-40B4-BE49-F238E27FC236}">
                <a16:creationId xmlns:a16="http://schemas.microsoft.com/office/drawing/2014/main" id="{7DC7825A-80A6-5C78-1F20-0E6782BB7D7A}"/>
              </a:ext>
            </a:extLst>
          </p:cNvPr>
          <p:cNvSpPr>
            <a:spLocks/>
          </p:cNvSpPr>
          <p:nvPr/>
        </p:nvSpPr>
        <p:spPr bwMode="auto">
          <a:xfrm>
            <a:off x="5343525" y="1819275"/>
            <a:ext cx="1757363" cy="1671638"/>
          </a:xfrm>
          <a:custGeom>
            <a:avLst/>
            <a:gdLst>
              <a:gd name="G0" fmla="+- 0 0 0"/>
              <a:gd name="G1" fmla="+- 0 0 0"/>
              <a:gd name="G2" fmla="+- 21600 0 0"/>
              <a:gd name="T0" fmla="*/ 21600 w 21600"/>
              <a:gd name="T1" fmla="*/ 0 h 21600"/>
              <a:gd name="T2" fmla="*/ 0 w 21600"/>
              <a:gd name="T3" fmla="*/ 21600 h 21600"/>
              <a:gd name="T4" fmla="*/ 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599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599"/>
                </a:cubicBezTo>
                <a:lnTo>
                  <a:pt x="0" y="0"/>
                </a:lnTo>
                <a:close/>
              </a:path>
            </a:pathLst>
          </a:custGeom>
          <a:noFill/>
          <a:ln w="25400" cap="rnd">
            <a:solidFill>
              <a:schemeClr val="tx1"/>
            </a:solidFill>
            <a:round/>
            <a:headEnd type="stealth" w="med" len="lg"/>
            <a:tailEnd type="none" w="sm" len="sm"/>
          </a:ln>
          <a:effectLst>
            <a:outerShdw dist="35921" dir="2700000" algn="ctr" rotWithShape="0">
              <a:schemeClr val="bg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3" name="Rectangle 9">
            <a:extLst>
              <a:ext uri="{FF2B5EF4-FFF2-40B4-BE49-F238E27FC236}">
                <a16:creationId xmlns:a16="http://schemas.microsoft.com/office/drawing/2014/main" id="{04FB291A-F6AE-5428-CE8C-6719C02DD2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43650" y="2584450"/>
            <a:ext cx="889000" cy="51752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8100" tIns="38100" rIns="38100" bIns="38100" anchor="ctr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</a:rPr>
              <a:t>Sorted</a:t>
            </a:r>
          </a:p>
          <a:p>
            <a:pPr algn="ctr">
              <a:lnSpc>
                <a:spcPct val="9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</a:rPr>
              <a:t>Records</a:t>
            </a:r>
          </a:p>
        </p:txBody>
      </p:sp>
      <p:sp>
        <p:nvSpPr>
          <p:cNvPr id="16394" name="Line 10">
            <a:extLst>
              <a:ext uri="{FF2B5EF4-FFF2-40B4-BE49-F238E27FC236}">
                <a16:creationId xmlns:a16="http://schemas.microsoft.com/office/drawing/2014/main" id="{E87B43BC-92DB-8ECA-AFED-517413B08D5A}"/>
              </a:ext>
            </a:extLst>
          </p:cNvPr>
          <p:cNvSpPr>
            <a:spLocks noChangeShapeType="1"/>
          </p:cNvSpPr>
          <p:nvPr/>
        </p:nvSpPr>
        <p:spPr bwMode="auto">
          <a:xfrm>
            <a:off x="4300538" y="3843338"/>
            <a:ext cx="0" cy="7715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stealth" w="med" len="lg"/>
          </a:ln>
          <a:effectLst>
            <a:outerShdw dist="35921" dir="2700000" algn="ctr" rotWithShape="0">
              <a:schemeClr val="bg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5" name="AutoShape 11">
            <a:extLst>
              <a:ext uri="{FF2B5EF4-FFF2-40B4-BE49-F238E27FC236}">
                <a16:creationId xmlns:a16="http://schemas.microsoft.com/office/drawing/2014/main" id="{5DB06A38-79F0-FCB5-0FD6-4C9BB61458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200" y="4044950"/>
            <a:ext cx="2398713" cy="715963"/>
          </a:xfrm>
          <a:prstGeom prst="roundRect">
            <a:avLst>
              <a:gd name="adj" fmla="val 12495"/>
            </a:avLst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76200" tIns="152400" rIns="76200" bIns="152400" anchor="ctr">
            <a:spAutoFit/>
          </a:bodyPr>
          <a:lstStyle/>
          <a:p>
            <a:pPr algn="ctr">
              <a:lnSpc>
                <a:spcPct val="95000"/>
              </a:lnSpc>
            </a:pPr>
            <a:r>
              <a:rPr lang="en-US" altLang="en-US" sz="2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SelectHatSales</a:t>
            </a:r>
          </a:p>
        </p:txBody>
      </p:sp>
      <p:sp>
        <p:nvSpPr>
          <p:cNvPr id="16396" name="Arc 12">
            <a:extLst>
              <a:ext uri="{FF2B5EF4-FFF2-40B4-BE49-F238E27FC236}">
                <a16:creationId xmlns:a16="http://schemas.microsoft.com/office/drawing/2014/main" id="{FEF97189-6904-D260-B862-5EE122385400}"/>
              </a:ext>
            </a:extLst>
          </p:cNvPr>
          <p:cNvSpPr>
            <a:spLocks/>
          </p:cNvSpPr>
          <p:nvPr/>
        </p:nvSpPr>
        <p:spPr bwMode="auto">
          <a:xfrm>
            <a:off x="1614488" y="3016250"/>
            <a:ext cx="1728787" cy="1085850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0 w 21600"/>
              <a:gd name="T1" fmla="*/ 21600 h 21600"/>
              <a:gd name="T2" fmla="*/ 21580 w 21600"/>
              <a:gd name="T3" fmla="*/ 0 h 21600"/>
              <a:gd name="T4" fmla="*/ 2160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21599"/>
                </a:moveTo>
                <a:cubicBezTo>
                  <a:pt x="0" y="9678"/>
                  <a:pt x="9658" y="11"/>
                  <a:pt x="21580" y="0"/>
                </a:cubicBezTo>
              </a:path>
              <a:path w="21600" h="21600" stroke="0" extrusionOk="0">
                <a:moveTo>
                  <a:pt x="0" y="21599"/>
                </a:moveTo>
                <a:cubicBezTo>
                  <a:pt x="0" y="9678"/>
                  <a:pt x="9658" y="11"/>
                  <a:pt x="21580" y="0"/>
                </a:cubicBezTo>
                <a:lnTo>
                  <a:pt x="21600" y="21600"/>
                </a:lnTo>
                <a:close/>
              </a:path>
            </a:pathLst>
          </a:custGeom>
          <a:noFill/>
          <a:ln w="25400" cap="rnd">
            <a:solidFill>
              <a:schemeClr val="tx1"/>
            </a:solidFill>
            <a:round/>
            <a:headEnd type="none" w="sm" len="sm"/>
            <a:tailEnd type="stealth" w="med" len="lg"/>
          </a:ln>
          <a:effectLst>
            <a:outerShdw dist="35921" dir="2700000" algn="ctr" rotWithShape="0">
              <a:schemeClr val="bg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7" name="Arc 13">
            <a:extLst>
              <a:ext uri="{FF2B5EF4-FFF2-40B4-BE49-F238E27FC236}">
                <a16:creationId xmlns:a16="http://schemas.microsoft.com/office/drawing/2014/main" id="{C035C431-943D-68B1-55F2-31510AD25662}"/>
              </a:ext>
            </a:extLst>
          </p:cNvPr>
          <p:cNvSpPr>
            <a:spLocks/>
          </p:cNvSpPr>
          <p:nvPr/>
        </p:nvSpPr>
        <p:spPr bwMode="auto">
          <a:xfrm>
            <a:off x="615950" y="1816100"/>
            <a:ext cx="742950" cy="2314575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0 w 21600"/>
              <a:gd name="T1" fmla="*/ 21600 h 21600"/>
              <a:gd name="T2" fmla="*/ 21554 w 21600"/>
              <a:gd name="T3" fmla="*/ 0 h 21600"/>
              <a:gd name="T4" fmla="*/ 2160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21599"/>
                </a:moveTo>
                <a:cubicBezTo>
                  <a:pt x="0" y="9688"/>
                  <a:pt x="9642" y="25"/>
                  <a:pt x="21554" y="0"/>
                </a:cubicBezTo>
              </a:path>
              <a:path w="21600" h="21600" stroke="0" extrusionOk="0">
                <a:moveTo>
                  <a:pt x="0" y="21599"/>
                </a:moveTo>
                <a:cubicBezTo>
                  <a:pt x="0" y="9688"/>
                  <a:pt x="9642" y="25"/>
                  <a:pt x="21554" y="0"/>
                </a:cubicBezTo>
                <a:lnTo>
                  <a:pt x="21600" y="21600"/>
                </a:lnTo>
                <a:close/>
              </a:path>
            </a:pathLst>
          </a:custGeom>
          <a:noFill/>
          <a:ln w="25400" cap="rnd">
            <a:solidFill>
              <a:schemeClr val="tx1"/>
            </a:solidFill>
            <a:round/>
            <a:headEnd type="stealth" w="med" len="lg"/>
            <a:tailEnd type="none" w="sm" len="sm"/>
          </a:ln>
          <a:effectLst>
            <a:outerShdw dist="35921" dir="2700000" algn="ctr" rotWithShape="0">
              <a:schemeClr val="bg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8" name="Rectangle 14">
            <a:extLst>
              <a:ext uri="{FF2B5EF4-FFF2-40B4-BE49-F238E27FC236}">
                <a16:creationId xmlns:a16="http://schemas.microsoft.com/office/drawing/2014/main" id="{ACF5946F-8EB3-7124-A4B7-ED6F53F517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17688" y="2901950"/>
            <a:ext cx="968375" cy="73818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8100" tIns="38100" rIns="38100" bIns="38100" anchor="ctr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</a:rPr>
              <a:t>Unsorted</a:t>
            </a:r>
            <a:br>
              <a:rPr lang="en-US" altLang="en-US" sz="1600">
                <a:solidFill>
                  <a:srgbClr val="000000"/>
                </a:solidFill>
                <a:effectLst/>
              </a:rPr>
            </a:br>
            <a:r>
              <a:rPr lang="en-US" altLang="en-US" sz="1600">
                <a:solidFill>
                  <a:srgbClr val="000000"/>
                </a:solidFill>
                <a:effectLst/>
              </a:rPr>
              <a:t>Hat</a:t>
            </a:r>
          </a:p>
          <a:p>
            <a:pPr algn="ctr">
              <a:lnSpc>
                <a:spcPct val="9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</a:rPr>
              <a:t>Records</a:t>
            </a:r>
          </a:p>
        </p:txBody>
      </p:sp>
      <p:sp>
        <p:nvSpPr>
          <p:cNvPr id="16399" name="Rectangle 15">
            <a:extLst>
              <a:ext uri="{FF2B5EF4-FFF2-40B4-BE49-F238E27FC236}">
                <a16:creationId xmlns:a16="http://schemas.microsoft.com/office/drawing/2014/main" id="{EFC12344-270A-7EB5-F3A9-826D2605D0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6550" y="2503488"/>
            <a:ext cx="968375" cy="51752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8100" tIns="38100" rIns="38100" bIns="38100" anchor="ctr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</a:rPr>
              <a:t>Unsorted</a:t>
            </a:r>
          </a:p>
          <a:p>
            <a:pPr algn="ctr">
              <a:lnSpc>
                <a:spcPct val="9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</a:rPr>
              <a:t>Records</a:t>
            </a:r>
          </a:p>
        </p:txBody>
      </p:sp>
    </p:spTree>
  </p:cSld>
  <p:clrMapOvr>
    <a:masterClrMapping/>
  </p:clrMapOvr>
  <p:transition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B39D6CAB-8889-3BFD-FD8F-92D69385D65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33488" y="1339850"/>
            <a:ext cx="6008687" cy="3530600"/>
          </a:xfrm>
          <a:solidFill>
            <a:schemeClr val="accent1"/>
          </a:solidFill>
          <a:ln w="12700" cap="flat">
            <a:solidFill>
              <a:schemeClr val="folHlink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lIns="190500" tIns="114300" rIns="190500" bIns="114300">
            <a:spAutoFit/>
          </a:bodyPr>
          <a:lstStyle/>
          <a:p>
            <a:pPr marL="0" indent="0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rgbClr val="114FFB"/>
                </a:solidFill>
              </a:rPr>
              <a:t>OPEN INPUT InFileName</a:t>
            </a:r>
            <a:br>
              <a:rPr lang="en-US" altLang="en-US" sz="2800">
                <a:solidFill>
                  <a:srgbClr val="114FFB"/>
                </a:solidFill>
              </a:rPr>
            </a:br>
            <a:r>
              <a:rPr lang="en-US" altLang="en-US" sz="2800">
                <a:solidFill>
                  <a:srgbClr val="114FFB"/>
                </a:solidFill>
              </a:rPr>
              <a:t>READ InFileName RECORD</a:t>
            </a:r>
          </a:p>
          <a:p>
            <a:pPr marL="0" indent="0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rgbClr val="114FFB"/>
                </a:solidFill>
              </a:rPr>
              <a:t>PERFORM UNTIL Condition</a:t>
            </a:r>
            <a:br>
              <a:rPr lang="en-US" altLang="en-US" sz="2800">
                <a:solidFill>
                  <a:srgbClr val="114FFB"/>
                </a:solidFill>
              </a:rPr>
            </a:br>
            <a:r>
              <a:rPr lang="en-US" altLang="en-US" sz="2800">
                <a:solidFill>
                  <a:schemeClr val="accent2"/>
                </a:solidFill>
              </a:rPr>
              <a:t>   </a:t>
            </a:r>
            <a:r>
              <a:rPr lang="en-US" altLang="en-US" sz="2800">
                <a:solidFill>
                  <a:srgbClr val="DC0081"/>
                </a:solidFill>
              </a:rPr>
              <a:t>     </a:t>
            </a:r>
            <a:r>
              <a:rPr lang="en-US" altLang="en-US" sz="2800">
                <a:solidFill>
                  <a:schemeClr val="accent2"/>
                </a:solidFill>
              </a:rPr>
              <a:t>RELEASE SDWorkRec</a:t>
            </a:r>
            <a:br>
              <a:rPr lang="en-US" altLang="en-US" sz="2800">
                <a:solidFill>
                  <a:srgbClr val="114FFB"/>
                </a:solidFill>
              </a:rPr>
            </a:br>
            <a:r>
              <a:rPr lang="en-US" altLang="en-US" sz="2800">
                <a:solidFill>
                  <a:srgbClr val="114FFB"/>
                </a:solidFill>
              </a:rPr>
              <a:t>        READ InFileName RECORD</a:t>
            </a:r>
            <a:br>
              <a:rPr lang="en-US" altLang="en-US" sz="2800">
                <a:solidFill>
                  <a:srgbClr val="114FFB"/>
                </a:solidFill>
              </a:rPr>
            </a:br>
            <a:r>
              <a:rPr lang="en-US" altLang="en-US" sz="2800">
                <a:solidFill>
                  <a:srgbClr val="114FFB"/>
                </a:solidFill>
              </a:rPr>
              <a:t>END-PERFORM</a:t>
            </a:r>
          </a:p>
          <a:p>
            <a:pPr marL="0" indent="0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rgbClr val="114FFB"/>
                </a:solidFill>
              </a:rPr>
              <a:t>CLOSE InFile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401B66D9-0E0B-7BD2-471B-A19A0CD2669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04963" y="176213"/>
            <a:ext cx="5281612" cy="476250"/>
          </a:xfrm>
          <a:noFill/>
          <a:ln/>
        </p:spPr>
        <p:txBody>
          <a:bodyPr/>
          <a:lstStyle/>
          <a:p>
            <a:r>
              <a:rPr lang="en-US" altLang="en-US"/>
              <a:t>INPUT PROCEDURE Template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8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18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331C1334-C283-E3F2-979E-5C318B7F55E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8788" y="438150"/>
            <a:ext cx="8072437" cy="5780088"/>
          </a:xfrm>
          <a:solidFill>
            <a:schemeClr val="accent1"/>
          </a:solidFill>
          <a:ln w="12700" cap="flat">
            <a:solidFill>
              <a:schemeClr val="folHlink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lIns="190500" tIns="76200" rIns="190500" bIns="76200">
            <a:spAutoFit/>
          </a:bodyPr>
          <a:lstStyle/>
          <a:p>
            <a:pPr marL="0" indent="0">
              <a:lnSpc>
                <a:spcPct val="85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FD  SalesFile.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 SalesRec.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88  EndOfSales      VALUE HIGH-VALUES.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02  FILLER		PIC 9(5).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02  FILLER		PIC X.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88  HatRecord   VALUE "H".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02  FILLER		PIC X(4).</a:t>
            </a:r>
          </a:p>
          <a:p>
            <a:pPr marL="0" indent="0">
              <a:lnSpc>
                <a:spcPct val="85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SD  WorkFile.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 WorkRec.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02  WSalesmanNum	PIC 9(5).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02  FILLER		PIC X(5).</a:t>
            </a:r>
          </a:p>
          <a:p>
            <a:pPr marL="0" indent="0">
              <a:lnSpc>
                <a:spcPct val="85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FD  SortedSalesFile.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 SortedSalesRec.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02  SalesmanNum	PIC 9(5).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02  ItemType		PIC X.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02  QtySold		PIC 9(4).</a:t>
            </a:r>
          </a:p>
          <a:p>
            <a:pPr marL="0" indent="0">
              <a:lnSpc>
                <a:spcPct val="85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PROCEDURE DIVISION.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Begin.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SORT WorkFile ON ASCENDING KEY WSalesmanNum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  INPUT PROCEDURE IS </a:t>
            </a:r>
            <a:r>
              <a:rPr lang="en-US" altLang="en-US" sz="2000">
                <a:solidFill>
                  <a:srgbClr val="CF0E30"/>
                </a:solidFill>
                <a:latin typeface="Courier New" panose="02070309020205020404" pitchFamily="49" charset="0"/>
              </a:rPr>
              <a:t>SelectHatSales</a:t>
            </a:r>
            <a:br>
              <a:rPr lang="en-US" altLang="en-US" sz="20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  GIVING SortedSalesFile.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9B983009-F9B2-1659-56D8-E907A02B3D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49488" y="77788"/>
            <a:ext cx="4130675" cy="3159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000">
                <a:solidFill>
                  <a:srgbClr val="063DE8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INPUT PROCEDURE - Example</a:t>
            </a:r>
          </a:p>
        </p:txBody>
      </p:sp>
    </p:spTree>
  </p:cSld>
  <p:clrMapOvr>
    <a:masterClrMapping/>
  </p:clrMapOvr>
  <p:transition>
    <p:fade thruBlk="1"/>
  </p:transition>
</p:sld>
</file>

<file path=ppt/theme/theme1.xml><?xml version="1.0" encoding="utf-8"?>
<a:theme xmlns:a="http://schemas.openxmlformats.org/drawingml/2006/main" name="b-slide">
  <a:themeElements>
    <a:clrScheme name="">
      <a:dk1>
        <a:srgbClr val="919191"/>
      </a:dk1>
      <a:lt1>
        <a:srgbClr val="FFFFFF"/>
      </a:lt1>
      <a:dk2>
        <a:srgbClr val="114FFB"/>
      </a:dk2>
      <a:lt2>
        <a:srgbClr val="FAFD00"/>
      </a:lt2>
      <a:accent1>
        <a:srgbClr val="DADADA"/>
      </a:accent1>
      <a:accent2>
        <a:srgbClr val="FC0128"/>
      </a:accent2>
      <a:accent3>
        <a:srgbClr val="AAB2FD"/>
      </a:accent3>
      <a:accent4>
        <a:srgbClr val="DADADA"/>
      </a:accent4>
      <a:accent5>
        <a:srgbClr val="EAEAEA"/>
      </a:accent5>
      <a:accent6>
        <a:srgbClr val="E40123"/>
      </a:accent6>
      <a:hlink>
        <a:srgbClr val="00FF00"/>
      </a:hlink>
      <a:folHlink>
        <a:srgbClr val="000000"/>
      </a:folHlink>
    </a:clrScheme>
    <a:fontScheme name="b-slid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</a:defRPr>
        </a:defPPr>
      </a:lstStyle>
    </a:lnDef>
  </a:objectDefaults>
  <a:extraClrSchemeLst>
    <a:extraClrScheme>
      <a:clrScheme name="b-slid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slid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-slid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slid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slid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slid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slid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Override1.xml><?xml version="1.0" encoding="utf-8"?>
<a:themeOverride xmlns:a="http://schemas.openxmlformats.org/drawingml/2006/main">
  <a:clrScheme name="">
    <a:dk1>
      <a:srgbClr val="919191"/>
    </a:dk1>
    <a:lt1>
      <a:srgbClr val="FFFFFF"/>
    </a:lt1>
    <a:dk2>
      <a:srgbClr val="114FFB"/>
    </a:dk2>
    <a:lt2>
      <a:srgbClr val="FAFD00"/>
    </a:lt2>
    <a:accent1>
      <a:srgbClr val="DADADA"/>
    </a:accent1>
    <a:accent2>
      <a:srgbClr val="FC0128"/>
    </a:accent2>
    <a:accent3>
      <a:srgbClr val="AAB2FD"/>
    </a:accent3>
    <a:accent4>
      <a:srgbClr val="DADADA"/>
    </a:accent4>
    <a:accent5>
      <a:srgbClr val="EAEAEA"/>
    </a:accent5>
    <a:accent6>
      <a:srgbClr val="E40123"/>
    </a:accent6>
    <a:hlink>
      <a:srgbClr val="00FF00"/>
    </a:hlink>
    <a:folHlink>
      <a:srgbClr val="00DFCA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e:\pptdata\b-slide.ppt</Template>
  <TotalTime>63815347</TotalTime>
  <Pages>23</Pages>
  <Words>1821</Words>
  <Application>Microsoft Office PowerPoint</Application>
  <PresentationFormat>Letter Paper (8.5x11 in)</PresentationFormat>
  <Paragraphs>161</Paragraphs>
  <Slides>23</Slides>
  <Notes>23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0" baseType="lpstr">
      <vt:lpstr>Arial</vt:lpstr>
      <vt:lpstr>Wingdings</vt:lpstr>
      <vt:lpstr>Monotype Sorts</vt:lpstr>
      <vt:lpstr>Times New Roman</vt:lpstr>
      <vt:lpstr>Courier New</vt:lpstr>
      <vt:lpstr>b-slide</vt:lpstr>
      <vt:lpstr>Equation</vt:lpstr>
      <vt:lpstr>Sort and Merge</vt:lpstr>
      <vt:lpstr>PowerPoint Presentation</vt:lpstr>
      <vt:lpstr>Simplified Sort Syntax.</vt:lpstr>
      <vt:lpstr>Sort Example.</vt:lpstr>
      <vt:lpstr>PowerPoint Presentation</vt:lpstr>
      <vt:lpstr>How the SORT works.</vt:lpstr>
      <vt:lpstr>How the INPUT PROCEDURE works.</vt:lpstr>
      <vt:lpstr>INPUT PROCEDURE Template</vt:lpstr>
      <vt:lpstr>PowerPoint Presentation</vt:lpstr>
      <vt:lpstr>New Version </vt:lpstr>
      <vt:lpstr>Old Version </vt:lpstr>
      <vt:lpstr>PowerPoint Presentation</vt:lpstr>
      <vt:lpstr>PowerPoint Presentation</vt:lpstr>
      <vt:lpstr>Full Sort Syntax.</vt:lpstr>
      <vt:lpstr>How the OUTPUT PROCEDURE works.</vt:lpstr>
      <vt:lpstr>OUTPUT PROCEDURE Template</vt:lpstr>
      <vt:lpstr>PowerPoint Presentation</vt:lpstr>
      <vt:lpstr>PowerPoint Presentation</vt:lpstr>
      <vt:lpstr>RELEASE and RETURN Syntax</vt:lpstr>
      <vt:lpstr>Feeding the SORT from the keyboard.</vt:lpstr>
      <vt:lpstr>PowerPoint Presentation</vt:lpstr>
      <vt:lpstr>MERGE Syntax.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Sort and Merge</dc:title>
  <dc:subject/>
  <dc:creator>Michael Coughlan</dc:creator>
  <cp:keywords/>
  <dc:description/>
  <cp:lastModifiedBy>Sean McBride</cp:lastModifiedBy>
  <cp:revision>4</cp:revision>
  <cp:lastPrinted>1601-01-01T00:00:00Z</cp:lastPrinted>
  <dcterms:created xsi:type="dcterms:W3CDTF">1995-04-04T15:02:58Z</dcterms:created>
  <dcterms:modified xsi:type="dcterms:W3CDTF">2026-05-13T01:06:18Z</dcterms:modified>
</cp:coreProperties>
</file>