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31D6989-44B7-9BA1-FFFE-1243EA9301F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F6FF4C3-FB2F-735A-34A3-2C389809B32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226C45C9-A324-4619-0540-5A185A78B3B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C263835-E96B-60F0-CD7D-F1ABCC09565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F92F8FDD-E33E-4514-A588-8AC7F5E8B98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7B00D9F9-1A07-3F4E-AFC3-C3529E973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2E7A0A06-F568-453C-A7A4-B0ABC68E2C5E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E914970-0C77-BA54-49B3-D4D77957BF9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606EACB-A296-9885-D87E-2AA76BB4A2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B4BB713-C7ED-69D7-4FED-00A756BA668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14885A29-55EA-DA7B-D856-11D0F843F6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ACF3E659-2827-4056-80F1-0214159601D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3A793981-B247-CFA0-ED1C-CE3576AB40C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AA3D608D-2A0C-9DBF-5C27-DA29E686C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F34EBD2A-B67D-4620-8DF8-21FCE3A6989E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3E03879B-D747-9F30-CDDF-F776A1BABB5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7EA63C7-95A7-FA72-9892-A7BD7C0CFC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7C8C49-A3A4-4BCA-8557-CF6FDF070FF8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947E3EE2-F4B2-CEE5-85E2-2DAFA492B4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B065719-7C09-3742-83B6-EE0BAB5ECB0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7F6884A-0941-3131-2393-2E533FBF28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92D929-4D00-4FBA-8718-6A01B8313B88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03747A09-37F9-34AD-AEB5-CF80C2F5BF8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BFC1632C-007B-A56B-C1F2-6C058511D8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35C766A-7B9D-2021-A911-ADBA5F8785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8BCAA-43D7-48DF-9C4F-60635958F048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3431131C-3494-A73B-9B3A-C0C468B5635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6EF08209-79FD-ABB2-FED4-55E5FED60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9584FA4-A96A-6F70-59BD-A6B813B291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5E71FD-B997-4800-8CB8-832CA6C6E473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F3B0912A-7BC3-0B1D-0F30-27B81FADA7D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6B9F4CED-DE46-109C-2F9D-72FFE43D16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9FB1904-6386-EB40-4BCF-B5DBF97DE1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6BCFF1-6076-440C-BDE1-E7BCFB0034EC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2610384A-6A27-B8DD-D6F9-24B746A136C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D07AA87-D17B-C4EA-2FF1-1F5685A169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4568386-4AFB-4609-4B3A-57401C28D9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F7422E-0DE9-4CAA-9899-82EAD61898F8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85CBAEC8-CAE7-AB6D-9EAF-EAEE07913C5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46F6D218-2F67-4B3F-004B-60574B831E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0A84652-7A57-EF25-6BA0-743266ABC9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6FDE42-170C-481D-8EA1-810F070AEE92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1CE16C16-5B02-717B-8B3C-B5DADC17301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5A72F50-56A4-F597-B1C4-90E155B053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E9D11CC-313E-FF26-D356-09E03E3B88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FD57E7-AB75-4239-9194-A4AF729028E8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982FA33F-A37C-828D-A23B-7A44308B697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06235925-5F46-24A9-58EC-4C03A39067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EC29962-F764-206B-3BDE-2B85CF50F3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E78178-AA1C-4B8A-AFBF-B19C3D099571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10B95FE3-76E5-BF1E-BF1D-5C13560B77C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A0A91DF6-EBB3-7242-26E1-B5947AC3EC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40E3895-656B-3A5E-CBCE-F2DB05696D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18224C-87D0-414A-93F2-1862DD9403E7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61387B9B-DEEF-0431-8413-CE35D18FF8F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ABE77687-5DC0-27F9-A444-09AA91C0D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211CDDD-EA4C-2C7E-55B3-8CBF859242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B40BD4-6962-44D6-8AAE-C7E25171FB7B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95C8E413-14EA-1FA5-CDD2-855C76948D7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2D99D444-8DF1-DF71-F9A2-44D1A9F1F5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93E0358-DBD0-7408-B876-76FCFE24A6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99BFB1-A172-45BD-9C11-7470FEF97C5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151EBB7D-BBE2-ADDA-0CB6-798C36AF724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79C8E30-4FBB-7631-08BE-1973D3C5EB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BF7D9EA-26AC-5054-E48E-7364277316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19734E-FD44-4AFD-B172-73ADE11B38A7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CAF1A20D-0419-2A8E-0D2D-4D235C3E9D3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F8118E11-B1A0-8019-B3FD-B4D8817ADD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7B9ADEA-D8B8-F3CB-AEF1-F1F938DB0B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B1B555-F734-4928-B4C3-EE62735BF5D0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4FD4896B-B78A-D426-8F9E-25925C39A01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FD63E609-18F8-4502-8DBA-12222D4892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DEBE893-5B4A-6E3F-69E3-3E4A8AE472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71DCE2-3783-4214-B8AD-3BDD780BC3E9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B42EE367-C618-8FAB-980D-E92E8CFF4A3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1132323-6C38-2DBC-F52A-80AC370E19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7FF3637-7CF4-9A77-F328-3F35B8BEE3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699AF8-051A-4E48-9799-F765E122D214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B89CBEFD-C126-54FC-79D5-AC52FFCD9FD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49D7A16D-56E8-AFC0-3E71-DB8316108D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6D88283-F90C-D6B4-69DE-C409B646B4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EA1E2F-C557-48AE-9C5C-EE507D96E56D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51341629-2B6D-4669-0142-8F9664CA286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C64BED39-05EA-627D-1A3B-5F68629D20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7501BFE-B382-A975-C500-72EA097DD1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2E6A2B-536B-4F02-A345-551501C3EC3A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901BB314-BA70-BDD6-BE89-675622186A4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83BFB2F2-CCC6-F5C2-D9FC-B396DA2D77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4391146-B35E-A4BF-87E3-436E33265E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2B595F-89CB-4DEF-9CB0-98371E10B3B4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4D95BE0A-DB72-4CD6-942E-B9C8606A457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CFE250E-1A46-87FB-3472-AB06D207D2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76216B0-4AD4-56DB-C04E-05D8C526F1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8A3303-CD05-46CB-BF79-C99711E6D76B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19DE0F12-3D6A-4669-D6A2-0F6840231B4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423901F-3E79-6A98-18C8-670B60C351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64F5D62-E5C7-DE99-B44B-288EED2FB3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A4278C-3DA7-4E1D-9E55-DA6BE5A8A6E7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A62FD236-E96D-0D93-4F61-0F9D8696E1F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37D0D92-6BB2-A9C8-41B1-F5AAC017E4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8E9E65A-3A9F-035F-818D-97C29E7E6E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D34B39-6482-4BBD-A7AE-6752D244BE25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F81DE6D8-3994-D0C3-2B93-301AF359C32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59284D0-8793-EA8B-8E02-F3976D5E8F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0AD5E2F-93E2-BC01-3DD2-61795D6A94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97AE84-FEEF-4C36-9E9A-DD130D394568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61A0719C-EB61-44F2-B626-7B094CBDA32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5FCFB50-25A1-FBDB-27D8-244141766D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A10FD30-A139-72D4-DC28-D9402F6B6E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C8F4B6-2D9F-45F4-868A-50DA5125A8F2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AE6A53F4-533F-7A98-D628-BAA79AD5AB5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8A932C4-2840-ED31-2765-AB9507C750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1FA88AB-46D6-BFE6-5B2F-E4EA74FE38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E58614-BFF8-4810-9BC7-C3605D77DF6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21592EE2-CF82-697D-A0E2-5346854FDF7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ED801772-5873-2307-BE63-FC83EAA255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B1AF6-7B53-8DF0-6D70-CA7857728A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202B31-0631-FD3B-73C9-72B4AC5797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6271F-918A-C815-95D3-D93028EA8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B52F1-3429-299A-5C72-22E04E99A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500F6-B581-BC8D-3617-C2E1C16EE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F0E483-770C-41CB-BF63-1B093B2052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7482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19381-A085-4FC5-2E68-551E8CB98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886C4D-CE8D-CB0A-F38C-10FA01ECF7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9EE18-1D02-A140-08B2-864D59283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9B386-E9E8-ECC3-C3B9-38671E412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A7D53-C67C-7E6D-4521-C6FF7C307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2D69D-C8E6-4771-A634-B8C7391D75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312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A9D584-FDEC-7CD2-52E8-F93711724D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338A13-D196-B9A3-E412-5497F1D6BA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14E93-4FA7-D051-1F2D-03DE37B1D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04424-763E-76FD-66E2-414B56078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6FD15-4721-27CB-1236-9958D053D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9AE1DC-1BFE-46DB-90BF-586B781EB9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0232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38B33-25D3-36AC-A2B8-E27434B43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DA2A9-E6F3-AD29-2F40-F28719FFA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11558C-C04E-4BC0-8837-2D8444650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01E0C-76F2-736E-378D-63A866298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42276-CE49-727E-2BC8-6A62C2FD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75DC3E-469F-4513-A02C-E60CFFA41B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626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DDB07-7504-8520-4A5D-DE5265C98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E63D69-D5D1-235C-D37F-499FE68A2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678CA2-47B6-4EFF-10E2-4309C567D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25716-7F31-86D0-4E13-542F2DCBB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DB2D0-6BF6-1F2B-07B7-36E55CA84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621CE8-F3CD-4D84-BB84-2B41A0269C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9569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7709D-16F7-0E0E-C5E1-C18E98E51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15019-0A3E-14C1-A5A2-4D1223E5ED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06541D-92BD-E024-9C67-03FBBD39D4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5833C3-D2AD-4CC4-9815-260D49B9E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CC0E29-D0C9-4BFD-6B75-1CD029173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C53A57-AECC-0ADA-A877-E8D376FB0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34C1ED-E9F3-49A1-B014-024C546CA2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8102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F5E00-5A0A-240D-3D6A-E70F071FD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91FA81-41D4-1EF2-5CAC-2DFB1B17C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D7BDC8-1630-A79F-9303-7199052BD5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7FE1D7-B447-0DE1-A730-409EFE63F3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63BB3C-8450-FFCD-3D17-ECE170A132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C15232-B2B2-3B77-ED84-7EBF6520D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293140-708C-C709-1BD1-C38CE109A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C4FEF9-8F24-E70E-40F9-4B8D3814A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D3A019-000B-4B01-803B-7A6D93F058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8107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C94CC-F4DE-B5B5-642C-46E70EC2B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20A886-0A3E-9D7A-B8DB-33BC87C8B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65727C-E4B7-B11E-A391-6F06D472D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29AD39-C61A-6A31-D929-3DF23BAB3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3030B9-36E8-4889-9DC9-5189E70677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0723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BC5623-817A-59AF-A1C3-66F312FE7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92696E-6754-38C3-1646-DBBF396EF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8BE58D-620A-F2F9-0ABE-792EAB393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BA72CA-64F5-4370-B1DE-77C8920280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7352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30F25-42A2-8DC7-7A3F-32FD632B1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32757-AB51-D6CB-8C3A-9A56EF7502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AC7D78-CFAB-FDB8-57C7-7A950F4440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8D54D4-580A-A9AD-4261-3E763B866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5AF1CD-C042-8453-74AB-D80E7E0E2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7BDCE-8049-DB5D-0099-AFF3CE956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790E58-51D2-411D-8AFD-C7B97B98C1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084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9EC25-A458-B98A-F924-B08E3D772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AE6A5B-723F-AC88-504D-1B19BCD874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E7E17A-C1F0-6042-5C0A-06086BB31E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B23D23-9346-D4D1-0229-2C270E6F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45F8BC-4585-AA2B-AC74-427A30600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2EA053-917C-0010-5CE6-030D10E3E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19BADE-E2A0-4E7C-B04B-29BA5DC7B8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559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557C781-5B5E-636C-BEAD-BA249CA5FAD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4CED4FE-27E4-8C11-96DC-39668FEEFB6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3C700AE-C782-E11E-8E2F-FBE7D8E9B8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C25C0D26-6179-4082-B98E-FB201E41F63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AB46C8B-8A64-914C-2FB7-A851D51169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63D94329-21C2-1917-A97D-37DCD25ABFEF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366434B6-4752-1799-1C11-717A5A590F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E34ABCE1-21E5-83EA-5411-CF7A6542E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77C7A5BD-D8A7-AB8C-0F43-68030D702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969EC7F9-4B38-5A52-AF7F-E1FAE8ADCD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BDD5E9DD-70E8-483C-03DA-50D2AE2EB9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56D53B09-1380-7909-053E-9BCBF986EF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5F1444EF-BFD9-D983-55B9-FA1E6EA277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84DCB019-073C-58F6-FF6F-AB50B322C5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1920BFE5-BB63-7630-86FB-16ED28EC48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D244E75B-2202-DFD9-FB6D-065721EE89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FA3DF529-9797-C285-F745-D1CD949FD7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61189153-5AA1-B824-3FE9-6FCE6D63E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CD93DD4E-1414-E5F1-C205-0A14A3241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4829471E-F4F6-CFEA-561D-D9A5065EF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404D6208-1349-6093-9F07-08D229F6ED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8A8EEC0F-7EED-4122-2336-D564A32104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6B3F4CC-E852-8EED-3CFF-98098A4A37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1281B42-7A7A-ED93-AE29-B8C1F33C6F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76488" y="2549525"/>
            <a:ext cx="4294187" cy="1517650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Tables </a:t>
            </a:r>
            <a:br>
              <a:rPr lang="en-US" altLang="en-US" sz="3600"/>
            </a:br>
            <a:r>
              <a:rPr lang="en-US" altLang="en-US" sz="3600"/>
              <a:t>and </a:t>
            </a:r>
            <a:br>
              <a:rPr lang="en-US" altLang="en-US" sz="3600"/>
            </a:br>
            <a:r>
              <a:rPr lang="en-US" altLang="en-US" sz="3200"/>
              <a:t>PERFORM..VARYING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41" name="Group 13">
            <a:extLst>
              <a:ext uri="{FF2B5EF4-FFF2-40B4-BE49-F238E27FC236}">
                <a16:creationId xmlns:a16="http://schemas.microsoft.com/office/drawing/2014/main" id="{094FEED6-BDA6-6D7E-FA60-A44E0C5A2D18}"/>
              </a:ext>
            </a:extLst>
          </p:cNvPr>
          <p:cNvGrpSpPr>
            <a:grpSpLocks/>
          </p:cNvGrpSpPr>
          <p:nvPr/>
        </p:nvGrpSpPr>
        <p:grpSpPr bwMode="auto">
          <a:xfrm>
            <a:off x="119063" y="3009900"/>
            <a:ext cx="8809037" cy="1235075"/>
            <a:chOff x="75" y="1896"/>
            <a:chExt cx="5549" cy="778"/>
          </a:xfrm>
        </p:grpSpPr>
        <p:sp>
          <p:nvSpPr>
            <p:cNvPr id="22530" name="Rectangle 2">
              <a:extLst>
                <a:ext uri="{FF2B5EF4-FFF2-40B4-BE49-F238E27FC236}">
                  <a16:creationId xmlns:a16="http://schemas.microsoft.com/office/drawing/2014/main" id="{C6298A03-6659-E123-C442-A9AD45E80F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2444"/>
              <a:ext cx="4494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0" rIns="92075" bIns="0">
              <a:spAutoFit/>
            </a:bodyPr>
            <a:lstStyle/>
            <a:p>
              <a:r>
                <a:rPr lang="en-US" alt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1       2      3      4       5      6</a:t>
              </a:r>
            </a:p>
          </p:txBody>
        </p:sp>
        <p:sp>
          <p:nvSpPr>
            <p:cNvPr id="22531" name="Rectangle 3">
              <a:extLst>
                <a:ext uri="{FF2B5EF4-FFF2-40B4-BE49-F238E27FC236}">
                  <a16:creationId xmlns:a16="http://schemas.microsoft.com/office/drawing/2014/main" id="{12D9AD6F-FF82-BDA4-7861-33B013A420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2" name="Rectangle 4">
              <a:extLst>
                <a:ext uri="{FF2B5EF4-FFF2-40B4-BE49-F238E27FC236}">
                  <a16:creationId xmlns:a16="http://schemas.microsoft.com/office/drawing/2014/main" id="{A71491D7-8B17-9305-FD71-DAFDD3446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8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3" name="Rectangle 5">
              <a:extLst>
                <a:ext uri="{FF2B5EF4-FFF2-40B4-BE49-F238E27FC236}">
                  <a16:creationId xmlns:a16="http://schemas.microsoft.com/office/drawing/2014/main" id="{8E1D7875-0E2D-0490-EA26-D33806B79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4" name="Rectangle 6">
              <a:extLst>
                <a:ext uri="{FF2B5EF4-FFF2-40B4-BE49-F238E27FC236}">
                  <a16:creationId xmlns:a16="http://schemas.microsoft.com/office/drawing/2014/main" id="{C8DA2C4B-CF32-4757-97E1-CE71D88A61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5" name="Rectangle 7">
              <a:extLst>
                <a:ext uri="{FF2B5EF4-FFF2-40B4-BE49-F238E27FC236}">
                  <a16:creationId xmlns:a16="http://schemas.microsoft.com/office/drawing/2014/main" id="{ED647457-3B8D-F715-2451-046C6683C6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7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6" name="Rectangle 8">
              <a:extLst>
                <a:ext uri="{FF2B5EF4-FFF2-40B4-BE49-F238E27FC236}">
                  <a16:creationId xmlns:a16="http://schemas.microsoft.com/office/drawing/2014/main" id="{4AC37FF7-A00D-2B1A-B4F6-152E32E67F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7" name="Freeform 9">
              <a:extLst>
                <a:ext uri="{FF2B5EF4-FFF2-40B4-BE49-F238E27FC236}">
                  <a16:creationId xmlns:a16="http://schemas.microsoft.com/office/drawing/2014/main" id="{39B35611-6A21-89B9-A070-24AE0175A4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2" y="2090"/>
              <a:ext cx="197" cy="335"/>
            </a:xfrm>
            <a:custGeom>
              <a:avLst/>
              <a:gdLst>
                <a:gd name="T0" fmla="*/ 170 w 197"/>
                <a:gd name="T1" fmla="*/ 0 h 335"/>
                <a:gd name="T2" fmla="*/ 146 w 197"/>
                <a:gd name="T3" fmla="*/ 9 h 335"/>
                <a:gd name="T4" fmla="*/ 133 w 197"/>
                <a:gd name="T5" fmla="*/ 38 h 335"/>
                <a:gd name="T6" fmla="*/ 103 w 197"/>
                <a:gd name="T7" fmla="*/ 40 h 335"/>
                <a:gd name="T8" fmla="*/ 106 w 197"/>
                <a:gd name="T9" fmla="*/ 71 h 335"/>
                <a:gd name="T10" fmla="*/ 37 w 197"/>
                <a:gd name="T11" fmla="*/ 80 h 335"/>
                <a:gd name="T12" fmla="*/ 94 w 197"/>
                <a:gd name="T13" fmla="*/ 111 h 335"/>
                <a:gd name="T14" fmla="*/ 94 w 197"/>
                <a:gd name="T15" fmla="*/ 136 h 335"/>
                <a:gd name="T16" fmla="*/ 71 w 197"/>
                <a:gd name="T17" fmla="*/ 145 h 335"/>
                <a:gd name="T18" fmla="*/ 0 w 197"/>
                <a:gd name="T19" fmla="*/ 152 h 335"/>
                <a:gd name="T20" fmla="*/ 83 w 197"/>
                <a:gd name="T21" fmla="*/ 194 h 335"/>
                <a:gd name="T22" fmla="*/ 106 w 197"/>
                <a:gd name="T23" fmla="*/ 202 h 335"/>
                <a:gd name="T24" fmla="*/ 124 w 197"/>
                <a:gd name="T25" fmla="*/ 221 h 335"/>
                <a:gd name="T26" fmla="*/ 103 w 197"/>
                <a:gd name="T27" fmla="*/ 243 h 335"/>
                <a:gd name="T28" fmla="*/ 82 w 197"/>
                <a:gd name="T29" fmla="*/ 260 h 335"/>
                <a:gd name="T30" fmla="*/ 52 w 197"/>
                <a:gd name="T31" fmla="*/ 269 h 335"/>
                <a:gd name="T32" fmla="*/ 28 w 197"/>
                <a:gd name="T33" fmla="*/ 292 h 335"/>
                <a:gd name="T34" fmla="*/ 79 w 197"/>
                <a:gd name="T35" fmla="*/ 312 h 335"/>
                <a:gd name="T36" fmla="*/ 102 w 197"/>
                <a:gd name="T37" fmla="*/ 325 h 335"/>
                <a:gd name="T38" fmla="*/ 126 w 197"/>
                <a:gd name="T39" fmla="*/ 325 h 335"/>
                <a:gd name="T40" fmla="*/ 152 w 197"/>
                <a:gd name="T41" fmla="*/ 334 h 335"/>
                <a:gd name="T42" fmla="*/ 167 w 197"/>
                <a:gd name="T43" fmla="*/ 328 h 335"/>
                <a:gd name="T44" fmla="*/ 184 w 197"/>
                <a:gd name="T45" fmla="*/ 332 h 335"/>
                <a:gd name="T46" fmla="*/ 196 w 197"/>
                <a:gd name="T47" fmla="*/ 327 h 335"/>
                <a:gd name="T48" fmla="*/ 196 w 197"/>
                <a:gd name="T49" fmla="*/ 301 h 335"/>
                <a:gd name="T50" fmla="*/ 196 w 197"/>
                <a:gd name="T51" fmla="*/ 277 h 335"/>
                <a:gd name="T52" fmla="*/ 196 w 197"/>
                <a:gd name="T53" fmla="*/ 252 h 335"/>
                <a:gd name="T54" fmla="*/ 193 w 197"/>
                <a:gd name="T55" fmla="*/ 224 h 335"/>
                <a:gd name="T56" fmla="*/ 196 w 197"/>
                <a:gd name="T57" fmla="*/ 202 h 335"/>
                <a:gd name="T58" fmla="*/ 196 w 197"/>
                <a:gd name="T59" fmla="*/ 177 h 335"/>
                <a:gd name="T60" fmla="*/ 196 w 197"/>
                <a:gd name="T61" fmla="*/ 136 h 335"/>
                <a:gd name="T62" fmla="*/ 196 w 197"/>
                <a:gd name="T63" fmla="*/ 95 h 335"/>
                <a:gd name="T64" fmla="*/ 196 w 197"/>
                <a:gd name="T65" fmla="*/ 54 h 335"/>
                <a:gd name="T66" fmla="*/ 196 w 197"/>
                <a:gd name="T67" fmla="*/ 29 h 335"/>
                <a:gd name="T68" fmla="*/ 196 w 197"/>
                <a:gd name="T69" fmla="*/ 4 h 335"/>
                <a:gd name="T70" fmla="*/ 170 w 197"/>
                <a:gd name="T71" fmla="*/ 0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97" h="335">
                  <a:moveTo>
                    <a:pt x="170" y="0"/>
                  </a:moveTo>
                  <a:lnTo>
                    <a:pt x="146" y="9"/>
                  </a:lnTo>
                  <a:lnTo>
                    <a:pt x="133" y="38"/>
                  </a:lnTo>
                  <a:lnTo>
                    <a:pt x="103" y="40"/>
                  </a:lnTo>
                  <a:lnTo>
                    <a:pt x="106" y="71"/>
                  </a:lnTo>
                  <a:lnTo>
                    <a:pt x="37" y="80"/>
                  </a:lnTo>
                  <a:lnTo>
                    <a:pt x="94" y="111"/>
                  </a:lnTo>
                  <a:lnTo>
                    <a:pt x="94" y="136"/>
                  </a:lnTo>
                  <a:lnTo>
                    <a:pt x="71" y="145"/>
                  </a:lnTo>
                  <a:lnTo>
                    <a:pt x="0" y="152"/>
                  </a:lnTo>
                  <a:lnTo>
                    <a:pt x="83" y="194"/>
                  </a:lnTo>
                  <a:lnTo>
                    <a:pt x="106" y="202"/>
                  </a:lnTo>
                  <a:lnTo>
                    <a:pt x="124" y="221"/>
                  </a:lnTo>
                  <a:lnTo>
                    <a:pt x="103" y="243"/>
                  </a:lnTo>
                  <a:lnTo>
                    <a:pt x="82" y="260"/>
                  </a:lnTo>
                  <a:lnTo>
                    <a:pt x="52" y="269"/>
                  </a:lnTo>
                  <a:lnTo>
                    <a:pt x="28" y="292"/>
                  </a:lnTo>
                  <a:lnTo>
                    <a:pt x="79" y="312"/>
                  </a:lnTo>
                  <a:lnTo>
                    <a:pt x="102" y="325"/>
                  </a:lnTo>
                  <a:lnTo>
                    <a:pt x="126" y="325"/>
                  </a:lnTo>
                  <a:lnTo>
                    <a:pt x="152" y="334"/>
                  </a:lnTo>
                  <a:lnTo>
                    <a:pt x="167" y="328"/>
                  </a:lnTo>
                  <a:lnTo>
                    <a:pt x="184" y="332"/>
                  </a:lnTo>
                  <a:lnTo>
                    <a:pt x="196" y="327"/>
                  </a:lnTo>
                  <a:lnTo>
                    <a:pt x="196" y="301"/>
                  </a:lnTo>
                  <a:lnTo>
                    <a:pt x="196" y="277"/>
                  </a:lnTo>
                  <a:lnTo>
                    <a:pt x="196" y="252"/>
                  </a:lnTo>
                  <a:lnTo>
                    <a:pt x="193" y="224"/>
                  </a:lnTo>
                  <a:lnTo>
                    <a:pt x="196" y="202"/>
                  </a:lnTo>
                  <a:lnTo>
                    <a:pt x="196" y="177"/>
                  </a:lnTo>
                  <a:lnTo>
                    <a:pt x="196" y="136"/>
                  </a:lnTo>
                  <a:lnTo>
                    <a:pt x="196" y="95"/>
                  </a:lnTo>
                  <a:lnTo>
                    <a:pt x="196" y="54"/>
                  </a:lnTo>
                  <a:lnTo>
                    <a:pt x="196" y="29"/>
                  </a:lnTo>
                  <a:lnTo>
                    <a:pt x="196" y="4"/>
                  </a:lnTo>
                  <a:lnTo>
                    <a:pt x="170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8" name="Rectangle 10">
              <a:extLst>
                <a:ext uri="{FF2B5EF4-FFF2-40B4-BE49-F238E27FC236}">
                  <a16:creationId xmlns:a16="http://schemas.microsoft.com/office/drawing/2014/main" id="{C739076F-A888-2FE8-CD4C-EB03B67074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6" y="2082"/>
              <a:ext cx="57" cy="37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9" name="AutoShape 11">
              <a:extLst>
                <a:ext uri="{FF2B5EF4-FFF2-40B4-BE49-F238E27FC236}">
                  <a16:creationId xmlns:a16="http://schemas.microsoft.com/office/drawing/2014/main" id="{99105A60-FFC1-FAB2-56CC-D56758CC6F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0" y="2162"/>
              <a:ext cx="404" cy="152"/>
            </a:xfrm>
            <a:prstGeom prst="rightArrow">
              <a:avLst>
                <a:gd name="adj1" fmla="val 50000"/>
                <a:gd name="adj2" fmla="val 132907"/>
              </a:avLst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0" name="Rectangle 12">
              <a:extLst>
                <a:ext uri="{FF2B5EF4-FFF2-40B4-BE49-F238E27FC236}">
                  <a16:creationId xmlns:a16="http://schemas.microsoft.com/office/drawing/2014/main" id="{473A3AE2-D5DC-6399-417F-3D3648F8A0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" y="1896"/>
              <a:ext cx="82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r>
                <a:rPr lang="en-US" altLang="en-US" sz="2000">
                  <a:effectLst/>
                </a:rPr>
                <a:t>CountyTax</a:t>
              </a:r>
            </a:p>
          </p:txBody>
        </p:sp>
      </p:grpSp>
      <p:sp>
        <p:nvSpPr>
          <p:cNvPr id="22542" name="Rectangle 14">
            <a:extLst>
              <a:ext uri="{FF2B5EF4-FFF2-40B4-BE49-F238E27FC236}">
                <a16:creationId xmlns:a16="http://schemas.microsoft.com/office/drawing/2014/main" id="{AFFEFBB0-5BEB-C74B-1026-1767C052B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63" y="622300"/>
            <a:ext cx="5527675" cy="4222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A-89432  </a:t>
            </a:r>
            <a:r>
              <a:rPr lang="en-US" altLang="en-US" sz="2400">
                <a:solidFill>
                  <a:schemeClr val="accent2"/>
                </a:solidFill>
                <a:effectLst/>
                <a:latin typeface="Courier New" panose="02070309020205020404" pitchFamily="49" charset="0"/>
              </a:rPr>
              <a:t>CLARE</a:t>
            </a:r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accent2"/>
                </a:solidFill>
                <a:effectLst/>
                <a:latin typeface="Courier New" panose="02070309020205020404" pitchFamily="49" charset="0"/>
              </a:rPr>
              <a:t>      </a:t>
            </a:r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7894.55</a:t>
            </a:r>
          </a:p>
        </p:txBody>
      </p:sp>
      <p:sp>
        <p:nvSpPr>
          <p:cNvPr id="22543" name="Rectangle 15">
            <a:extLst>
              <a:ext uri="{FF2B5EF4-FFF2-40B4-BE49-F238E27FC236}">
                <a16:creationId xmlns:a16="http://schemas.microsoft.com/office/drawing/2014/main" id="{B11037EC-3CFC-334E-EDB0-08A173620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50" y="100013"/>
            <a:ext cx="74104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000">
                <a:effectLst/>
              </a:rPr>
              <a:t>TaxRecord.</a:t>
            </a:r>
            <a:br>
              <a:rPr lang="en-US" altLang="en-US" sz="2000">
                <a:effectLst/>
              </a:rPr>
            </a:br>
            <a:r>
              <a:rPr lang="en-US" altLang="en-US" sz="2000">
                <a:effectLst/>
              </a:rPr>
              <a:t>PAYENum        CountyName           TaxPaid                           Idx</a:t>
            </a:r>
          </a:p>
        </p:txBody>
      </p:sp>
      <p:sp>
        <p:nvSpPr>
          <p:cNvPr id="22544" name="Line 16">
            <a:extLst>
              <a:ext uri="{FF2B5EF4-FFF2-40B4-BE49-F238E27FC236}">
                <a16:creationId xmlns:a16="http://schemas.microsoft.com/office/drawing/2014/main" id="{97706E45-2061-75CC-BE3A-96A6685E71F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4013" y="638175"/>
            <a:ext cx="0" cy="419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17">
            <a:extLst>
              <a:ext uri="{FF2B5EF4-FFF2-40B4-BE49-F238E27FC236}">
                <a16:creationId xmlns:a16="http://schemas.microsoft.com/office/drawing/2014/main" id="{A8887F95-84E7-63E2-7BF9-5D7BE96AF6F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2900" y="623888"/>
            <a:ext cx="0" cy="419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Rectangle 18">
            <a:extLst>
              <a:ext uri="{FF2B5EF4-FFF2-40B4-BE49-F238E27FC236}">
                <a16:creationId xmlns:a16="http://schemas.microsoft.com/office/drawing/2014/main" id="{2E790260-9AD9-BDBC-BBC0-00751F25B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313" y="2384425"/>
            <a:ext cx="71342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>
            <a:spAutoFit/>
          </a:bodyPr>
          <a:lstStyle/>
          <a:p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1       2      3      4       5      6</a:t>
            </a:r>
          </a:p>
        </p:txBody>
      </p:sp>
      <p:sp>
        <p:nvSpPr>
          <p:cNvPr id="22547" name="Rectangle 19">
            <a:extLst>
              <a:ext uri="{FF2B5EF4-FFF2-40B4-BE49-F238E27FC236}">
                <a16:creationId xmlns:a16="http://schemas.microsoft.com/office/drawing/2014/main" id="{AFCFCA1D-4928-6807-2C06-25F5C2CC7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288" y="1828800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CORK</a:t>
            </a:r>
          </a:p>
        </p:txBody>
      </p:sp>
      <p:sp>
        <p:nvSpPr>
          <p:cNvPr id="22548" name="Rectangle 20">
            <a:extLst>
              <a:ext uri="{FF2B5EF4-FFF2-40B4-BE49-F238E27FC236}">
                <a16:creationId xmlns:a16="http://schemas.microsoft.com/office/drawing/2014/main" id="{5B21EA60-1559-73B9-4CAF-C0366B5D6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238" y="1828800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CAVAN</a:t>
            </a:r>
          </a:p>
        </p:txBody>
      </p:sp>
      <p:sp>
        <p:nvSpPr>
          <p:cNvPr id="22549" name="Rectangle 21">
            <a:extLst>
              <a:ext uri="{FF2B5EF4-FFF2-40B4-BE49-F238E27FC236}">
                <a16:creationId xmlns:a16="http://schemas.microsoft.com/office/drawing/2014/main" id="{D39498C1-A1AF-A483-581C-345A3985D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7838" y="1828800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DONEGAL</a:t>
            </a:r>
          </a:p>
        </p:txBody>
      </p:sp>
      <p:sp>
        <p:nvSpPr>
          <p:cNvPr id="22550" name="Rectangle 22">
            <a:extLst>
              <a:ext uri="{FF2B5EF4-FFF2-40B4-BE49-F238E27FC236}">
                <a16:creationId xmlns:a16="http://schemas.microsoft.com/office/drawing/2014/main" id="{D986DFC0-EED7-8EEB-C400-37B6B14C7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" y="1828800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/>
                <a:latin typeface="Courier New" panose="02070309020205020404" pitchFamily="49" charset="0"/>
              </a:rPr>
              <a:t>CARLOW</a:t>
            </a:r>
          </a:p>
        </p:txBody>
      </p:sp>
      <p:sp>
        <p:nvSpPr>
          <p:cNvPr id="22551" name="Rectangle 23">
            <a:extLst>
              <a:ext uri="{FF2B5EF4-FFF2-40B4-BE49-F238E27FC236}">
                <a16:creationId xmlns:a16="http://schemas.microsoft.com/office/drawing/2014/main" id="{4B99440D-C5D6-DD18-A743-89BC5CE4D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7025" y="1828800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CLARE</a:t>
            </a:r>
          </a:p>
        </p:txBody>
      </p:sp>
      <p:sp>
        <p:nvSpPr>
          <p:cNvPr id="22552" name="Rectangle 24">
            <a:extLst>
              <a:ext uri="{FF2B5EF4-FFF2-40B4-BE49-F238E27FC236}">
                <a16:creationId xmlns:a16="http://schemas.microsoft.com/office/drawing/2014/main" id="{8A2F33C8-8CCC-FF06-B6CC-F0A5A56AA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0863" y="1828800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DUBLIN</a:t>
            </a:r>
          </a:p>
        </p:txBody>
      </p:sp>
      <p:sp>
        <p:nvSpPr>
          <p:cNvPr id="22553" name="Freeform 25">
            <a:extLst>
              <a:ext uri="{FF2B5EF4-FFF2-40B4-BE49-F238E27FC236}">
                <a16:creationId xmlns:a16="http://schemas.microsoft.com/office/drawing/2014/main" id="{20A24C56-C887-B6B8-87A3-8AB9B8E67407}"/>
              </a:ext>
            </a:extLst>
          </p:cNvPr>
          <p:cNvSpPr>
            <a:spLocks/>
          </p:cNvSpPr>
          <p:nvPr/>
        </p:nvSpPr>
        <p:spPr bwMode="auto">
          <a:xfrm>
            <a:off x="7939088" y="1822450"/>
            <a:ext cx="312737" cy="531813"/>
          </a:xfrm>
          <a:custGeom>
            <a:avLst/>
            <a:gdLst>
              <a:gd name="T0" fmla="*/ 170 w 197"/>
              <a:gd name="T1" fmla="*/ 0 h 335"/>
              <a:gd name="T2" fmla="*/ 146 w 197"/>
              <a:gd name="T3" fmla="*/ 9 h 335"/>
              <a:gd name="T4" fmla="*/ 133 w 197"/>
              <a:gd name="T5" fmla="*/ 38 h 335"/>
              <a:gd name="T6" fmla="*/ 103 w 197"/>
              <a:gd name="T7" fmla="*/ 40 h 335"/>
              <a:gd name="T8" fmla="*/ 106 w 197"/>
              <a:gd name="T9" fmla="*/ 71 h 335"/>
              <a:gd name="T10" fmla="*/ 37 w 197"/>
              <a:gd name="T11" fmla="*/ 80 h 335"/>
              <a:gd name="T12" fmla="*/ 94 w 197"/>
              <a:gd name="T13" fmla="*/ 111 h 335"/>
              <a:gd name="T14" fmla="*/ 94 w 197"/>
              <a:gd name="T15" fmla="*/ 136 h 335"/>
              <a:gd name="T16" fmla="*/ 71 w 197"/>
              <a:gd name="T17" fmla="*/ 145 h 335"/>
              <a:gd name="T18" fmla="*/ 0 w 197"/>
              <a:gd name="T19" fmla="*/ 152 h 335"/>
              <a:gd name="T20" fmla="*/ 83 w 197"/>
              <a:gd name="T21" fmla="*/ 194 h 335"/>
              <a:gd name="T22" fmla="*/ 106 w 197"/>
              <a:gd name="T23" fmla="*/ 202 h 335"/>
              <a:gd name="T24" fmla="*/ 124 w 197"/>
              <a:gd name="T25" fmla="*/ 221 h 335"/>
              <a:gd name="T26" fmla="*/ 103 w 197"/>
              <a:gd name="T27" fmla="*/ 243 h 335"/>
              <a:gd name="T28" fmla="*/ 82 w 197"/>
              <a:gd name="T29" fmla="*/ 260 h 335"/>
              <a:gd name="T30" fmla="*/ 52 w 197"/>
              <a:gd name="T31" fmla="*/ 269 h 335"/>
              <a:gd name="T32" fmla="*/ 28 w 197"/>
              <a:gd name="T33" fmla="*/ 292 h 335"/>
              <a:gd name="T34" fmla="*/ 79 w 197"/>
              <a:gd name="T35" fmla="*/ 312 h 335"/>
              <a:gd name="T36" fmla="*/ 102 w 197"/>
              <a:gd name="T37" fmla="*/ 325 h 335"/>
              <a:gd name="T38" fmla="*/ 126 w 197"/>
              <a:gd name="T39" fmla="*/ 325 h 335"/>
              <a:gd name="T40" fmla="*/ 152 w 197"/>
              <a:gd name="T41" fmla="*/ 334 h 335"/>
              <a:gd name="T42" fmla="*/ 167 w 197"/>
              <a:gd name="T43" fmla="*/ 328 h 335"/>
              <a:gd name="T44" fmla="*/ 184 w 197"/>
              <a:gd name="T45" fmla="*/ 332 h 335"/>
              <a:gd name="T46" fmla="*/ 196 w 197"/>
              <a:gd name="T47" fmla="*/ 327 h 335"/>
              <a:gd name="T48" fmla="*/ 196 w 197"/>
              <a:gd name="T49" fmla="*/ 301 h 335"/>
              <a:gd name="T50" fmla="*/ 196 w 197"/>
              <a:gd name="T51" fmla="*/ 277 h 335"/>
              <a:gd name="T52" fmla="*/ 196 w 197"/>
              <a:gd name="T53" fmla="*/ 252 h 335"/>
              <a:gd name="T54" fmla="*/ 193 w 197"/>
              <a:gd name="T55" fmla="*/ 224 h 335"/>
              <a:gd name="T56" fmla="*/ 196 w 197"/>
              <a:gd name="T57" fmla="*/ 202 h 335"/>
              <a:gd name="T58" fmla="*/ 196 w 197"/>
              <a:gd name="T59" fmla="*/ 177 h 335"/>
              <a:gd name="T60" fmla="*/ 196 w 197"/>
              <a:gd name="T61" fmla="*/ 136 h 335"/>
              <a:gd name="T62" fmla="*/ 196 w 197"/>
              <a:gd name="T63" fmla="*/ 95 h 335"/>
              <a:gd name="T64" fmla="*/ 196 w 197"/>
              <a:gd name="T65" fmla="*/ 54 h 335"/>
              <a:gd name="T66" fmla="*/ 196 w 197"/>
              <a:gd name="T67" fmla="*/ 29 h 335"/>
              <a:gd name="T68" fmla="*/ 196 w 197"/>
              <a:gd name="T69" fmla="*/ 4 h 335"/>
              <a:gd name="T70" fmla="*/ 170 w 197"/>
              <a:gd name="T71" fmla="*/ 0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97" h="335">
                <a:moveTo>
                  <a:pt x="170" y="0"/>
                </a:moveTo>
                <a:lnTo>
                  <a:pt x="146" y="9"/>
                </a:lnTo>
                <a:lnTo>
                  <a:pt x="133" y="38"/>
                </a:lnTo>
                <a:lnTo>
                  <a:pt x="103" y="40"/>
                </a:lnTo>
                <a:lnTo>
                  <a:pt x="106" y="71"/>
                </a:lnTo>
                <a:lnTo>
                  <a:pt x="37" y="80"/>
                </a:lnTo>
                <a:lnTo>
                  <a:pt x="94" y="111"/>
                </a:lnTo>
                <a:lnTo>
                  <a:pt x="94" y="136"/>
                </a:lnTo>
                <a:lnTo>
                  <a:pt x="71" y="145"/>
                </a:lnTo>
                <a:lnTo>
                  <a:pt x="0" y="152"/>
                </a:lnTo>
                <a:lnTo>
                  <a:pt x="83" y="194"/>
                </a:lnTo>
                <a:lnTo>
                  <a:pt x="106" y="202"/>
                </a:lnTo>
                <a:lnTo>
                  <a:pt x="124" y="221"/>
                </a:lnTo>
                <a:lnTo>
                  <a:pt x="103" y="243"/>
                </a:lnTo>
                <a:lnTo>
                  <a:pt x="82" y="260"/>
                </a:lnTo>
                <a:lnTo>
                  <a:pt x="52" y="269"/>
                </a:lnTo>
                <a:lnTo>
                  <a:pt x="28" y="292"/>
                </a:lnTo>
                <a:lnTo>
                  <a:pt x="79" y="312"/>
                </a:lnTo>
                <a:lnTo>
                  <a:pt x="102" y="325"/>
                </a:lnTo>
                <a:lnTo>
                  <a:pt x="126" y="325"/>
                </a:lnTo>
                <a:lnTo>
                  <a:pt x="152" y="334"/>
                </a:lnTo>
                <a:lnTo>
                  <a:pt x="167" y="328"/>
                </a:lnTo>
                <a:lnTo>
                  <a:pt x="184" y="332"/>
                </a:lnTo>
                <a:lnTo>
                  <a:pt x="196" y="327"/>
                </a:lnTo>
                <a:lnTo>
                  <a:pt x="196" y="301"/>
                </a:lnTo>
                <a:lnTo>
                  <a:pt x="196" y="277"/>
                </a:lnTo>
                <a:lnTo>
                  <a:pt x="196" y="252"/>
                </a:lnTo>
                <a:lnTo>
                  <a:pt x="193" y="224"/>
                </a:lnTo>
                <a:lnTo>
                  <a:pt x="196" y="202"/>
                </a:lnTo>
                <a:lnTo>
                  <a:pt x="196" y="177"/>
                </a:lnTo>
                <a:lnTo>
                  <a:pt x="196" y="136"/>
                </a:lnTo>
                <a:lnTo>
                  <a:pt x="196" y="95"/>
                </a:lnTo>
                <a:lnTo>
                  <a:pt x="196" y="54"/>
                </a:lnTo>
                <a:lnTo>
                  <a:pt x="196" y="29"/>
                </a:lnTo>
                <a:lnTo>
                  <a:pt x="196" y="4"/>
                </a:lnTo>
                <a:lnTo>
                  <a:pt x="17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4" name="Rectangle 26">
            <a:extLst>
              <a:ext uri="{FF2B5EF4-FFF2-40B4-BE49-F238E27FC236}">
                <a16:creationId xmlns:a16="http://schemas.microsoft.com/office/drawing/2014/main" id="{D87AABD1-BCED-3A0D-5FCE-1DB5306D5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3563" y="1809750"/>
            <a:ext cx="90487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5" name="AutoShape 27">
            <a:extLst>
              <a:ext uri="{FF2B5EF4-FFF2-40B4-BE49-F238E27FC236}">
                <a16:creationId xmlns:a16="http://schemas.microsoft.com/office/drawing/2014/main" id="{5E986A51-5556-F9A7-A8DE-B8C11B98D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8663" y="1936750"/>
            <a:ext cx="641350" cy="241300"/>
          </a:xfrm>
          <a:prstGeom prst="rightArrow">
            <a:avLst>
              <a:gd name="adj1" fmla="val 50000"/>
              <a:gd name="adj2" fmla="val 132907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Rectangle 28">
            <a:extLst>
              <a:ext uri="{FF2B5EF4-FFF2-40B4-BE49-F238E27FC236}">
                <a16:creationId xmlns:a16="http://schemas.microsoft.com/office/drawing/2014/main" id="{26F04E60-2C7B-FDA8-3BCB-40AF9AC698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50" y="1514475"/>
            <a:ext cx="8747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altLang="en-US" sz="2000">
                <a:effectLst/>
              </a:rPr>
              <a:t>County</a:t>
            </a:r>
          </a:p>
        </p:txBody>
      </p:sp>
      <p:sp>
        <p:nvSpPr>
          <p:cNvPr id="22557" name="Rectangle 29">
            <a:extLst>
              <a:ext uri="{FF2B5EF4-FFF2-40B4-BE49-F238E27FC236}">
                <a16:creationId xmlns:a16="http://schemas.microsoft.com/office/drawing/2014/main" id="{CF850ACF-A45C-B1FB-61B6-5A1B68D16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4618038"/>
            <a:ext cx="6545263" cy="177165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  <a:spcBef>
                <a:spcPct val="25000"/>
              </a:spcBef>
            </a:pPr>
            <a:endParaRPr lang="en-US" altLang="en-US" sz="2000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PERFORM VARYING Idx FROM 1 BY 1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   UNTIL County(Idx) = CountyName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END-PERFORM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chemeClr val="bg2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ADD TaxPaid TO CountyTax(Idx)</a:t>
            </a:r>
            <a:r>
              <a:rPr lang="en-US" altLang="en-US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22558" name="Freeform 30">
            <a:extLst>
              <a:ext uri="{FF2B5EF4-FFF2-40B4-BE49-F238E27FC236}">
                <a16:creationId xmlns:a16="http://schemas.microsoft.com/office/drawing/2014/main" id="{43E6E367-9B08-BDDF-E093-A28B57711591}"/>
              </a:ext>
            </a:extLst>
          </p:cNvPr>
          <p:cNvSpPr>
            <a:spLocks/>
          </p:cNvSpPr>
          <p:nvPr/>
        </p:nvSpPr>
        <p:spPr bwMode="auto">
          <a:xfrm>
            <a:off x="685800" y="6072188"/>
            <a:ext cx="6731000" cy="444500"/>
          </a:xfrm>
          <a:custGeom>
            <a:avLst/>
            <a:gdLst>
              <a:gd name="T0" fmla="*/ 81 w 4240"/>
              <a:gd name="T1" fmla="*/ 72 h 280"/>
              <a:gd name="T2" fmla="*/ 161 w 4240"/>
              <a:gd name="T3" fmla="*/ 54 h 280"/>
              <a:gd name="T4" fmla="*/ 242 w 4240"/>
              <a:gd name="T5" fmla="*/ 36 h 280"/>
              <a:gd name="T6" fmla="*/ 296 w 4240"/>
              <a:gd name="T7" fmla="*/ 108 h 280"/>
              <a:gd name="T8" fmla="*/ 358 w 4240"/>
              <a:gd name="T9" fmla="*/ 162 h 280"/>
              <a:gd name="T10" fmla="*/ 448 w 4240"/>
              <a:gd name="T11" fmla="*/ 126 h 280"/>
              <a:gd name="T12" fmla="*/ 529 w 4240"/>
              <a:gd name="T13" fmla="*/ 90 h 280"/>
              <a:gd name="T14" fmla="*/ 609 w 4240"/>
              <a:gd name="T15" fmla="*/ 63 h 280"/>
              <a:gd name="T16" fmla="*/ 672 w 4240"/>
              <a:gd name="T17" fmla="*/ 135 h 280"/>
              <a:gd name="T18" fmla="*/ 753 w 4240"/>
              <a:gd name="T19" fmla="*/ 126 h 280"/>
              <a:gd name="T20" fmla="*/ 842 w 4240"/>
              <a:gd name="T21" fmla="*/ 108 h 280"/>
              <a:gd name="T22" fmla="*/ 932 w 4240"/>
              <a:gd name="T23" fmla="*/ 135 h 280"/>
              <a:gd name="T24" fmla="*/ 1013 w 4240"/>
              <a:gd name="T25" fmla="*/ 126 h 280"/>
              <a:gd name="T26" fmla="*/ 1093 w 4240"/>
              <a:gd name="T27" fmla="*/ 126 h 280"/>
              <a:gd name="T28" fmla="*/ 1183 w 4240"/>
              <a:gd name="T29" fmla="*/ 135 h 280"/>
              <a:gd name="T30" fmla="*/ 1273 w 4240"/>
              <a:gd name="T31" fmla="*/ 135 h 280"/>
              <a:gd name="T32" fmla="*/ 1362 w 4240"/>
              <a:gd name="T33" fmla="*/ 126 h 280"/>
              <a:gd name="T34" fmla="*/ 1461 w 4240"/>
              <a:gd name="T35" fmla="*/ 99 h 280"/>
              <a:gd name="T36" fmla="*/ 1532 w 4240"/>
              <a:gd name="T37" fmla="*/ 135 h 280"/>
              <a:gd name="T38" fmla="*/ 1595 w 4240"/>
              <a:gd name="T39" fmla="*/ 144 h 280"/>
              <a:gd name="T40" fmla="*/ 1685 w 4240"/>
              <a:gd name="T41" fmla="*/ 117 h 280"/>
              <a:gd name="T42" fmla="*/ 1774 w 4240"/>
              <a:gd name="T43" fmla="*/ 81 h 280"/>
              <a:gd name="T44" fmla="*/ 1855 w 4240"/>
              <a:gd name="T45" fmla="*/ 54 h 280"/>
              <a:gd name="T46" fmla="*/ 1918 w 4240"/>
              <a:gd name="T47" fmla="*/ 108 h 280"/>
              <a:gd name="T48" fmla="*/ 1990 w 4240"/>
              <a:gd name="T49" fmla="*/ 135 h 280"/>
              <a:gd name="T50" fmla="*/ 2070 w 4240"/>
              <a:gd name="T51" fmla="*/ 117 h 280"/>
              <a:gd name="T52" fmla="*/ 2187 w 4240"/>
              <a:gd name="T53" fmla="*/ 99 h 280"/>
              <a:gd name="T54" fmla="*/ 2258 w 4240"/>
              <a:gd name="T55" fmla="*/ 117 h 280"/>
              <a:gd name="T56" fmla="*/ 2339 w 4240"/>
              <a:gd name="T57" fmla="*/ 117 h 280"/>
              <a:gd name="T58" fmla="*/ 2429 w 4240"/>
              <a:gd name="T59" fmla="*/ 90 h 280"/>
              <a:gd name="T60" fmla="*/ 2518 w 4240"/>
              <a:gd name="T61" fmla="*/ 72 h 280"/>
              <a:gd name="T62" fmla="*/ 2581 w 4240"/>
              <a:gd name="T63" fmla="*/ 99 h 280"/>
              <a:gd name="T64" fmla="*/ 2671 w 4240"/>
              <a:gd name="T65" fmla="*/ 90 h 280"/>
              <a:gd name="T66" fmla="*/ 2751 w 4240"/>
              <a:gd name="T67" fmla="*/ 108 h 280"/>
              <a:gd name="T68" fmla="*/ 2832 w 4240"/>
              <a:gd name="T69" fmla="*/ 126 h 280"/>
              <a:gd name="T70" fmla="*/ 2922 w 4240"/>
              <a:gd name="T71" fmla="*/ 126 h 280"/>
              <a:gd name="T72" fmla="*/ 3011 w 4240"/>
              <a:gd name="T73" fmla="*/ 72 h 280"/>
              <a:gd name="T74" fmla="*/ 3110 w 4240"/>
              <a:gd name="T75" fmla="*/ 45 h 280"/>
              <a:gd name="T76" fmla="*/ 3190 w 4240"/>
              <a:gd name="T77" fmla="*/ 0 h 280"/>
              <a:gd name="T78" fmla="*/ 3244 w 4240"/>
              <a:gd name="T79" fmla="*/ 90 h 280"/>
              <a:gd name="T80" fmla="*/ 3325 w 4240"/>
              <a:gd name="T81" fmla="*/ 144 h 280"/>
              <a:gd name="T82" fmla="*/ 3423 w 4240"/>
              <a:gd name="T83" fmla="*/ 126 h 280"/>
              <a:gd name="T84" fmla="*/ 3504 w 4240"/>
              <a:gd name="T85" fmla="*/ 81 h 280"/>
              <a:gd name="T86" fmla="*/ 3603 w 4240"/>
              <a:gd name="T87" fmla="*/ 108 h 280"/>
              <a:gd name="T88" fmla="*/ 3683 w 4240"/>
              <a:gd name="T89" fmla="*/ 126 h 280"/>
              <a:gd name="T90" fmla="*/ 3764 w 4240"/>
              <a:gd name="T91" fmla="*/ 135 h 280"/>
              <a:gd name="T92" fmla="*/ 3845 w 4240"/>
              <a:gd name="T93" fmla="*/ 126 h 280"/>
              <a:gd name="T94" fmla="*/ 3925 w 4240"/>
              <a:gd name="T95" fmla="*/ 99 h 280"/>
              <a:gd name="T96" fmla="*/ 4015 w 4240"/>
              <a:gd name="T97" fmla="*/ 99 h 280"/>
              <a:gd name="T98" fmla="*/ 4096 w 4240"/>
              <a:gd name="T99" fmla="*/ 90 h 280"/>
              <a:gd name="T100" fmla="*/ 4176 w 4240"/>
              <a:gd name="T101" fmla="*/ 99 h 280"/>
              <a:gd name="T102" fmla="*/ 4239 w 4240"/>
              <a:gd name="T103" fmla="*/ 279 h 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240" h="280">
                <a:moveTo>
                  <a:pt x="0" y="72"/>
                </a:moveTo>
                <a:lnTo>
                  <a:pt x="54" y="72"/>
                </a:lnTo>
                <a:lnTo>
                  <a:pt x="81" y="72"/>
                </a:lnTo>
                <a:lnTo>
                  <a:pt x="108" y="72"/>
                </a:lnTo>
                <a:lnTo>
                  <a:pt x="134" y="63"/>
                </a:lnTo>
                <a:lnTo>
                  <a:pt x="161" y="54"/>
                </a:lnTo>
                <a:lnTo>
                  <a:pt x="188" y="36"/>
                </a:lnTo>
                <a:lnTo>
                  <a:pt x="215" y="27"/>
                </a:lnTo>
                <a:lnTo>
                  <a:pt x="242" y="36"/>
                </a:lnTo>
                <a:lnTo>
                  <a:pt x="251" y="63"/>
                </a:lnTo>
                <a:lnTo>
                  <a:pt x="269" y="90"/>
                </a:lnTo>
                <a:lnTo>
                  <a:pt x="296" y="108"/>
                </a:lnTo>
                <a:lnTo>
                  <a:pt x="314" y="135"/>
                </a:lnTo>
                <a:lnTo>
                  <a:pt x="332" y="162"/>
                </a:lnTo>
                <a:lnTo>
                  <a:pt x="358" y="162"/>
                </a:lnTo>
                <a:lnTo>
                  <a:pt x="394" y="162"/>
                </a:lnTo>
                <a:lnTo>
                  <a:pt x="421" y="144"/>
                </a:lnTo>
                <a:lnTo>
                  <a:pt x="448" y="126"/>
                </a:lnTo>
                <a:lnTo>
                  <a:pt x="475" y="108"/>
                </a:lnTo>
                <a:lnTo>
                  <a:pt x="502" y="99"/>
                </a:lnTo>
                <a:lnTo>
                  <a:pt x="529" y="90"/>
                </a:lnTo>
                <a:lnTo>
                  <a:pt x="556" y="72"/>
                </a:lnTo>
                <a:lnTo>
                  <a:pt x="583" y="72"/>
                </a:lnTo>
                <a:lnTo>
                  <a:pt x="609" y="63"/>
                </a:lnTo>
                <a:lnTo>
                  <a:pt x="627" y="90"/>
                </a:lnTo>
                <a:lnTo>
                  <a:pt x="645" y="117"/>
                </a:lnTo>
                <a:lnTo>
                  <a:pt x="672" y="135"/>
                </a:lnTo>
                <a:lnTo>
                  <a:pt x="699" y="135"/>
                </a:lnTo>
                <a:lnTo>
                  <a:pt x="726" y="135"/>
                </a:lnTo>
                <a:lnTo>
                  <a:pt x="753" y="126"/>
                </a:lnTo>
                <a:lnTo>
                  <a:pt x="789" y="117"/>
                </a:lnTo>
                <a:lnTo>
                  <a:pt x="816" y="108"/>
                </a:lnTo>
                <a:lnTo>
                  <a:pt x="842" y="108"/>
                </a:lnTo>
                <a:lnTo>
                  <a:pt x="869" y="126"/>
                </a:lnTo>
                <a:lnTo>
                  <a:pt x="896" y="126"/>
                </a:lnTo>
                <a:lnTo>
                  <a:pt x="932" y="135"/>
                </a:lnTo>
                <a:lnTo>
                  <a:pt x="959" y="135"/>
                </a:lnTo>
                <a:lnTo>
                  <a:pt x="986" y="126"/>
                </a:lnTo>
                <a:lnTo>
                  <a:pt x="1013" y="126"/>
                </a:lnTo>
                <a:lnTo>
                  <a:pt x="1040" y="117"/>
                </a:lnTo>
                <a:lnTo>
                  <a:pt x="1066" y="117"/>
                </a:lnTo>
                <a:lnTo>
                  <a:pt x="1093" y="126"/>
                </a:lnTo>
                <a:lnTo>
                  <a:pt x="1120" y="126"/>
                </a:lnTo>
                <a:lnTo>
                  <a:pt x="1147" y="126"/>
                </a:lnTo>
                <a:lnTo>
                  <a:pt x="1183" y="135"/>
                </a:lnTo>
                <a:lnTo>
                  <a:pt x="1219" y="135"/>
                </a:lnTo>
                <a:lnTo>
                  <a:pt x="1246" y="135"/>
                </a:lnTo>
                <a:lnTo>
                  <a:pt x="1273" y="135"/>
                </a:lnTo>
                <a:lnTo>
                  <a:pt x="1299" y="135"/>
                </a:lnTo>
                <a:lnTo>
                  <a:pt x="1326" y="135"/>
                </a:lnTo>
                <a:lnTo>
                  <a:pt x="1362" y="126"/>
                </a:lnTo>
                <a:lnTo>
                  <a:pt x="1398" y="126"/>
                </a:lnTo>
                <a:lnTo>
                  <a:pt x="1434" y="108"/>
                </a:lnTo>
                <a:lnTo>
                  <a:pt x="1461" y="99"/>
                </a:lnTo>
                <a:lnTo>
                  <a:pt x="1488" y="90"/>
                </a:lnTo>
                <a:lnTo>
                  <a:pt x="1515" y="108"/>
                </a:lnTo>
                <a:lnTo>
                  <a:pt x="1532" y="135"/>
                </a:lnTo>
                <a:lnTo>
                  <a:pt x="1541" y="162"/>
                </a:lnTo>
                <a:lnTo>
                  <a:pt x="1568" y="153"/>
                </a:lnTo>
                <a:lnTo>
                  <a:pt x="1595" y="144"/>
                </a:lnTo>
                <a:lnTo>
                  <a:pt x="1631" y="135"/>
                </a:lnTo>
                <a:lnTo>
                  <a:pt x="1658" y="126"/>
                </a:lnTo>
                <a:lnTo>
                  <a:pt x="1685" y="117"/>
                </a:lnTo>
                <a:lnTo>
                  <a:pt x="1721" y="108"/>
                </a:lnTo>
                <a:lnTo>
                  <a:pt x="1748" y="90"/>
                </a:lnTo>
                <a:lnTo>
                  <a:pt x="1774" y="81"/>
                </a:lnTo>
                <a:lnTo>
                  <a:pt x="1801" y="72"/>
                </a:lnTo>
                <a:lnTo>
                  <a:pt x="1828" y="63"/>
                </a:lnTo>
                <a:lnTo>
                  <a:pt x="1855" y="54"/>
                </a:lnTo>
                <a:lnTo>
                  <a:pt x="1882" y="54"/>
                </a:lnTo>
                <a:lnTo>
                  <a:pt x="1900" y="81"/>
                </a:lnTo>
                <a:lnTo>
                  <a:pt x="1918" y="108"/>
                </a:lnTo>
                <a:lnTo>
                  <a:pt x="1936" y="135"/>
                </a:lnTo>
                <a:lnTo>
                  <a:pt x="1963" y="135"/>
                </a:lnTo>
                <a:lnTo>
                  <a:pt x="1990" y="135"/>
                </a:lnTo>
                <a:lnTo>
                  <a:pt x="2016" y="126"/>
                </a:lnTo>
                <a:lnTo>
                  <a:pt x="2043" y="126"/>
                </a:lnTo>
                <a:lnTo>
                  <a:pt x="2070" y="117"/>
                </a:lnTo>
                <a:lnTo>
                  <a:pt x="2115" y="108"/>
                </a:lnTo>
                <a:lnTo>
                  <a:pt x="2151" y="108"/>
                </a:lnTo>
                <a:lnTo>
                  <a:pt x="2187" y="99"/>
                </a:lnTo>
                <a:lnTo>
                  <a:pt x="2223" y="72"/>
                </a:lnTo>
                <a:lnTo>
                  <a:pt x="2249" y="90"/>
                </a:lnTo>
                <a:lnTo>
                  <a:pt x="2258" y="117"/>
                </a:lnTo>
                <a:lnTo>
                  <a:pt x="2285" y="126"/>
                </a:lnTo>
                <a:lnTo>
                  <a:pt x="2312" y="108"/>
                </a:lnTo>
                <a:lnTo>
                  <a:pt x="2339" y="117"/>
                </a:lnTo>
                <a:lnTo>
                  <a:pt x="2366" y="99"/>
                </a:lnTo>
                <a:lnTo>
                  <a:pt x="2393" y="90"/>
                </a:lnTo>
                <a:lnTo>
                  <a:pt x="2429" y="90"/>
                </a:lnTo>
                <a:lnTo>
                  <a:pt x="2456" y="72"/>
                </a:lnTo>
                <a:lnTo>
                  <a:pt x="2491" y="63"/>
                </a:lnTo>
                <a:lnTo>
                  <a:pt x="2518" y="72"/>
                </a:lnTo>
                <a:lnTo>
                  <a:pt x="2527" y="99"/>
                </a:lnTo>
                <a:lnTo>
                  <a:pt x="2554" y="108"/>
                </a:lnTo>
                <a:lnTo>
                  <a:pt x="2581" y="99"/>
                </a:lnTo>
                <a:lnTo>
                  <a:pt x="2608" y="90"/>
                </a:lnTo>
                <a:lnTo>
                  <a:pt x="2635" y="90"/>
                </a:lnTo>
                <a:lnTo>
                  <a:pt x="2671" y="90"/>
                </a:lnTo>
                <a:lnTo>
                  <a:pt x="2698" y="108"/>
                </a:lnTo>
                <a:lnTo>
                  <a:pt x="2724" y="126"/>
                </a:lnTo>
                <a:lnTo>
                  <a:pt x="2751" y="108"/>
                </a:lnTo>
                <a:lnTo>
                  <a:pt x="2778" y="99"/>
                </a:lnTo>
                <a:lnTo>
                  <a:pt x="2805" y="108"/>
                </a:lnTo>
                <a:lnTo>
                  <a:pt x="2832" y="126"/>
                </a:lnTo>
                <a:lnTo>
                  <a:pt x="2859" y="144"/>
                </a:lnTo>
                <a:lnTo>
                  <a:pt x="2886" y="135"/>
                </a:lnTo>
                <a:lnTo>
                  <a:pt x="2922" y="126"/>
                </a:lnTo>
                <a:lnTo>
                  <a:pt x="2957" y="99"/>
                </a:lnTo>
                <a:lnTo>
                  <a:pt x="2984" y="90"/>
                </a:lnTo>
                <a:lnTo>
                  <a:pt x="3011" y="72"/>
                </a:lnTo>
                <a:lnTo>
                  <a:pt x="3047" y="63"/>
                </a:lnTo>
                <a:lnTo>
                  <a:pt x="3083" y="54"/>
                </a:lnTo>
                <a:lnTo>
                  <a:pt x="3110" y="45"/>
                </a:lnTo>
                <a:lnTo>
                  <a:pt x="3137" y="27"/>
                </a:lnTo>
                <a:lnTo>
                  <a:pt x="3164" y="18"/>
                </a:lnTo>
                <a:lnTo>
                  <a:pt x="3190" y="0"/>
                </a:lnTo>
                <a:lnTo>
                  <a:pt x="3208" y="36"/>
                </a:lnTo>
                <a:lnTo>
                  <a:pt x="3226" y="63"/>
                </a:lnTo>
                <a:lnTo>
                  <a:pt x="3244" y="90"/>
                </a:lnTo>
                <a:lnTo>
                  <a:pt x="3271" y="108"/>
                </a:lnTo>
                <a:lnTo>
                  <a:pt x="3298" y="135"/>
                </a:lnTo>
                <a:lnTo>
                  <a:pt x="3325" y="144"/>
                </a:lnTo>
                <a:lnTo>
                  <a:pt x="3361" y="135"/>
                </a:lnTo>
                <a:lnTo>
                  <a:pt x="3397" y="135"/>
                </a:lnTo>
                <a:lnTo>
                  <a:pt x="3423" y="126"/>
                </a:lnTo>
                <a:lnTo>
                  <a:pt x="3450" y="108"/>
                </a:lnTo>
                <a:lnTo>
                  <a:pt x="3477" y="90"/>
                </a:lnTo>
                <a:lnTo>
                  <a:pt x="3504" y="81"/>
                </a:lnTo>
                <a:lnTo>
                  <a:pt x="3531" y="63"/>
                </a:lnTo>
                <a:lnTo>
                  <a:pt x="3576" y="90"/>
                </a:lnTo>
                <a:lnTo>
                  <a:pt x="3603" y="108"/>
                </a:lnTo>
                <a:lnTo>
                  <a:pt x="3630" y="108"/>
                </a:lnTo>
                <a:lnTo>
                  <a:pt x="3656" y="126"/>
                </a:lnTo>
                <a:lnTo>
                  <a:pt x="3683" y="126"/>
                </a:lnTo>
                <a:lnTo>
                  <a:pt x="3710" y="126"/>
                </a:lnTo>
                <a:lnTo>
                  <a:pt x="3737" y="135"/>
                </a:lnTo>
                <a:lnTo>
                  <a:pt x="3764" y="135"/>
                </a:lnTo>
                <a:lnTo>
                  <a:pt x="3791" y="135"/>
                </a:lnTo>
                <a:lnTo>
                  <a:pt x="3818" y="135"/>
                </a:lnTo>
                <a:lnTo>
                  <a:pt x="3845" y="126"/>
                </a:lnTo>
                <a:lnTo>
                  <a:pt x="3872" y="126"/>
                </a:lnTo>
                <a:lnTo>
                  <a:pt x="3898" y="108"/>
                </a:lnTo>
                <a:lnTo>
                  <a:pt x="3925" y="99"/>
                </a:lnTo>
                <a:lnTo>
                  <a:pt x="3952" y="99"/>
                </a:lnTo>
                <a:lnTo>
                  <a:pt x="3988" y="99"/>
                </a:lnTo>
                <a:lnTo>
                  <a:pt x="4015" y="99"/>
                </a:lnTo>
                <a:lnTo>
                  <a:pt x="4042" y="90"/>
                </a:lnTo>
                <a:lnTo>
                  <a:pt x="4069" y="90"/>
                </a:lnTo>
                <a:lnTo>
                  <a:pt x="4096" y="90"/>
                </a:lnTo>
                <a:lnTo>
                  <a:pt x="4122" y="90"/>
                </a:lnTo>
                <a:lnTo>
                  <a:pt x="4149" y="99"/>
                </a:lnTo>
                <a:lnTo>
                  <a:pt x="4176" y="99"/>
                </a:lnTo>
                <a:lnTo>
                  <a:pt x="4203" y="108"/>
                </a:lnTo>
                <a:lnTo>
                  <a:pt x="4230" y="117"/>
                </a:lnTo>
                <a:lnTo>
                  <a:pt x="4239" y="279"/>
                </a:lnTo>
                <a:lnTo>
                  <a:pt x="9" y="270"/>
                </a:lnTo>
                <a:lnTo>
                  <a:pt x="0" y="72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9" name="Freeform 31">
            <a:extLst>
              <a:ext uri="{FF2B5EF4-FFF2-40B4-BE49-F238E27FC236}">
                <a16:creationId xmlns:a16="http://schemas.microsoft.com/office/drawing/2014/main" id="{C2BC73DF-5451-8AC4-27E9-693B922FA3B9}"/>
              </a:ext>
            </a:extLst>
          </p:cNvPr>
          <p:cNvSpPr>
            <a:spLocks/>
          </p:cNvSpPr>
          <p:nvPr/>
        </p:nvSpPr>
        <p:spPr bwMode="auto">
          <a:xfrm>
            <a:off x="771525" y="4529138"/>
            <a:ext cx="6645275" cy="630237"/>
          </a:xfrm>
          <a:custGeom>
            <a:avLst/>
            <a:gdLst>
              <a:gd name="T0" fmla="*/ 4185 w 4186"/>
              <a:gd name="T1" fmla="*/ 244 h 397"/>
              <a:gd name="T2" fmla="*/ 4105 w 4186"/>
              <a:gd name="T3" fmla="*/ 194 h 397"/>
              <a:gd name="T4" fmla="*/ 4034 w 4186"/>
              <a:gd name="T5" fmla="*/ 135 h 397"/>
              <a:gd name="T6" fmla="*/ 3989 w 4186"/>
              <a:gd name="T7" fmla="*/ 185 h 397"/>
              <a:gd name="T8" fmla="*/ 3953 w 4186"/>
              <a:gd name="T9" fmla="*/ 261 h 397"/>
              <a:gd name="T10" fmla="*/ 3891 w 4186"/>
              <a:gd name="T11" fmla="*/ 329 h 397"/>
              <a:gd name="T12" fmla="*/ 3820 w 4186"/>
              <a:gd name="T13" fmla="*/ 396 h 397"/>
              <a:gd name="T14" fmla="*/ 3758 w 4186"/>
              <a:gd name="T15" fmla="*/ 329 h 397"/>
              <a:gd name="T16" fmla="*/ 3722 w 4186"/>
              <a:gd name="T17" fmla="*/ 253 h 397"/>
              <a:gd name="T18" fmla="*/ 3642 w 4186"/>
              <a:gd name="T19" fmla="*/ 194 h 397"/>
              <a:gd name="T20" fmla="*/ 3588 w 4186"/>
              <a:gd name="T21" fmla="*/ 126 h 397"/>
              <a:gd name="T22" fmla="*/ 3526 w 4186"/>
              <a:gd name="T23" fmla="*/ 143 h 397"/>
              <a:gd name="T24" fmla="*/ 3455 w 4186"/>
              <a:gd name="T25" fmla="*/ 194 h 397"/>
              <a:gd name="T26" fmla="*/ 3366 w 4186"/>
              <a:gd name="T27" fmla="*/ 211 h 397"/>
              <a:gd name="T28" fmla="*/ 3286 w 4186"/>
              <a:gd name="T29" fmla="*/ 227 h 397"/>
              <a:gd name="T30" fmla="*/ 3206 w 4186"/>
              <a:gd name="T31" fmla="*/ 169 h 397"/>
              <a:gd name="T32" fmla="*/ 3108 w 4186"/>
              <a:gd name="T33" fmla="*/ 160 h 397"/>
              <a:gd name="T34" fmla="*/ 3027 w 4186"/>
              <a:gd name="T35" fmla="*/ 202 h 397"/>
              <a:gd name="T36" fmla="*/ 2956 w 4186"/>
              <a:gd name="T37" fmla="*/ 177 h 397"/>
              <a:gd name="T38" fmla="*/ 2885 w 4186"/>
              <a:gd name="T39" fmla="*/ 143 h 397"/>
              <a:gd name="T40" fmla="*/ 2805 w 4186"/>
              <a:gd name="T41" fmla="*/ 169 h 397"/>
              <a:gd name="T42" fmla="*/ 2725 w 4186"/>
              <a:gd name="T43" fmla="*/ 110 h 397"/>
              <a:gd name="T44" fmla="*/ 2636 w 4186"/>
              <a:gd name="T45" fmla="*/ 135 h 397"/>
              <a:gd name="T46" fmla="*/ 2556 w 4186"/>
              <a:gd name="T47" fmla="*/ 110 h 397"/>
              <a:gd name="T48" fmla="*/ 2475 w 4186"/>
              <a:gd name="T49" fmla="*/ 118 h 397"/>
              <a:gd name="T50" fmla="*/ 2395 w 4186"/>
              <a:gd name="T51" fmla="*/ 185 h 397"/>
              <a:gd name="T52" fmla="*/ 2315 w 4186"/>
              <a:gd name="T53" fmla="*/ 177 h 397"/>
              <a:gd name="T54" fmla="*/ 2226 w 4186"/>
              <a:gd name="T55" fmla="*/ 135 h 397"/>
              <a:gd name="T56" fmla="*/ 2146 w 4186"/>
              <a:gd name="T57" fmla="*/ 110 h 397"/>
              <a:gd name="T58" fmla="*/ 2075 w 4186"/>
              <a:gd name="T59" fmla="*/ 101 h 397"/>
              <a:gd name="T60" fmla="*/ 1995 w 4186"/>
              <a:gd name="T61" fmla="*/ 59 h 397"/>
              <a:gd name="T62" fmla="*/ 1941 w 4186"/>
              <a:gd name="T63" fmla="*/ 110 h 397"/>
              <a:gd name="T64" fmla="*/ 1861 w 4186"/>
              <a:gd name="T65" fmla="*/ 143 h 397"/>
              <a:gd name="T66" fmla="*/ 1781 w 4186"/>
              <a:gd name="T67" fmla="*/ 143 h 397"/>
              <a:gd name="T68" fmla="*/ 1710 w 4186"/>
              <a:gd name="T69" fmla="*/ 143 h 397"/>
              <a:gd name="T70" fmla="*/ 1621 w 4186"/>
              <a:gd name="T71" fmla="*/ 110 h 397"/>
              <a:gd name="T72" fmla="*/ 1532 w 4186"/>
              <a:gd name="T73" fmla="*/ 126 h 397"/>
              <a:gd name="T74" fmla="*/ 1434 w 4186"/>
              <a:gd name="T75" fmla="*/ 126 h 397"/>
              <a:gd name="T76" fmla="*/ 1371 w 4186"/>
              <a:gd name="T77" fmla="*/ 110 h 397"/>
              <a:gd name="T78" fmla="*/ 1309 w 4186"/>
              <a:gd name="T79" fmla="*/ 169 h 397"/>
              <a:gd name="T80" fmla="*/ 1229 w 4186"/>
              <a:gd name="T81" fmla="*/ 126 h 397"/>
              <a:gd name="T82" fmla="*/ 1158 w 4186"/>
              <a:gd name="T83" fmla="*/ 59 h 397"/>
              <a:gd name="T84" fmla="*/ 1077 w 4186"/>
              <a:gd name="T85" fmla="*/ 110 h 397"/>
              <a:gd name="T86" fmla="*/ 997 w 4186"/>
              <a:gd name="T87" fmla="*/ 143 h 397"/>
              <a:gd name="T88" fmla="*/ 917 w 4186"/>
              <a:gd name="T89" fmla="*/ 177 h 397"/>
              <a:gd name="T90" fmla="*/ 837 w 4186"/>
              <a:gd name="T91" fmla="*/ 185 h 397"/>
              <a:gd name="T92" fmla="*/ 766 w 4186"/>
              <a:gd name="T93" fmla="*/ 211 h 397"/>
              <a:gd name="T94" fmla="*/ 695 w 4186"/>
              <a:gd name="T95" fmla="*/ 143 h 397"/>
              <a:gd name="T96" fmla="*/ 605 w 4186"/>
              <a:gd name="T97" fmla="*/ 110 h 397"/>
              <a:gd name="T98" fmla="*/ 534 w 4186"/>
              <a:gd name="T99" fmla="*/ 169 h 397"/>
              <a:gd name="T100" fmla="*/ 463 w 4186"/>
              <a:gd name="T101" fmla="*/ 227 h 397"/>
              <a:gd name="T102" fmla="*/ 383 w 4186"/>
              <a:gd name="T103" fmla="*/ 177 h 397"/>
              <a:gd name="T104" fmla="*/ 303 w 4186"/>
              <a:gd name="T105" fmla="*/ 143 h 397"/>
              <a:gd name="T106" fmla="*/ 223 w 4186"/>
              <a:gd name="T107" fmla="*/ 101 h 397"/>
              <a:gd name="T108" fmla="*/ 142 w 4186"/>
              <a:gd name="T109" fmla="*/ 110 h 397"/>
              <a:gd name="T110" fmla="*/ 62 w 4186"/>
              <a:gd name="T111" fmla="*/ 135 h 397"/>
              <a:gd name="T112" fmla="*/ 0 w 4186"/>
              <a:gd name="T113" fmla="*/ 110 h 397"/>
              <a:gd name="T114" fmla="*/ 0 w 4186"/>
              <a:gd name="T115" fmla="*/ 34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4186" h="397">
                <a:moveTo>
                  <a:pt x="0" y="0"/>
                </a:moveTo>
                <a:lnTo>
                  <a:pt x="4185" y="8"/>
                </a:lnTo>
                <a:lnTo>
                  <a:pt x="4185" y="244"/>
                </a:lnTo>
                <a:lnTo>
                  <a:pt x="4158" y="227"/>
                </a:lnTo>
                <a:lnTo>
                  <a:pt x="4132" y="211"/>
                </a:lnTo>
                <a:lnTo>
                  <a:pt x="4105" y="194"/>
                </a:lnTo>
                <a:lnTo>
                  <a:pt x="4087" y="169"/>
                </a:lnTo>
                <a:lnTo>
                  <a:pt x="4060" y="160"/>
                </a:lnTo>
                <a:lnTo>
                  <a:pt x="4034" y="135"/>
                </a:lnTo>
                <a:lnTo>
                  <a:pt x="4007" y="135"/>
                </a:lnTo>
                <a:lnTo>
                  <a:pt x="3989" y="160"/>
                </a:lnTo>
                <a:lnTo>
                  <a:pt x="3989" y="185"/>
                </a:lnTo>
                <a:lnTo>
                  <a:pt x="3989" y="211"/>
                </a:lnTo>
                <a:lnTo>
                  <a:pt x="3971" y="236"/>
                </a:lnTo>
                <a:lnTo>
                  <a:pt x="3953" y="261"/>
                </a:lnTo>
                <a:lnTo>
                  <a:pt x="3927" y="278"/>
                </a:lnTo>
                <a:lnTo>
                  <a:pt x="3909" y="303"/>
                </a:lnTo>
                <a:lnTo>
                  <a:pt x="3891" y="329"/>
                </a:lnTo>
                <a:lnTo>
                  <a:pt x="3864" y="345"/>
                </a:lnTo>
                <a:lnTo>
                  <a:pt x="3847" y="371"/>
                </a:lnTo>
                <a:lnTo>
                  <a:pt x="3820" y="396"/>
                </a:lnTo>
                <a:lnTo>
                  <a:pt x="3793" y="379"/>
                </a:lnTo>
                <a:lnTo>
                  <a:pt x="3775" y="354"/>
                </a:lnTo>
                <a:lnTo>
                  <a:pt x="3758" y="329"/>
                </a:lnTo>
                <a:lnTo>
                  <a:pt x="3740" y="303"/>
                </a:lnTo>
                <a:lnTo>
                  <a:pt x="3740" y="278"/>
                </a:lnTo>
                <a:lnTo>
                  <a:pt x="3722" y="253"/>
                </a:lnTo>
                <a:lnTo>
                  <a:pt x="3704" y="227"/>
                </a:lnTo>
                <a:lnTo>
                  <a:pt x="3669" y="211"/>
                </a:lnTo>
                <a:lnTo>
                  <a:pt x="3642" y="194"/>
                </a:lnTo>
                <a:lnTo>
                  <a:pt x="3633" y="169"/>
                </a:lnTo>
                <a:lnTo>
                  <a:pt x="3615" y="143"/>
                </a:lnTo>
                <a:lnTo>
                  <a:pt x="3588" y="126"/>
                </a:lnTo>
                <a:lnTo>
                  <a:pt x="3562" y="126"/>
                </a:lnTo>
                <a:lnTo>
                  <a:pt x="3553" y="160"/>
                </a:lnTo>
                <a:lnTo>
                  <a:pt x="3526" y="143"/>
                </a:lnTo>
                <a:lnTo>
                  <a:pt x="3499" y="152"/>
                </a:lnTo>
                <a:lnTo>
                  <a:pt x="3473" y="169"/>
                </a:lnTo>
                <a:lnTo>
                  <a:pt x="3455" y="194"/>
                </a:lnTo>
                <a:lnTo>
                  <a:pt x="3419" y="211"/>
                </a:lnTo>
                <a:lnTo>
                  <a:pt x="3393" y="202"/>
                </a:lnTo>
                <a:lnTo>
                  <a:pt x="3366" y="211"/>
                </a:lnTo>
                <a:lnTo>
                  <a:pt x="3339" y="227"/>
                </a:lnTo>
                <a:lnTo>
                  <a:pt x="3312" y="236"/>
                </a:lnTo>
                <a:lnTo>
                  <a:pt x="3286" y="227"/>
                </a:lnTo>
                <a:lnTo>
                  <a:pt x="3259" y="194"/>
                </a:lnTo>
                <a:lnTo>
                  <a:pt x="3232" y="194"/>
                </a:lnTo>
                <a:lnTo>
                  <a:pt x="3206" y="169"/>
                </a:lnTo>
                <a:lnTo>
                  <a:pt x="3170" y="143"/>
                </a:lnTo>
                <a:lnTo>
                  <a:pt x="3134" y="143"/>
                </a:lnTo>
                <a:lnTo>
                  <a:pt x="3108" y="160"/>
                </a:lnTo>
                <a:lnTo>
                  <a:pt x="3081" y="169"/>
                </a:lnTo>
                <a:lnTo>
                  <a:pt x="3054" y="194"/>
                </a:lnTo>
                <a:lnTo>
                  <a:pt x="3027" y="202"/>
                </a:lnTo>
                <a:lnTo>
                  <a:pt x="2992" y="227"/>
                </a:lnTo>
                <a:lnTo>
                  <a:pt x="2983" y="194"/>
                </a:lnTo>
                <a:lnTo>
                  <a:pt x="2956" y="177"/>
                </a:lnTo>
                <a:lnTo>
                  <a:pt x="2930" y="177"/>
                </a:lnTo>
                <a:lnTo>
                  <a:pt x="2903" y="169"/>
                </a:lnTo>
                <a:lnTo>
                  <a:pt x="2885" y="143"/>
                </a:lnTo>
                <a:lnTo>
                  <a:pt x="2858" y="143"/>
                </a:lnTo>
                <a:lnTo>
                  <a:pt x="2832" y="169"/>
                </a:lnTo>
                <a:lnTo>
                  <a:pt x="2805" y="169"/>
                </a:lnTo>
                <a:lnTo>
                  <a:pt x="2778" y="135"/>
                </a:lnTo>
                <a:lnTo>
                  <a:pt x="2751" y="126"/>
                </a:lnTo>
                <a:lnTo>
                  <a:pt x="2725" y="110"/>
                </a:lnTo>
                <a:lnTo>
                  <a:pt x="2698" y="126"/>
                </a:lnTo>
                <a:lnTo>
                  <a:pt x="2671" y="126"/>
                </a:lnTo>
                <a:lnTo>
                  <a:pt x="2636" y="135"/>
                </a:lnTo>
                <a:lnTo>
                  <a:pt x="2609" y="160"/>
                </a:lnTo>
                <a:lnTo>
                  <a:pt x="2582" y="135"/>
                </a:lnTo>
                <a:lnTo>
                  <a:pt x="2556" y="110"/>
                </a:lnTo>
                <a:lnTo>
                  <a:pt x="2529" y="93"/>
                </a:lnTo>
                <a:lnTo>
                  <a:pt x="2493" y="93"/>
                </a:lnTo>
                <a:lnTo>
                  <a:pt x="2475" y="118"/>
                </a:lnTo>
                <a:lnTo>
                  <a:pt x="2449" y="135"/>
                </a:lnTo>
                <a:lnTo>
                  <a:pt x="2422" y="160"/>
                </a:lnTo>
                <a:lnTo>
                  <a:pt x="2395" y="185"/>
                </a:lnTo>
                <a:lnTo>
                  <a:pt x="2369" y="211"/>
                </a:lnTo>
                <a:lnTo>
                  <a:pt x="2342" y="194"/>
                </a:lnTo>
                <a:lnTo>
                  <a:pt x="2315" y="177"/>
                </a:lnTo>
                <a:lnTo>
                  <a:pt x="2288" y="160"/>
                </a:lnTo>
                <a:lnTo>
                  <a:pt x="2262" y="143"/>
                </a:lnTo>
                <a:lnTo>
                  <a:pt x="2226" y="135"/>
                </a:lnTo>
                <a:lnTo>
                  <a:pt x="2199" y="118"/>
                </a:lnTo>
                <a:lnTo>
                  <a:pt x="2173" y="110"/>
                </a:lnTo>
                <a:lnTo>
                  <a:pt x="2146" y="110"/>
                </a:lnTo>
                <a:lnTo>
                  <a:pt x="2119" y="110"/>
                </a:lnTo>
                <a:lnTo>
                  <a:pt x="2101" y="84"/>
                </a:lnTo>
                <a:lnTo>
                  <a:pt x="2075" y="101"/>
                </a:lnTo>
                <a:lnTo>
                  <a:pt x="2048" y="76"/>
                </a:lnTo>
                <a:lnTo>
                  <a:pt x="2021" y="59"/>
                </a:lnTo>
                <a:lnTo>
                  <a:pt x="1995" y="59"/>
                </a:lnTo>
                <a:lnTo>
                  <a:pt x="1968" y="59"/>
                </a:lnTo>
                <a:lnTo>
                  <a:pt x="1959" y="84"/>
                </a:lnTo>
                <a:lnTo>
                  <a:pt x="1941" y="110"/>
                </a:lnTo>
                <a:lnTo>
                  <a:pt x="1914" y="126"/>
                </a:lnTo>
                <a:lnTo>
                  <a:pt x="1888" y="135"/>
                </a:lnTo>
                <a:lnTo>
                  <a:pt x="1861" y="143"/>
                </a:lnTo>
                <a:lnTo>
                  <a:pt x="1834" y="126"/>
                </a:lnTo>
                <a:lnTo>
                  <a:pt x="1808" y="126"/>
                </a:lnTo>
                <a:lnTo>
                  <a:pt x="1781" y="143"/>
                </a:lnTo>
                <a:lnTo>
                  <a:pt x="1763" y="169"/>
                </a:lnTo>
                <a:lnTo>
                  <a:pt x="1736" y="160"/>
                </a:lnTo>
                <a:lnTo>
                  <a:pt x="1710" y="143"/>
                </a:lnTo>
                <a:lnTo>
                  <a:pt x="1674" y="135"/>
                </a:lnTo>
                <a:lnTo>
                  <a:pt x="1647" y="126"/>
                </a:lnTo>
                <a:lnTo>
                  <a:pt x="1621" y="110"/>
                </a:lnTo>
                <a:lnTo>
                  <a:pt x="1585" y="126"/>
                </a:lnTo>
                <a:lnTo>
                  <a:pt x="1558" y="126"/>
                </a:lnTo>
                <a:lnTo>
                  <a:pt x="1532" y="126"/>
                </a:lnTo>
                <a:lnTo>
                  <a:pt x="1496" y="126"/>
                </a:lnTo>
                <a:lnTo>
                  <a:pt x="1460" y="135"/>
                </a:lnTo>
                <a:lnTo>
                  <a:pt x="1434" y="126"/>
                </a:lnTo>
                <a:lnTo>
                  <a:pt x="1425" y="101"/>
                </a:lnTo>
                <a:lnTo>
                  <a:pt x="1398" y="93"/>
                </a:lnTo>
                <a:lnTo>
                  <a:pt x="1371" y="110"/>
                </a:lnTo>
                <a:lnTo>
                  <a:pt x="1353" y="135"/>
                </a:lnTo>
                <a:lnTo>
                  <a:pt x="1327" y="143"/>
                </a:lnTo>
                <a:lnTo>
                  <a:pt x="1309" y="169"/>
                </a:lnTo>
                <a:lnTo>
                  <a:pt x="1282" y="160"/>
                </a:lnTo>
                <a:lnTo>
                  <a:pt x="1256" y="143"/>
                </a:lnTo>
                <a:lnTo>
                  <a:pt x="1229" y="126"/>
                </a:lnTo>
                <a:lnTo>
                  <a:pt x="1202" y="101"/>
                </a:lnTo>
                <a:lnTo>
                  <a:pt x="1184" y="76"/>
                </a:lnTo>
                <a:lnTo>
                  <a:pt x="1158" y="59"/>
                </a:lnTo>
                <a:lnTo>
                  <a:pt x="1131" y="67"/>
                </a:lnTo>
                <a:lnTo>
                  <a:pt x="1104" y="93"/>
                </a:lnTo>
                <a:lnTo>
                  <a:pt x="1077" y="110"/>
                </a:lnTo>
                <a:lnTo>
                  <a:pt x="1051" y="126"/>
                </a:lnTo>
                <a:lnTo>
                  <a:pt x="1024" y="143"/>
                </a:lnTo>
                <a:lnTo>
                  <a:pt x="997" y="143"/>
                </a:lnTo>
                <a:lnTo>
                  <a:pt x="971" y="143"/>
                </a:lnTo>
                <a:lnTo>
                  <a:pt x="944" y="160"/>
                </a:lnTo>
                <a:lnTo>
                  <a:pt x="917" y="177"/>
                </a:lnTo>
                <a:lnTo>
                  <a:pt x="890" y="177"/>
                </a:lnTo>
                <a:lnTo>
                  <a:pt x="864" y="177"/>
                </a:lnTo>
                <a:lnTo>
                  <a:pt x="837" y="185"/>
                </a:lnTo>
                <a:lnTo>
                  <a:pt x="810" y="177"/>
                </a:lnTo>
                <a:lnTo>
                  <a:pt x="784" y="185"/>
                </a:lnTo>
                <a:lnTo>
                  <a:pt x="766" y="211"/>
                </a:lnTo>
                <a:lnTo>
                  <a:pt x="739" y="202"/>
                </a:lnTo>
                <a:lnTo>
                  <a:pt x="712" y="169"/>
                </a:lnTo>
                <a:lnTo>
                  <a:pt x="695" y="143"/>
                </a:lnTo>
                <a:lnTo>
                  <a:pt x="659" y="135"/>
                </a:lnTo>
                <a:lnTo>
                  <a:pt x="632" y="126"/>
                </a:lnTo>
                <a:lnTo>
                  <a:pt x="605" y="110"/>
                </a:lnTo>
                <a:lnTo>
                  <a:pt x="588" y="135"/>
                </a:lnTo>
                <a:lnTo>
                  <a:pt x="561" y="160"/>
                </a:lnTo>
                <a:lnTo>
                  <a:pt x="534" y="169"/>
                </a:lnTo>
                <a:lnTo>
                  <a:pt x="516" y="194"/>
                </a:lnTo>
                <a:lnTo>
                  <a:pt x="490" y="211"/>
                </a:lnTo>
                <a:lnTo>
                  <a:pt x="463" y="227"/>
                </a:lnTo>
                <a:lnTo>
                  <a:pt x="445" y="202"/>
                </a:lnTo>
                <a:lnTo>
                  <a:pt x="419" y="194"/>
                </a:lnTo>
                <a:lnTo>
                  <a:pt x="383" y="177"/>
                </a:lnTo>
                <a:lnTo>
                  <a:pt x="356" y="177"/>
                </a:lnTo>
                <a:lnTo>
                  <a:pt x="329" y="160"/>
                </a:lnTo>
                <a:lnTo>
                  <a:pt x="303" y="143"/>
                </a:lnTo>
                <a:lnTo>
                  <a:pt x="276" y="126"/>
                </a:lnTo>
                <a:lnTo>
                  <a:pt x="249" y="110"/>
                </a:lnTo>
                <a:lnTo>
                  <a:pt x="223" y="101"/>
                </a:lnTo>
                <a:lnTo>
                  <a:pt x="196" y="101"/>
                </a:lnTo>
                <a:lnTo>
                  <a:pt x="169" y="110"/>
                </a:lnTo>
                <a:lnTo>
                  <a:pt x="142" y="110"/>
                </a:lnTo>
                <a:lnTo>
                  <a:pt x="116" y="126"/>
                </a:lnTo>
                <a:lnTo>
                  <a:pt x="89" y="126"/>
                </a:lnTo>
                <a:lnTo>
                  <a:pt x="62" y="135"/>
                </a:lnTo>
                <a:lnTo>
                  <a:pt x="36" y="135"/>
                </a:lnTo>
                <a:lnTo>
                  <a:pt x="9" y="135"/>
                </a:lnTo>
                <a:lnTo>
                  <a:pt x="0" y="110"/>
                </a:lnTo>
                <a:lnTo>
                  <a:pt x="0" y="84"/>
                </a:lnTo>
                <a:lnTo>
                  <a:pt x="0" y="59"/>
                </a:lnTo>
                <a:lnTo>
                  <a:pt x="0" y="34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81D58"/>
              </a:gs>
              <a:gs pos="100000">
                <a:srgbClr val="081D58">
                  <a:gamma/>
                  <a:shade val="80000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Rectangle 32">
            <a:extLst>
              <a:ext uri="{FF2B5EF4-FFF2-40B4-BE49-F238E27FC236}">
                <a16:creationId xmlns:a16="http://schemas.microsoft.com/office/drawing/2014/main" id="{989AFCF5-EA00-9CD3-C635-86972D326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6113" y="595313"/>
            <a:ext cx="946150" cy="4460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</a:rPr>
              <a:t>1</a:t>
            </a:r>
          </a:p>
        </p:txBody>
      </p:sp>
      <p:sp>
        <p:nvSpPr>
          <p:cNvPr id="22561" name="Rectangle 33">
            <a:extLst>
              <a:ext uri="{FF2B5EF4-FFF2-40B4-BE49-F238E27FC236}">
                <a16:creationId xmlns:a16="http://schemas.microsoft.com/office/drawing/2014/main" id="{8D165088-E6B6-51AE-DE7C-7E4BC15BC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3343275"/>
            <a:ext cx="7786688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500.50     125.75    1000.00    745.55    345.23     123.45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89" name="Group 13">
            <a:extLst>
              <a:ext uri="{FF2B5EF4-FFF2-40B4-BE49-F238E27FC236}">
                <a16:creationId xmlns:a16="http://schemas.microsoft.com/office/drawing/2014/main" id="{2FC387FD-F147-B40E-CEF4-FB1AF5AC8EAD}"/>
              </a:ext>
            </a:extLst>
          </p:cNvPr>
          <p:cNvGrpSpPr>
            <a:grpSpLocks/>
          </p:cNvGrpSpPr>
          <p:nvPr/>
        </p:nvGrpSpPr>
        <p:grpSpPr bwMode="auto">
          <a:xfrm>
            <a:off x="119063" y="3009900"/>
            <a:ext cx="8809037" cy="1235075"/>
            <a:chOff x="75" y="1896"/>
            <a:chExt cx="5549" cy="778"/>
          </a:xfrm>
        </p:grpSpPr>
        <p:sp>
          <p:nvSpPr>
            <p:cNvPr id="24578" name="Rectangle 2">
              <a:extLst>
                <a:ext uri="{FF2B5EF4-FFF2-40B4-BE49-F238E27FC236}">
                  <a16:creationId xmlns:a16="http://schemas.microsoft.com/office/drawing/2014/main" id="{5D8C647A-ECDF-B900-2B12-9E091B67B0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2444"/>
              <a:ext cx="4494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0" rIns="92075" bIns="0">
              <a:spAutoFit/>
            </a:bodyPr>
            <a:lstStyle/>
            <a:p>
              <a:r>
                <a:rPr lang="en-US" alt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1       2      3      4       5      6</a:t>
              </a:r>
            </a:p>
          </p:txBody>
        </p:sp>
        <p:sp>
          <p:nvSpPr>
            <p:cNvPr id="24579" name="Rectangle 3">
              <a:extLst>
                <a:ext uri="{FF2B5EF4-FFF2-40B4-BE49-F238E27FC236}">
                  <a16:creationId xmlns:a16="http://schemas.microsoft.com/office/drawing/2014/main" id="{3526654E-E921-46D9-C788-81A5CDC29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0" name="Rectangle 4">
              <a:extLst>
                <a:ext uri="{FF2B5EF4-FFF2-40B4-BE49-F238E27FC236}">
                  <a16:creationId xmlns:a16="http://schemas.microsoft.com/office/drawing/2014/main" id="{4D799F49-132E-6533-DD4D-97501AF0DE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8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1" name="Rectangle 5">
              <a:extLst>
                <a:ext uri="{FF2B5EF4-FFF2-40B4-BE49-F238E27FC236}">
                  <a16:creationId xmlns:a16="http://schemas.microsoft.com/office/drawing/2014/main" id="{2CF84407-1AFF-B644-F80B-A5BD2B5B46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2" name="Rectangle 6">
              <a:extLst>
                <a:ext uri="{FF2B5EF4-FFF2-40B4-BE49-F238E27FC236}">
                  <a16:creationId xmlns:a16="http://schemas.microsoft.com/office/drawing/2014/main" id="{9CC20754-870C-260F-C0A5-CD5E0E6C41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3" name="Rectangle 7">
              <a:extLst>
                <a:ext uri="{FF2B5EF4-FFF2-40B4-BE49-F238E27FC236}">
                  <a16:creationId xmlns:a16="http://schemas.microsoft.com/office/drawing/2014/main" id="{90063B03-E0C2-421F-DF07-E4CDD8A53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7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Rectangle 8">
              <a:extLst>
                <a:ext uri="{FF2B5EF4-FFF2-40B4-BE49-F238E27FC236}">
                  <a16:creationId xmlns:a16="http://schemas.microsoft.com/office/drawing/2014/main" id="{DFC04367-B277-BC41-FB6B-8BFFDA025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5" name="Freeform 9">
              <a:extLst>
                <a:ext uri="{FF2B5EF4-FFF2-40B4-BE49-F238E27FC236}">
                  <a16:creationId xmlns:a16="http://schemas.microsoft.com/office/drawing/2014/main" id="{95A2F1D6-4AD1-3620-5164-6AE493CE74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2" y="2090"/>
              <a:ext cx="197" cy="335"/>
            </a:xfrm>
            <a:custGeom>
              <a:avLst/>
              <a:gdLst>
                <a:gd name="T0" fmla="*/ 170 w 197"/>
                <a:gd name="T1" fmla="*/ 0 h 335"/>
                <a:gd name="T2" fmla="*/ 146 w 197"/>
                <a:gd name="T3" fmla="*/ 9 h 335"/>
                <a:gd name="T4" fmla="*/ 133 w 197"/>
                <a:gd name="T5" fmla="*/ 38 h 335"/>
                <a:gd name="T6" fmla="*/ 103 w 197"/>
                <a:gd name="T7" fmla="*/ 40 h 335"/>
                <a:gd name="T8" fmla="*/ 106 w 197"/>
                <a:gd name="T9" fmla="*/ 71 h 335"/>
                <a:gd name="T10" fmla="*/ 37 w 197"/>
                <a:gd name="T11" fmla="*/ 80 h 335"/>
                <a:gd name="T12" fmla="*/ 94 w 197"/>
                <a:gd name="T13" fmla="*/ 111 h 335"/>
                <a:gd name="T14" fmla="*/ 94 w 197"/>
                <a:gd name="T15" fmla="*/ 136 h 335"/>
                <a:gd name="T16" fmla="*/ 71 w 197"/>
                <a:gd name="T17" fmla="*/ 145 h 335"/>
                <a:gd name="T18" fmla="*/ 0 w 197"/>
                <a:gd name="T19" fmla="*/ 152 h 335"/>
                <a:gd name="T20" fmla="*/ 83 w 197"/>
                <a:gd name="T21" fmla="*/ 194 h 335"/>
                <a:gd name="T22" fmla="*/ 106 w 197"/>
                <a:gd name="T23" fmla="*/ 202 h 335"/>
                <a:gd name="T24" fmla="*/ 124 w 197"/>
                <a:gd name="T25" fmla="*/ 221 h 335"/>
                <a:gd name="T26" fmla="*/ 103 w 197"/>
                <a:gd name="T27" fmla="*/ 243 h 335"/>
                <a:gd name="T28" fmla="*/ 82 w 197"/>
                <a:gd name="T29" fmla="*/ 260 h 335"/>
                <a:gd name="T30" fmla="*/ 52 w 197"/>
                <a:gd name="T31" fmla="*/ 269 h 335"/>
                <a:gd name="T32" fmla="*/ 28 w 197"/>
                <a:gd name="T33" fmla="*/ 292 h 335"/>
                <a:gd name="T34" fmla="*/ 79 w 197"/>
                <a:gd name="T35" fmla="*/ 312 h 335"/>
                <a:gd name="T36" fmla="*/ 102 w 197"/>
                <a:gd name="T37" fmla="*/ 325 h 335"/>
                <a:gd name="T38" fmla="*/ 126 w 197"/>
                <a:gd name="T39" fmla="*/ 325 h 335"/>
                <a:gd name="T40" fmla="*/ 152 w 197"/>
                <a:gd name="T41" fmla="*/ 334 h 335"/>
                <a:gd name="T42" fmla="*/ 167 w 197"/>
                <a:gd name="T43" fmla="*/ 328 h 335"/>
                <a:gd name="T44" fmla="*/ 184 w 197"/>
                <a:gd name="T45" fmla="*/ 332 h 335"/>
                <a:gd name="T46" fmla="*/ 196 w 197"/>
                <a:gd name="T47" fmla="*/ 327 h 335"/>
                <a:gd name="T48" fmla="*/ 196 w 197"/>
                <a:gd name="T49" fmla="*/ 301 h 335"/>
                <a:gd name="T50" fmla="*/ 196 w 197"/>
                <a:gd name="T51" fmla="*/ 277 h 335"/>
                <a:gd name="T52" fmla="*/ 196 w 197"/>
                <a:gd name="T53" fmla="*/ 252 h 335"/>
                <a:gd name="T54" fmla="*/ 193 w 197"/>
                <a:gd name="T55" fmla="*/ 224 h 335"/>
                <a:gd name="T56" fmla="*/ 196 w 197"/>
                <a:gd name="T57" fmla="*/ 202 h 335"/>
                <a:gd name="T58" fmla="*/ 196 w 197"/>
                <a:gd name="T59" fmla="*/ 177 h 335"/>
                <a:gd name="T60" fmla="*/ 196 w 197"/>
                <a:gd name="T61" fmla="*/ 136 h 335"/>
                <a:gd name="T62" fmla="*/ 196 w 197"/>
                <a:gd name="T63" fmla="*/ 95 h 335"/>
                <a:gd name="T64" fmla="*/ 196 w 197"/>
                <a:gd name="T65" fmla="*/ 54 h 335"/>
                <a:gd name="T66" fmla="*/ 196 w 197"/>
                <a:gd name="T67" fmla="*/ 29 h 335"/>
                <a:gd name="T68" fmla="*/ 196 w 197"/>
                <a:gd name="T69" fmla="*/ 4 h 335"/>
                <a:gd name="T70" fmla="*/ 170 w 197"/>
                <a:gd name="T71" fmla="*/ 0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97" h="335">
                  <a:moveTo>
                    <a:pt x="170" y="0"/>
                  </a:moveTo>
                  <a:lnTo>
                    <a:pt x="146" y="9"/>
                  </a:lnTo>
                  <a:lnTo>
                    <a:pt x="133" y="38"/>
                  </a:lnTo>
                  <a:lnTo>
                    <a:pt x="103" y="40"/>
                  </a:lnTo>
                  <a:lnTo>
                    <a:pt x="106" y="71"/>
                  </a:lnTo>
                  <a:lnTo>
                    <a:pt x="37" y="80"/>
                  </a:lnTo>
                  <a:lnTo>
                    <a:pt x="94" y="111"/>
                  </a:lnTo>
                  <a:lnTo>
                    <a:pt x="94" y="136"/>
                  </a:lnTo>
                  <a:lnTo>
                    <a:pt x="71" y="145"/>
                  </a:lnTo>
                  <a:lnTo>
                    <a:pt x="0" y="152"/>
                  </a:lnTo>
                  <a:lnTo>
                    <a:pt x="83" y="194"/>
                  </a:lnTo>
                  <a:lnTo>
                    <a:pt x="106" y="202"/>
                  </a:lnTo>
                  <a:lnTo>
                    <a:pt x="124" y="221"/>
                  </a:lnTo>
                  <a:lnTo>
                    <a:pt x="103" y="243"/>
                  </a:lnTo>
                  <a:lnTo>
                    <a:pt x="82" y="260"/>
                  </a:lnTo>
                  <a:lnTo>
                    <a:pt x="52" y="269"/>
                  </a:lnTo>
                  <a:lnTo>
                    <a:pt x="28" y="292"/>
                  </a:lnTo>
                  <a:lnTo>
                    <a:pt x="79" y="312"/>
                  </a:lnTo>
                  <a:lnTo>
                    <a:pt x="102" y="325"/>
                  </a:lnTo>
                  <a:lnTo>
                    <a:pt x="126" y="325"/>
                  </a:lnTo>
                  <a:lnTo>
                    <a:pt x="152" y="334"/>
                  </a:lnTo>
                  <a:lnTo>
                    <a:pt x="167" y="328"/>
                  </a:lnTo>
                  <a:lnTo>
                    <a:pt x="184" y="332"/>
                  </a:lnTo>
                  <a:lnTo>
                    <a:pt x="196" y="327"/>
                  </a:lnTo>
                  <a:lnTo>
                    <a:pt x="196" y="301"/>
                  </a:lnTo>
                  <a:lnTo>
                    <a:pt x="196" y="277"/>
                  </a:lnTo>
                  <a:lnTo>
                    <a:pt x="196" y="252"/>
                  </a:lnTo>
                  <a:lnTo>
                    <a:pt x="193" y="224"/>
                  </a:lnTo>
                  <a:lnTo>
                    <a:pt x="196" y="202"/>
                  </a:lnTo>
                  <a:lnTo>
                    <a:pt x="196" y="177"/>
                  </a:lnTo>
                  <a:lnTo>
                    <a:pt x="196" y="136"/>
                  </a:lnTo>
                  <a:lnTo>
                    <a:pt x="196" y="95"/>
                  </a:lnTo>
                  <a:lnTo>
                    <a:pt x="196" y="54"/>
                  </a:lnTo>
                  <a:lnTo>
                    <a:pt x="196" y="29"/>
                  </a:lnTo>
                  <a:lnTo>
                    <a:pt x="196" y="4"/>
                  </a:lnTo>
                  <a:lnTo>
                    <a:pt x="170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6" name="Rectangle 10">
              <a:extLst>
                <a:ext uri="{FF2B5EF4-FFF2-40B4-BE49-F238E27FC236}">
                  <a16:creationId xmlns:a16="http://schemas.microsoft.com/office/drawing/2014/main" id="{1F00116C-C455-52F5-9280-EA1981D72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6" y="2082"/>
              <a:ext cx="57" cy="37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7" name="AutoShape 11">
              <a:extLst>
                <a:ext uri="{FF2B5EF4-FFF2-40B4-BE49-F238E27FC236}">
                  <a16:creationId xmlns:a16="http://schemas.microsoft.com/office/drawing/2014/main" id="{5CCBEBA3-D7D3-8765-05BF-2A9EB3C1B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0" y="2162"/>
              <a:ext cx="404" cy="152"/>
            </a:xfrm>
            <a:prstGeom prst="rightArrow">
              <a:avLst>
                <a:gd name="adj1" fmla="val 50000"/>
                <a:gd name="adj2" fmla="val 132907"/>
              </a:avLst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8" name="Rectangle 12">
              <a:extLst>
                <a:ext uri="{FF2B5EF4-FFF2-40B4-BE49-F238E27FC236}">
                  <a16:creationId xmlns:a16="http://schemas.microsoft.com/office/drawing/2014/main" id="{8308871A-21DF-25C3-883A-995B571DB7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" y="1896"/>
              <a:ext cx="82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r>
                <a:rPr lang="en-US" altLang="en-US" sz="2000">
                  <a:effectLst/>
                </a:rPr>
                <a:t>CountyTax</a:t>
              </a:r>
            </a:p>
          </p:txBody>
        </p:sp>
      </p:grpSp>
      <p:sp>
        <p:nvSpPr>
          <p:cNvPr id="24590" name="Rectangle 14">
            <a:extLst>
              <a:ext uri="{FF2B5EF4-FFF2-40B4-BE49-F238E27FC236}">
                <a16:creationId xmlns:a16="http://schemas.microsoft.com/office/drawing/2014/main" id="{DB8BA080-AB32-DB1E-5637-A949165975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63" y="622300"/>
            <a:ext cx="5527675" cy="4222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A-89432 </a:t>
            </a:r>
            <a:r>
              <a:rPr lang="en-US" altLang="en-US" sz="2400">
                <a:solidFill>
                  <a:schemeClr val="accent2"/>
                </a:solidFill>
                <a:effectLst/>
                <a:latin typeface="Courier New" panose="02070309020205020404" pitchFamily="49" charset="0"/>
              </a:rPr>
              <a:t> CLARE</a:t>
            </a:r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accent2"/>
                </a:solidFill>
                <a:effectLst/>
                <a:latin typeface="Courier New" panose="02070309020205020404" pitchFamily="49" charset="0"/>
              </a:rPr>
              <a:t>      </a:t>
            </a:r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7894.55</a:t>
            </a:r>
          </a:p>
        </p:txBody>
      </p:sp>
      <p:sp>
        <p:nvSpPr>
          <p:cNvPr id="24591" name="Rectangle 15">
            <a:extLst>
              <a:ext uri="{FF2B5EF4-FFF2-40B4-BE49-F238E27FC236}">
                <a16:creationId xmlns:a16="http://schemas.microsoft.com/office/drawing/2014/main" id="{41610938-EB14-6034-F09D-DB79B383A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50" y="100013"/>
            <a:ext cx="74104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000">
                <a:effectLst/>
              </a:rPr>
              <a:t>TaxRecord.</a:t>
            </a:r>
            <a:br>
              <a:rPr lang="en-US" altLang="en-US" sz="2000">
                <a:effectLst/>
              </a:rPr>
            </a:br>
            <a:r>
              <a:rPr lang="en-US" altLang="en-US" sz="2000">
                <a:effectLst/>
              </a:rPr>
              <a:t>PAYENum        CountyName           TaxPaid                           Idx</a:t>
            </a:r>
          </a:p>
        </p:txBody>
      </p:sp>
      <p:sp>
        <p:nvSpPr>
          <p:cNvPr id="24592" name="Line 16">
            <a:extLst>
              <a:ext uri="{FF2B5EF4-FFF2-40B4-BE49-F238E27FC236}">
                <a16:creationId xmlns:a16="http://schemas.microsoft.com/office/drawing/2014/main" id="{7A1E1AD1-1431-6804-89FB-D44AEC64A63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4013" y="638175"/>
            <a:ext cx="0" cy="419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>
            <a:extLst>
              <a:ext uri="{FF2B5EF4-FFF2-40B4-BE49-F238E27FC236}">
                <a16:creationId xmlns:a16="http://schemas.microsoft.com/office/drawing/2014/main" id="{3D017494-A77B-5543-D82C-B3DE0EB2B4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2900" y="623888"/>
            <a:ext cx="0" cy="419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Rectangle 18">
            <a:extLst>
              <a:ext uri="{FF2B5EF4-FFF2-40B4-BE49-F238E27FC236}">
                <a16:creationId xmlns:a16="http://schemas.microsoft.com/office/drawing/2014/main" id="{411CC030-695F-7E3C-1F42-4F672D0E3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313" y="2384425"/>
            <a:ext cx="71342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>
            <a:spAutoFit/>
          </a:bodyPr>
          <a:lstStyle/>
          <a:p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1       2      3      4       5      6</a:t>
            </a:r>
          </a:p>
        </p:txBody>
      </p:sp>
      <p:sp>
        <p:nvSpPr>
          <p:cNvPr id="24595" name="Rectangle 19">
            <a:extLst>
              <a:ext uri="{FF2B5EF4-FFF2-40B4-BE49-F238E27FC236}">
                <a16:creationId xmlns:a16="http://schemas.microsoft.com/office/drawing/2014/main" id="{1FA4EAC9-1282-F293-99FE-52AE6D167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288" y="1828800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CORK</a:t>
            </a:r>
          </a:p>
        </p:txBody>
      </p:sp>
      <p:sp>
        <p:nvSpPr>
          <p:cNvPr id="24596" name="Rectangle 20">
            <a:extLst>
              <a:ext uri="{FF2B5EF4-FFF2-40B4-BE49-F238E27FC236}">
                <a16:creationId xmlns:a16="http://schemas.microsoft.com/office/drawing/2014/main" id="{E1220AE8-449F-C485-0915-09923F0C5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238" y="1828800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/>
                <a:latin typeface="Courier New" panose="02070309020205020404" pitchFamily="49" charset="0"/>
              </a:rPr>
              <a:t>CAVAN</a:t>
            </a:r>
          </a:p>
        </p:txBody>
      </p:sp>
      <p:sp>
        <p:nvSpPr>
          <p:cNvPr id="24597" name="Rectangle 21">
            <a:extLst>
              <a:ext uri="{FF2B5EF4-FFF2-40B4-BE49-F238E27FC236}">
                <a16:creationId xmlns:a16="http://schemas.microsoft.com/office/drawing/2014/main" id="{1155327B-BBAE-D838-CD7D-85FF9E9EE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7838" y="1828800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DONEGAL</a:t>
            </a:r>
          </a:p>
        </p:txBody>
      </p:sp>
      <p:sp>
        <p:nvSpPr>
          <p:cNvPr id="24598" name="Rectangle 22">
            <a:extLst>
              <a:ext uri="{FF2B5EF4-FFF2-40B4-BE49-F238E27FC236}">
                <a16:creationId xmlns:a16="http://schemas.microsoft.com/office/drawing/2014/main" id="{1379A99F-F0E6-2921-25B1-28F78610C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" y="1828800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CARLOW</a:t>
            </a:r>
          </a:p>
        </p:txBody>
      </p:sp>
      <p:sp>
        <p:nvSpPr>
          <p:cNvPr id="24599" name="Rectangle 23">
            <a:extLst>
              <a:ext uri="{FF2B5EF4-FFF2-40B4-BE49-F238E27FC236}">
                <a16:creationId xmlns:a16="http://schemas.microsoft.com/office/drawing/2014/main" id="{55B129EA-5403-EB8E-AF51-C2FC0E0D9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7025" y="1828800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CLARE</a:t>
            </a:r>
          </a:p>
        </p:txBody>
      </p:sp>
      <p:sp>
        <p:nvSpPr>
          <p:cNvPr id="24600" name="Rectangle 24">
            <a:extLst>
              <a:ext uri="{FF2B5EF4-FFF2-40B4-BE49-F238E27FC236}">
                <a16:creationId xmlns:a16="http://schemas.microsoft.com/office/drawing/2014/main" id="{4B209418-8E1C-A244-6203-A103F52EF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0863" y="1828800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DUBLIN</a:t>
            </a:r>
          </a:p>
        </p:txBody>
      </p:sp>
      <p:sp>
        <p:nvSpPr>
          <p:cNvPr id="24601" name="Freeform 25">
            <a:extLst>
              <a:ext uri="{FF2B5EF4-FFF2-40B4-BE49-F238E27FC236}">
                <a16:creationId xmlns:a16="http://schemas.microsoft.com/office/drawing/2014/main" id="{9416D27E-62A2-3577-E399-9E725CFA9C59}"/>
              </a:ext>
            </a:extLst>
          </p:cNvPr>
          <p:cNvSpPr>
            <a:spLocks/>
          </p:cNvSpPr>
          <p:nvPr/>
        </p:nvSpPr>
        <p:spPr bwMode="auto">
          <a:xfrm>
            <a:off x="7939088" y="1822450"/>
            <a:ext cx="312737" cy="531813"/>
          </a:xfrm>
          <a:custGeom>
            <a:avLst/>
            <a:gdLst>
              <a:gd name="T0" fmla="*/ 170 w 197"/>
              <a:gd name="T1" fmla="*/ 0 h 335"/>
              <a:gd name="T2" fmla="*/ 146 w 197"/>
              <a:gd name="T3" fmla="*/ 9 h 335"/>
              <a:gd name="T4" fmla="*/ 133 w 197"/>
              <a:gd name="T5" fmla="*/ 38 h 335"/>
              <a:gd name="T6" fmla="*/ 103 w 197"/>
              <a:gd name="T7" fmla="*/ 40 h 335"/>
              <a:gd name="T8" fmla="*/ 106 w 197"/>
              <a:gd name="T9" fmla="*/ 71 h 335"/>
              <a:gd name="T10" fmla="*/ 37 w 197"/>
              <a:gd name="T11" fmla="*/ 80 h 335"/>
              <a:gd name="T12" fmla="*/ 94 w 197"/>
              <a:gd name="T13" fmla="*/ 111 h 335"/>
              <a:gd name="T14" fmla="*/ 94 w 197"/>
              <a:gd name="T15" fmla="*/ 136 h 335"/>
              <a:gd name="T16" fmla="*/ 71 w 197"/>
              <a:gd name="T17" fmla="*/ 145 h 335"/>
              <a:gd name="T18" fmla="*/ 0 w 197"/>
              <a:gd name="T19" fmla="*/ 152 h 335"/>
              <a:gd name="T20" fmla="*/ 83 w 197"/>
              <a:gd name="T21" fmla="*/ 194 h 335"/>
              <a:gd name="T22" fmla="*/ 106 w 197"/>
              <a:gd name="T23" fmla="*/ 202 h 335"/>
              <a:gd name="T24" fmla="*/ 124 w 197"/>
              <a:gd name="T25" fmla="*/ 221 h 335"/>
              <a:gd name="T26" fmla="*/ 103 w 197"/>
              <a:gd name="T27" fmla="*/ 243 h 335"/>
              <a:gd name="T28" fmla="*/ 82 w 197"/>
              <a:gd name="T29" fmla="*/ 260 h 335"/>
              <a:gd name="T30" fmla="*/ 52 w 197"/>
              <a:gd name="T31" fmla="*/ 269 h 335"/>
              <a:gd name="T32" fmla="*/ 28 w 197"/>
              <a:gd name="T33" fmla="*/ 292 h 335"/>
              <a:gd name="T34" fmla="*/ 79 w 197"/>
              <a:gd name="T35" fmla="*/ 312 h 335"/>
              <a:gd name="T36" fmla="*/ 102 w 197"/>
              <a:gd name="T37" fmla="*/ 325 h 335"/>
              <a:gd name="T38" fmla="*/ 126 w 197"/>
              <a:gd name="T39" fmla="*/ 325 h 335"/>
              <a:gd name="T40" fmla="*/ 152 w 197"/>
              <a:gd name="T41" fmla="*/ 334 h 335"/>
              <a:gd name="T42" fmla="*/ 167 w 197"/>
              <a:gd name="T43" fmla="*/ 328 h 335"/>
              <a:gd name="T44" fmla="*/ 184 w 197"/>
              <a:gd name="T45" fmla="*/ 332 h 335"/>
              <a:gd name="T46" fmla="*/ 196 w 197"/>
              <a:gd name="T47" fmla="*/ 327 h 335"/>
              <a:gd name="T48" fmla="*/ 196 w 197"/>
              <a:gd name="T49" fmla="*/ 301 h 335"/>
              <a:gd name="T50" fmla="*/ 196 w 197"/>
              <a:gd name="T51" fmla="*/ 277 h 335"/>
              <a:gd name="T52" fmla="*/ 196 w 197"/>
              <a:gd name="T53" fmla="*/ 252 h 335"/>
              <a:gd name="T54" fmla="*/ 193 w 197"/>
              <a:gd name="T55" fmla="*/ 224 h 335"/>
              <a:gd name="T56" fmla="*/ 196 w 197"/>
              <a:gd name="T57" fmla="*/ 202 h 335"/>
              <a:gd name="T58" fmla="*/ 196 w 197"/>
              <a:gd name="T59" fmla="*/ 177 h 335"/>
              <a:gd name="T60" fmla="*/ 196 w 197"/>
              <a:gd name="T61" fmla="*/ 136 h 335"/>
              <a:gd name="T62" fmla="*/ 196 w 197"/>
              <a:gd name="T63" fmla="*/ 95 h 335"/>
              <a:gd name="T64" fmla="*/ 196 w 197"/>
              <a:gd name="T65" fmla="*/ 54 h 335"/>
              <a:gd name="T66" fmla="*/ 196 w 197"/>
              <a:gd name="T67" fmla="*/ 29 h 335"/>
              <a:gd name="T68" fmla="*/ 196 w 197"/>
              <a:gd name="T69" fmla="*/ 4 h 335"/>
              <a:gd name="T70" fmla="*/ 170 w 197"/>
              <a:gd name="T71" fmla="*/ 0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97" h="335">
                <a:moveTo>
                  <a:pt x="170" y="0"/>
                </a:moveTo>
                <a:lnTo>
                  <a:pt x="146" y="9"/>
                </a:lnTo>
                <a:lnTo>
                  <a:pt x="133" y="38"/>
                </a:lnTo>
                <a:lnTo>
                  <a:pt x="103" y="40"/>
                </a:lnTo>
                <a:lnTo>
                  <a:pt x="106" y="71"/>
                </a:lnTo>
                <a:lnTo>
                  <a:pt x="37" y="80"/>
                </a:lnTo>
                <a:lnTo>
                  <a:pt x="94" y="111"/>
                </a:lnTo>
                <a:lnTo>
                  <a:pt x="94" y="136"/>
                </a:lnTo>
                <a:lnTo>
                  <a:pt x="71" y="145"/>
                </a:lnTo>
                <a:lnTo>
                  <a:pt x="0" y="152"/>
                </a:lnTo>
                <a:lnTo>
                  <a:pt x="83" y="194"/>
                </a:lnTo>
                <a:lnTo>
                  <a:pt x="106" y="202"/>
                </a:lnTo>
                <a:lnTo>
                  <a:pt x="124" y="221"/>
                </a:lnTo>
                <a:lnTo>
                  <a:pt x="103" y="243"/>
                </a:lnTo>
                <a:lnTo>
                  <a:pt x="82" y="260"/>
                </a:lnTo>
                <a:lnTo>
                  <a:pt x="52" y="269"/>
                </a:lnTo>
                <a:lnTo>
                  <a:pt x="28" y="292"/>
                </a:lnTo>
                <a:lnTo>
                  <a:pt x="79" y="312"/>
                </a:lnTo>
                <a:lnTo>
                  <a:pt x="102" y="325"/>
                </a:lnTo>
                <a:lnTo>
                  <a:pt x="126" y="325"/>
                </a:lnTo>
                <a:lnTo>
                  <a:pt x="152" y="334"/>
                </a:lnTo>
                <a:lnTo>
                  <a:pt x="167" y="328"/>
                </a:lnTo>
                <a:lnTo>
                  <a:pt x="184" y="332"/>
                </a:lnTo>
                <a:lnTo>
                  <a:pt x="196" y="327"/>
                </a:lnTo>
                <a:lnTo>
                  <a:pt x="196" y="301"/>
                </a:lnTo>
                <a:lnTo>
                  <a:pt x="196" y="277"/>
                </a:lnTo>
                <a:lnTo>
                  <a:pt x="196" y="252"/>
                </a:lnTo>
                <a:lnTo>
                  <a:pt x="193" y="224"/>
                </a:lnTo>
                <a:lnTo>
                  <a:pt x="196" y="202"/>
                </a:lnTo>
                <a:lnTo>
                  <a:pt x="196" y="177"/>
                </a:lnTo>
                <a:lnTo>
                  <a:pt x="196" y="136"/>
                </a:lnTo>
                <a:lnTo>
                  <a:pt x="196" y="95"/>
                </a:lnTo>
                <a:lnTo>
                  <a:pt x="196" y="54"/>
                </a:lnTo>
                <a:lnTo>
                  <a:pt x="196" y="29"/>
                </a:lnTo>
                <a:lnTo>
                  <a:pt x="196" y="4"/>
                </a:lnTo>
                <a:lnTo>
                  <a:pt x="17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2" name="Rectangle 26">
            <a:extLst>
              <a:ext uri="{FF2B5EF4-FFF2-40B4-BE49-F238E27FC236}">
                <a16:creationId xmlns:a16="http://schemas.microsoft.com/office/drawing/2014/main" id="{6FD52A4C-3876-332F-7BE5-B3749886F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3563" y="1809750"/>
            <a:ext cx="90487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AutoShape 27">
            <a:extLst>
              <a:ext uri="{FF2B5EF4-FFF2-40B4-BE49-F238E27FC236}">
                <a16:creationId xmlns:a16="http://schemas.microsoft.com/office/drawing/2014/main" id="{41AD0E6D-3053-A0E0-9CD0-72321820D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8663" y="1936750"/>
            <a:ext cx="641350" cy="241300"/>
          </a:xfrm>
          <a:prstGeom prst="rightArrow">
            <a:avLst>
              <a:gd name="adj1" fmla="val 50000"/>
              <a:gd name="adj2" fmla="val 132907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Rectangle 28">
            <a:extLst>
              <a:ext uri="{FF2B5EF4-FFF2-40B4-BE49-F238E27FC236}">
                <a16:creationId xmlns:a16="http://schemas.microsoft.com/office/drawing/2014/main" id="{E9861493-8469-2980-6821-6B61E39B6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50" y="1514475"/>
            <a:ext cx="8747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altLang="en-US" sz="2000">
                <a:effectLst/>
              </a:rPr>
              <a:t>County</a:t>
            </a:r>
          </a:p>
        </p:txBody>
      </p:sp>
      <p:sp>
        <p:nvSpPr>
          <p:cNvPr id="24605" name="Rectangle 29">
            <a:extLst>
              <a:ext uri="{FF2B5EF4-FFF2-40B4-BE49-F238E27FC236}">
                <a16:creationId xmlns:a16="http://schemas.microsoft.com/office/drawing/2014/main" id="{BFF8BE38-EA5D-F81D-8409-4C16DD8E6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4618038"/>
            <a:ext cx="6545263" cy="177165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  <a:spcBef>
                <a:spcPct val="25000"/>
              </a:spcBef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PERFORM VARYING Idx FROM 1 BY 1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   UNTIL County(Idx) = CountyName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END-PERFORM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ADD TaxPaid TO CountyTax(Idx)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24606" name="Freeform 30">
            <a:extLst>
              <a:ext uri="{FF2B5EF4-FFF2-40B4-BE49-F238E27FC236}">
                <a16:creationId xmlns:a16="http://schemas.microsoft.com/office/drawing/2014/main" id="{CD172672-86A5-CE45-EA44-86683973C2D5}"/>
              </a:ext>
            </a:extLst>
          </p:cNvPr>
          <p:cNvSpPr>
            <a:spLocks/>
          </p:cNvSpPr>
          <p:nvPr/>
        </p:nvSpPr>
        <p:spPr bwMode="auto">
          <a:xfrm>
            <a:off x="685800" y="6072188"/>
            <a:ext cx="6731000" cy="444500"/>
          </a:xfrm>
          <a:custGeom>
            <a:avLst/>
            <a:gdLst>
              <a:gd name="T0" fmla="*/ 81 w 4240"/>
              <a:gd name="T1" fmla="*/ 72 h 280"/>
              <a:gd name="T2" fmla="*/ 161 w 4240"/>
              <a:gd name="T3" fmla="*/ 54 h 280"/>
              <a:gd name="T4" fmla="*/ 242 w 4240"/>
              <a:gd name="T5" fmla="*/ 36 h 280"/>
              <a:gd name="T6" fmla="*/ 296 w 4240"/>
              <a:gd name="T7" fmla="*/ 108 h 280"/>
              <a:gd name="T8" fmla="*/ 358 w 4240"/>
              <a:gd name="T9" fmla="*/ 162 h 280"/>
              <a:gd name="T10" fmla="*/ 448 w 4240"/>
              <a:gd name="T11" fmla="*/ 126 h 280"/>
              <a:gd name="T12" fmla="*/ 529 w 4240"/>
              <a:gd name="T13" fmla="*/ 90 h 280"/>
              <a:gd name="T14" fmla="*/ 609 w 4240"/>
              <a:gd name="T15" fmla="*/ 63 h 280"/>
              <a:gd name="T16" fmla="*/ 672 w 4240"/>
              <a:gd name="T17" fmla="*/ 135 h 280"/>
              <a:gd name="T18" fmla="*/ 753 w 4240"/>
              <a:gd name="T19" fmla="*/ 126 h 280"/>
              <a:gd name="T20" fmla="*/ 842 w 4240"/>
              <a:gd name="T21" fmla="*/ 108 h 280"/>
              <a:gd name="T22" fmla="*/ 932 w 4240"/>
              <a:gd name="T23" fmla="*/ 135 h 280"/>
              <a:gd name="T24" fmla="*/ 1013 w 4240"/>
              <a:gd name="T25" fmla="*/ 126 h 280"/>
              <a:gd name="T26" fmla="*/ 1093 w 4240"/>
              <a:gd name="T27" fmla="*/ 126 h 280"/>
              <a:gd name="T28" fmla="*/ 1183 w 4240"/>
              <a:gd name="T29" fmla="*/ 135 h 280"/>
              <a:gd name="T30" fmla="*/ 1273 w 4240"/>
              <a:gd name="T31" fmla="*/ 135 h 280"/>
              <a:gd name="T32" fmla="*/ 1362 w 4240"/>
              <a:gd name="T33" fmla="*/ 126 h 280"/>
              <a:gd name="T34" fmla="*/ 1461 w 4240"/>
              <a:gd name="T35" fmla="*/ 99 h 280"/>
              <a:gd name="T36" fmla="*/ 1532 w 4240"/>
              <a:gd name="T37" fmla="*/ 135 h 280"/>
              <a:gd name="T38" fmla="*/ 1595 w 4240"/>
              <a:gd name="T39" fmla="*/ 144 h 280"/>
              <a:gd name="T40" fmla="*/ 1685 w 4240"/>
              <a:gd name="T41" fmla="*/ 117 h 280"/>
              <a:gd name="T42" fmla="*/ 1774 w 4240"/>
              <a:gd name="T43" fmla="*/ 81 h 280"/>
              <a:gd name="T44" fmla="*/ 1855 w 4240"/>
              <a:gd name="T45" fmla="*/ 54 h 280"/>
              <a:gd name="T46" fmla="*/ 1918 w 4240"/>
              <a:gd name="T47" fmla="*/ 108 h 280"/>
              <a:gd name="T48" fmla="*/ 1990 w 4240"/>
              <a:gd name="T49" fmla="*/ 135 h 280"/>
              <a:gd name="T50" fmla="*/ 2070 w 4240"/>
              <a:gd name="T51" fmla="*/ 117 h 280"/>
              <a:gd name="T52" fmla="*/ 2187 w 4240"/>
              <a:gd name="T53" fmla="*/ 99 h 280"/>
              <a:gd name="T54" fmla="*/ 2258 w 4240"/>
              <a:gd name="T55" fmla="*/ 117 h 280"/>
              <a:gd name="T56" fmla="*/ 2339 w 4240"/>
              <a:gd name="T57" fmla="*/ 117 h 280"/>
              <a:gd name="T58" fmla="*/ 2429 w 4240"/>
              <a:gd name="T59" fmla="*/ 90 h 280"/>
              <a:gd name="T60" fmla="*/ 2518 w 4240"/>
              <a:gd name="T61" fmla="*/ 72 h 280"/>
              <a:gd name="T62" fmla="*/ 2581 w 4240"/>
              <a:gd name="T63" fmla="*/ 99 h 280"/>
              <a:gd name="T64" fmla="*/ 2671 w 4240"/>
              <a:gd name="T65" fmla="*/ 90 h 280"/>
              <a:gd name="T66" fmla="*/ 2751 w 4240"/>
              <a:gd name="T67" fmla="*/ 108 h 280"/>
              <a:gd name="T68" fmla="*/ 2832 w 4240"/>
              <a:gd name="T69" fmla="*/ 126 h 280"/>
              <a:gd name="T70" fmla="*/ 2922 w 4240"/>
              <a:gd name="T71" fmla="*/ 126 h 280"/>
              <a:gd name="T72" fmla="*/ 3011 w 4240"/>
              <a:gd name="T73" fmla="*/ 72 h 280"/>
              <a:gd name="T74" fmla="*/ 3110 w 4240"/>
              <a:gd name="T75" fmla="*/ 45 h 280"/>
              <a:gd name="T76" fmla="*/ 3190 w 4240"/>
              <a:gd name="T77" fmla="*/ 0 h 280"/>
              <a:gd name="T78" fmla="*/ 3244 w 4240"/>
              <a:gd name="T79" fmla="*/ 90 h 280"/>
              <a:gd name="T80" fmla="*/ 3325 w 4240"/>
              <a:gd name="T81" fmla="*/ 144 h 280"/>
              <a:gd name="T82" fmla="*/ 3423 w 4240"/>
              <a:gd name="T83" fmla="*/ 126 h 280"/>
              <a:gd name="T84" fmla="*/ 3504 w 4240"/>
              <a:gd name="T85" fmla="*/ 81 h 280"/>
              <a:gd name="T86" fmla="*/ 3603 w 4240"/>
              <a:gd name="T87" fmla="*/ 108 h 280"/>
              <a:gd name="T88" fmla="*/ 3683 w 4240"/>
              <a:gd name="T89" fmla="*/ 126 h 280"/>
              <a:gd name="T90" fmla="*/ 3764 w 4240"/>
              <a:gd name="T91" fmla="*/ 135 h 280"/>
              <a:gd name="T92" fmla="*/ 3845 w 4240"/>
              <a:gd name="T93" fmla="*/ 126 h 280"/>
              <a:gd name="T94" fmla="*/ 3925 w 4240"/>
              <a:gd name="T95" fmla="*/ 99 h 280"/>
              <a:gd name="T96" fmla="*/ 4015 w 4240"/>
              <a:gd name="T97" fmla="*/ 99 h 280"/>
              <a:gd name="T98" fmla="*/ 4096 w 4240"/>
              <a:gd name="T99" fmla="*/ 90 h 280"/>
              <a:gd name="T100" fmla="*/ 4176 w 4240"/>
              <a:gd name="T101" fmla="*/ 99 h 280"/>
              <a:gd name="T102" fmla="*/ 4239 w 4240"/>
              <a:gd name="T103" fmla="*/ 279 h 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240" h="280">
                <a:moveTo>
                  <a:pt x="0" y="72"/>
                </a:moveTo>
                <a:lnTo>
                  <a:pt x="54" y="72"/>
                </a:lnTo>
                <a:lnTo>
                  <a:pt x="81" y="72"/>
                </a:lnTo>
                <a:lnTo>
                  <a:pt x="108" y="72"/>
                </a:lnTo>
                <a:lnTo>
                  <a:pt x="134" y="63"/>
                </a:lnTo>
                <a:lnTo>
                  <a:pt x="161" y="54"/>
                </a:lnTo>
                <a:lnTo>
                  <a:pt x="188" y="36"/>
                </a:lnTo>
                <a:lnTo>
                  <a:pt x="215" y="27"/>
                </a:lnTo>
                <a:lnTo>
                  <a:pt x="242" y="36"/>
                </a:lnTo>
                <a:lnTo>
                  <a:pt x="251" y="63"/>
                </a:lnTo>
                <a:lnTo>
                  <a:pt x="269" y="90"/>
                </a:lnTo>
                <a:lnTo>
                  <a:pt x="296" y="108"/>
                </a:lnTo>
                <a:lnTo>
                  <a:pt x="314" y="135"/>
                </a:lnTo>
                <a:lnTo>
                  <a:pt x="332" y="162"/>
                </a:lnTo>
                <a:lnTo>
                  <a:pt x="358" y="162"/>
                </a:lnTo>
                <a:lnTo>
                  <a:pt x="394" y="162"/>
                </a:lnTo>
                <a:lnTo>
                  <a:pt x="421" y="144"/>
                </a:lnTo>
                <a:lnTo>
                  <a:pt x="448" y="126"/>
                </a:lnTo>
                <a:lnTo>
                  <a:pt x="475" y="108"/>
                </a:lnTo>
                <a:lnTo>
                  <a:pt x="502" y="99"/>
                </a:lnTo>
                <a:lnTo>
                  <a:pt x="529" y="90"/>
                </a:lnTo>
                <a:lnTo>
                  <a:pt x="556" y="72"/>
                </a:lnTo>
                <a:lnTo>
                  <a:pt x="583" y="72"/>
                </a:lnTo>
                <a:lnTo>
                  <a:pt x="609" y="63"/>
                </a:lnTo>
                <a:lnTo>
                  <a:pt x="627" y="90"/>
                </a:lnTo>
                <a:lnTo>
                  <a:pt x="645" y="117"/>
                </a:lnTo>
                <a:lnTo>
                  <a:pt x="672" y="135"/>
                </a:lnTo>
                <a:lnTo>
                  <a:pt x="699" y="135"/>
                </a:lnTo>
                <a:lnTo>
                  <a:pt x="726" y="135"/>
                </a:lnTo>
                <a:lnTo>
                  <a:pt x="753" y="126"/>
                </a:lnTo>
                <a:lnTo>
                  <a:pt x="789" y="117"/>
                </a:lnTo>
                <a:lnTo>
                  <a:pt x="816" y="108"/>
                </a:lnTo>
                <a:lnTo>
                  <a:pt x="842" y="108"/>
                </a:lnTo>
                <a:lnTo>
                  <a:pt x="869" y="126"/>
                </a:lnTo>
                <a:lnTo>
                  <a:pt x="896" y="126"/>
                </a:lnTo>
                <a:lnTo>
                  <a:pt x="932" y="135"/>
                </a:lnTo>
                <a:lnTo>
                  <a:pt x="959" y="135"/>
                </a:lnTo>
                <a:lnTo>
                  <a:pt x="986" y="126"/>
                </a:lnTo>
                <a:lnTo>
                  <a:pt x="1013" y="126"/>
                </a:lnTo>
                <a:lnTo>
                  <a:pt x="1040" y="117"/>
                </a:lnTo>
                <a:lnTo>
                  <a:pt x="1066" y="117"/>
                </a:lnTo>
                <a:lnTo>
                  <a:pt x="1093" y="126"/>
                </a:lnTo>
                <a:lnTo>
                  <a:pt x="1120" y="126"/>
                </a:lnTo>
                <a:lnTo>
                  <a:pt x="1147" y="126"/>
                </a:lnTo>
                <a:lnTo>
                  <a:pt x="1183" y="135"/>
                </a:lnTo>
                <a:lnTo>
                  <a:pt x="1219" y="135"/>
                </a:lnTo>
                <a:lnTo>
                  <a:pt x="1246" y="135"/>
                </a:lnTo>
                <a:lnTo>
                  <a:pt x="1273" y="135"/>
                </a:lnTo>
                <a:lnTo>
                  <a:pt x="1299" y="135"/>
                </a:lnTo>
                <a:lnTo>
                  <a:pt x="1326" y="135"/>
                </a:lnTo>
                <a:lnTo>
                  <a:pt x="1362" y="126"/>
                </a:lnTo>
                <a:lnTo>
                  <a:pt x="1398" y="126"/>
                </a:lnTo>
                <a:lnTo>
                  <a:pt x="1434" y="108"/>
                </a:lnTo>
                <a:lnTo>
                  <a:pt x="1461" y="99"/>
                </a:lnTo>
                <a:lnTo>
                  <a:pt x="1488" y="90"/>
                </a:lnTo>
                <a:lnTo>
                  <a:pt x="1515" y="108"/>
                </a:lnTo>
                <a:lnTo>
                  <a:pt x="1532" y="135"/>
                </a:lnTo>
                <a:lnTo>
                  <a:pt x="1541" y="162"/>
                </a:lnTo>
                <a:lnTo>
                  <a:pt x="1568" y="153"/>
                </a:lnTo>
                <a:lnTo>
                  <a:pt x="1595" y="144"/>
                </a:lnTo>
                <a:lnTo>
                  <a:pt x="1631" y="135"/>
                </a:lnTo>
                <a:lnTo>
                  <a:pt x="1658" y="126"/>
                </a:lnTo>
                <a:lnTo>
                  <a:pt x="1685" y="117"/>
                </a:lnTo>
                <a:lnTo>
                  <a:pt x="1721" y="108"/>
                </a:lnTo>
                <a:lnTo>
                  <a:pt x="1748" y="90"/>
                </a:lnTo>
                <a:lnTo>
                  <a:pt x="1774" y="81"/>
                </a:lnTo>
                <a:lnTo>
                  <a:pt x="1801" y="72"/>
                </a:lnTo>
                <a:lnTo>
                  <a:pt x="1828" y="63"/>
                </a:lnTo>
                <a:lnTo>
                  <a:pt x="1855" y="54"/>
                </a:lnTo>
                <a:lnTo>
                  <a:pt x="1882" y="54"/>
                </a:lnTo>
                <a:lnTo>
                  <a:pt x="1900" y="81"/>
                </a:lnTo>
                <a:lnTo>
                  <a:pt x="1918" y="108"/>
                </a:lnTo>
                <a:lnTo>
                  <a:pt x="1936" y="135"/>
                </a:lnTo>
                <a:lnTo>
                  <a:pt x="1963" y="135"/>
                </a:lnTo>
                <a:lnTo>
                  <a:pt x="1990" y="135"/>
                </a:lnTo>
                <a:lnTo>
                  <a:pt x="2016" y="126"/>
                </a:lnTo>
                <a:lnTo>
                  <a:pt x="2043" y="126"/>
                </a:lnTo>
                <a:lnTo>
                  <a:pt x="2070" y="117"/>
                </a:lnTo>
                <a:lnTo>
                  <a:pt x="2115" y="108"/>
                </a:lnTo>
                <a:lnTo>
                  <a:pt x="2151" y="108"/>
                </a:lnTo>
                <a:lnTo>
                  <a:pt x="2187" y="99"/>
                </a:lnTo>
                <a:lnTo>
                  <a:pt x="2223" y="72"/>
                </a:lnTo>
                <a:lnTo>
                  <a:pt x="2249" y="90"/>
                </a:lnTo>
                <a:lnTo>
                  <a:pt x="2258" y="117"/>
                </a:lnTo>
                <a:lnTo>
                  <a:pt x="2285" y="126"/>
                </a:lnTo>
                <a:lnTo>
                  <a:pt x="2312" y="108"/>
                </a:lnTo>
                <a:lnTo>
                  <a:pt x="2339" y="117"/>
                </a:lnTo>
                <a:lnTo>
                  <a:pt x="2366" y="99"/>
                </a:lnTo>
                <a:lnTo>
                  <a:pt x="2393" y="90"/>
                </a:lnTo>
                <a:lnTo>
                  <a:pt x="2429" y="90"/>
                </a:lnTo>
                <a:lnTo>
                  <a:pt x="2456" y="72"/>
                </a:lnTo>
                <a:lnTo>
                  <a:pt x="2491" y="63"/>
                </a:lnTo>
                <a:lnTo>
                  <a:pt x="2518" y="72"/>
                </a:lnTo>
                <a:lnTo>
                  <a:pt x="2527" y="99"/>
                </a:lnTo>
                <a:lnTo>
                  <a:pt x="2554" y="108"/>
                </a:lnTo>
                <a:lnTo>
                  <a:pt x="2581" y="99"/>
                </a:lnTo>
                <a:lnTo>
                  <a:pt x="2608" y="90"/>
                </a:lnTo>
                <a:lnTo>
                  <a:pt x="2635" y="90"/>
                </a:lnTo>
                <a:lnTo>
                  <a:pt x="2671" y="90"/>
                </a:lnTo>
                <a:lnTo>
                  <a:pt x="2698" y="108"/>
                </a:lnTo>
                <a:lnTo>
                  <a:pt x="2724" y="126"/>
                </a:lnTo>
                <a:lnTo>
                  <a:pt x="2751" y="108"/>
                </a:lnTo>
                <a:lnTo>
                  <a:pt x="2778" y="99"/>
                </a:lnTo>
                <a:lnTo>
                  <a:pt x="2805" y="108"/>
                </a:lnTo>
                <a:lnTo>
                  <a:pt x="2832" y="126"/>
                </a:lnTo>
                <a:lnTo>
                  <a:pt x="2859" y="144"/>
                </a:lnTo>
                <a:lnTo>
                  <a:pt x="2886" y="135"/>
                </a:lnTo>
                <a:lnTo>
                  <a:pt x="2922" y="126"/>
                </a:lnTo>
                <a:lnTo>
                  <a:pt x="2957" y="99"/>
                </a:lnTo>
                <a:lnTo>
                  <a:pt x="2984" y="90"/>
                </a:lnTo>
                <a:lnTo>
                  <a:pt x="3011" y="72"/>
                </a:lnTo>
                <a:lnTo>
                  <a:pt x="3047" y="63"/>
                </a:lnTo>
                <a:lnTo>
                  <a:pt x="3083" y="54"/>
                </a:lnTo>
                <a:lnTo>
                  <a:pt x="3110" y="45"/>
                </a:lnTo>
                <a:lnTo>
                  <a:pt x="3137" y="27"/>
                </a:lnTo>
                <a:lnTo>
                  <a:pt x="3164" y="18"/>
                </a:lnTo>
                <a:lnTo>
                  <a:pt x="3190" y="0"/>
                </a:lnTo>
                <a:lnTo>
                  <a:pt x="3208" y="36"/>
                </a:lnTo>
                <a:lnTo>
                  <a:pt x="3226" y="63"/>
                </a:lnTo>
                <a:lnTo>
                  <a:pt x="3244" y="90"/>
                </a:lnTo>
                <a:lnTo>
                  <a:pt x="3271" y="108"/>
                </a:lnTo>
                <a:lnTo>
                  <a:pt x="3298" y="135"/>
                </a:lnTo>
                <a:lnTo>
                  <a:pt x="3325" y="144"/>
                </a:lnTo>
                <a:lnTo>
                  <a:pt x="3361" y="135"/>
                </a:lnTo>
                <a:lnTo>
                  <a:pt x="3397" y="135"/>
                </a:lnTo>
                <a:lnTo>
                  <a:pt x="3423" y="126"/>
                </a:lnTo>
                <a:lnTo>
                  <a:pt x="3450" y="108"/>
                </a:lnTo>
                <a:lnTo>
                  <a:pt x="3477" y="90"/>
                </a:lnTo>
                <a:lnTo>
                  <a:pt x="3504" y="81"/>
                </a:lnTo>
                <a:lnTo>
                  <a:pt x="3531" y="63"/>
                </a:lnTo>
                <a:lnTo>
                  <a:pt x="3576" y="90"/>
                </a:lnTo>
                <a:lnTo>
                  <a:pt x="3603" y="108"/>
                </a:lnTo>
                <a:lnTo>
                  <a:pt x="3630" y="108"/>
                </a:lnTo>
                <a:lnTo>
                  <a:pt x="3656" y="126"/>
                </a:lnTo>
                <a:lnTo>
                  <a:pt x="3683" y="126"/>
                </a:lnTo>
                <a:lnTo>
                  <a:pt x="3710" y="126"/>
                </a:lnTo>
                <a:lnTo>
                  <a:pt x="3737" y="135"/>
                </a:lnTo>
                <a:lnTo>
                  <a:pt x="3764" y="135"/>
                </a:lnTo>
                <a:lnTo>
                  <a:pt x="3791" y="135"/>
                </a:lnTo>
                <a:lnTo>
                  <a:pt x="3818" y="135"/>
                </a:lnTo>
                <a:lnTo>
                  <a:pt x="3845" y="126"/>
                </a:lnTo>
                <a:lnTo>
                  <a:pt x="3872" y="126"/>
                </a:lnTo>
                <a:lnTo>
                  <a:pt x="3898" y="108"/>
                </a:lnTo>
                <a:lnTo>
                  <a:pt x="3925" y="99"/>
                </a:lnTo>
                <a:lnTo>
                  <a:pt x="3952" y="99"/>
                </a:lnTo>
                <a:lnTo>
                  <a:pt x="3988" y="99"/>
                </a:lnTo>
                <a:lnTo>
                  <a:pt x="4015" y="99"/>
                </a:lnTo>
                <a:lnTo>
                  <a:pt x="4042" y="90"/>
                </a:lnTo>
                <a:lnTo>
                  <a:pt x="4069" y="90"/>
                </a:lnTo>
                <a:lnTo>
                  <a:pt x="4096" y="90"/>
                </a:lnTo>
                <a:lnTo>
                  <a:pt x="4122" y="90"/>
                </a:lnTo>
                <a:lnTo>
                  <a:pt x="4149" y="99"/>
                </a:lnTo>
                <a:lnTo>
                  <a:pt x="4176" y="99"/>
                </a:lnTo>
                <a:lnTo>
                  <a:pt x="4203" y="108"/>
                </a:lnTo>
                <a:lnTo>
                  <a:pt x="4230" y="117"/>
                </a:lnTo>
                <a:lnTo>
                  <a:pt x="4239" y="279"/>
                </a:lnTo>
                <a:lnTo>
                  <a:pt x="9" y="270"/>
                </a:lnTo>
                <a:lnTo>
                  <a:pt x="0" y="72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7" name="Freeform 31">
            <a:extLst>
              <a:ext uri="{FF2B5EF4-FFF2-40B4-BE49-F238E27FC236}">
                <a16:creationId xmlns:a16="http://schemas.microsoft.com/office/drawing/2014/main" id="{C534407C-6D14-C6F2-7D59-D2A6A3F32A1D}"/>
              </a:ext>
            </a:extLst>
          </p:cNvPr>
          <p:cNvSpPr>
            <a:spLocks/>
          </p:cNvSpPr>
          <p:nvPr/>
        </p:nvSpPr>
        <p:spPr bwMode="auto">
          <a:xfrm>
            <a:off x="771525" y="4529138"/>
            <a:ext cx="6645275" cy="630237"/>
          </a:xfrm>
          <a:custGeom>
            <a:avLst/>
            <a:gdLst>
              <a:gd name="T0" fmla="*/ 4185 w 4186"/>
              <a:gd name="T1" fmla="*/ 244 h 397"/>
              <a:gd name="T2" fmla="*/ 4105 w 4186"/>
              <a:gd name="T3" fmla="*/ 194 h 397"/>
              <a:gd name="T4" fmla="*/ 4034 w 4186"/>
              <a:gd name="T5" fmla="*/ 135 h 397"/>
              <a:gd name="T6" fmla="*/ 3989 w 4186"/>
              <a:gd name="T7" fmla="*/ 185 h 397"/>
              <a:gd name="T8" fmla="*/ 3953 w 4186"/>
              <a:gd name="T9" fmla="*/ 261 h 397"/>
              <a:gd name="T10" fmla="*/ 3891 w 4186"/>
              <a:gd name="T11" fmla="*/ 329 h 397"/>
              <a:gd name="T12" fmla="*/ 3820 w 4186"/>
              <a:gd name="T13" fmla="*/ 396 h 397"/>
              <a:gd name="T14" fmla="*/ 3758 w 4186"/>
              <a:gd name="T15" fmla="*/ 329 h 397"/>
              <a:gd name="T16" fmla="*/ 3722 w 4186"/>
              <a:gd name="T17" fmla="*/ 253 h 397"/>
              <a:gd name="T18" fmla="*/ 3642 w 4186"/>
              <a:gd name="T19" fmla="*/ 194 h 397"/>
              <a:gd name="T20" fmla="*/ 3588 w 4186"/>
              <a:gd name="T21" fmla="*/ 126 h 397"/>
              <a:gd name="T22" fmla="*/ 3526 w 4186"/>
              <a:gd name="T23" fmla="*/ 143 h 397"/>
              <a:gd name="T24" fmla="*/ 3455 w 4186"/>
              <a:gd name="T25" fmla="*/ 194 h 397"/>
              <a:gd name="T26" fmla="*/ 3366 w 4186"/>
              <a:gd name="T27" fmla="*/ 211 h 397"/>
              <a:gd name="T28" fmla="*/ 3286 w 4186"/>
              <a:gd name="T29" fmla="*/ 227 h 397"/>
              <a:gd name="T30" fmla="*/ 3206 w 4186"/>
              <a:gd name="T31" fmla="*/ 169 h 397"/>
              <a:gd name="T32" fmla="*/ 3108 w 4186"/>
              <a:gd name="T33" fmla="*/ 160 h 397"/>
              <a:gd name="T34" fmla="*/ 3027 w 4186"/>
              <a:gd name="T35" fmla="*/ 202 h 397"/>
              <a:gd name="T36" fmla="*/ 2956 w 4186"/>
              <a:gd name="T37" fmla="*/ 177 h 397"/>
              <a:gd name="T38" fmla="*/ 2885 w 4186"/>
              <a:gd name="T39" fmla="*/ 143 h 397"/>
              <a:gd name="T40" fmla="*/ 2805 w 4186"/>
              <a:gd name="T41" fmla="*/ 169 h 397"/>
              <a:gd name="T42" fmla="*/ 2725 w 4186"/>
              <a:gd name="T43" fmla="*/ 110 h 397"/>
              <a:gd name="T44" fmla="*/ 2636 w 4186"/>
              <a:gd name="T45" fmla="*/ 135 h 397"/>
              <a:gd name="T46" fmla="*/ 2556 w 4186"/>
              <a:gd name="T47" fmla="*/ 110 h 397"/>
              <a:gd name="T48" fmla="*/ 2475 w 4186"/>
              <a:gd name="T49" fmla="*/ 118 h 397"/>
              <a:gd name="T50" fmla="*/ 2395 w 4186"/>
              <a:gd name="T51" fmla="*/ 185 h 397"/>
              <a:gd name="T52" fmla="*/ 2315 w 4186"/>
              <a:gd name="T53" fmla="*/ 177 h 397"/>
              <a:gd name="T54" fmla="*/ 2226 w 4186"/>
              <a:gd name="T55" fmla="*/ 135 h 397"/>
              <a:gd name="T56" fmla="*/ 2146 w 4186"/>
              <a:gd name="T57" fmla="*/ 110 h 397"/>
              <a:gd name="T58" fmla="*/ 2075 w 4186"/>
              <a:gd name="T59" fmla="*/ 101 h 397"/>
              <a:gd name="T60" fmla="*/ 1995 w 4186"/>
              <a:gd name="T61" fmla="*/ 59 h 397"/>
              <a:gd name="T62" fmla="*/ 1941 w 4186"/>
              <a:gd name="T63" fmla="*/ 110 h 397"/>
              <a:gd name="T64" fmla="*/ 1861 w 4186"/>
              <a:gd name="T65" fmla="*/ 143 h 397"/>
              <a:gd name="T66" fmla="*/ 1781 w 4186"/>
              <a:gd name="T67" fmla="*/ 143 h 397"/>
              <a:gd name="T68" fmla="*/ 1710 w 4186"/>
              <a:gd name="T69" fmla="*/ 143 h 397"/>
              <a:gd name="T70" fmla="*/ 1621 w 4186"/>
              <a:gd name="T71" fmla="*/ 110 h 397"/>
              <a:gd name="T72" fmla="*/ 1532 w 4186"/>
              <a:gd name="T73" fmla="*/ 126 h 397"/>
              <a:gd name="T74" fmla="*/ 1434 w 4186"/>
              <a:gd name="T75" fmla="*/ 126 h 397"/>
              <a:gd name="T76" fmla="*/ 1371 w 4186"/>
              <a:gd name="T77" fmla="*/ 110 h 397"/>
              <a:gd name="T78" fmla="*/ 1309 w 4186"/>
              <a:gd name="T79" fmla="*/ 169 h 397"/>
              <a:gd name="T80" fmla="*/ 1229 w 4186"/>
              <a:gd name="T81" fmla="*/ 126 h 397"/>
              <a:gd name="T82" fmla="*/ 1158 w 4186"/>
              <a:gd name="T83" fmla="*/ 59 h 397"/>
              <a:gd name="T84" fmla="*/ 1077 w 4186"/>
              <a:gd name="T85" fmla="*/ 110 h 397"/>
              <a:gd name="T86" fmla="*/ 997 w 4186"/>
              <a:gd name="T87" fmla="*/ 143 h 397"/>
              <a:gd name="T88" fmla="*/ 917 w 4186"/>
              <a:gd name="T89" fmla="*/ 177 h 397"/>
              <a:gd name="T90" fmla="*/ 837 w 4186"/>
              <a:gd name="T91" fmla="*/ 185 h 397"/>
              <a:gd name="T92" fmla="*/ 766 w 4186"/>
              <a:gd name="T93" fmla="*/ 211 h 397"/>
              <a:gd name="T94" fmla="*/ 695 w 4186"/>
              <a:gd name="T95" fmla="*/ 143 h 397"/>
              <a:gd name="T96" fmla="*/ 605 w 4186"/>
              <a:gd name="T97" fmla="*/ 110 h 397"/>
              <a:gd name="T98" fmla="*/ 534 w 4186"/>
              <a:gd name="T99" fmla="*/ 169 h 397"/>
              <a:gd name="T100" fmla="*/ 463 w 4186"/>
              <a:gd name="T101" fmla="*/ 227 h 397"/>
              <a:gd name="T102" fmla="*/ 383 w 4186"/>
              <a:gd name="T103" fmla="*/ 177 h 397"/>
              <a:gd name="T104" fmla="*/ 303 w 4186"/>
              <a:gd name="T105" fmla="*/ 143 h 397"/>
              <a:gd name="T106" fmla="*/ 223 w 4186"/>
              <a:gd name="T107" fmla="*/ 101 h 397"/>
              <a:gd name="T108" fmla="*/ 142 w 4186"/>
              <a:gd name="T109" fmla="*/ 110 h 397"/>
              <a:gd name="T110" fmla="*/ 62 w 4186"/>
              <a:gd name="T111" fmla="*/ 135 h 397"/>
              <a:gd name="T112" fmla="*/ 0 w 4186"/>
              <a:gd name="T113" fmla="*/ 110 h 397"/>
              <a:gd name="T114" fmla="*/ 0 w 4186"/>
              <a:gd name="T115" fmla="*/ 34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4186" h="397">
                <a:moveTo>
                  <a:pt x="0" y="0"/>
                </a:moveTo>
                <a:lnTo>
                  <a:pt x="4185" y="8"/>
                </a:lnTo>
                <a:lnTo>
                  <a:pt x="4185" y="244"/>
                </a:lnTo>
                <a:lnTo>
                  <a:pt x="4158" y="227"/>
                </a:lnTo>
                <a:lnTo>
                  <a:pt x="4132" y="211"/>
                </a:lnTo>
                <a:lnTo>
                  <a:pt x="4105" y="194"/>
                </a:lnTo>
                <a:lnTo>
                  <a:pt x="4087" y="169"/>
                </a:lnTo>
                <a:lnTo>
                  <a:pt x="4060" y="160"/>
                </a:lnTo>
                <a:lnTo>
                  <a:pt x="4034" y="135"/>
                </a:lnTo>
                <a:lnTo>
                  <a:pt x="4007" y="135"/>
                </a:lnTo>
                <a:lnTo>
                  <a:pt x="3989" y="160"/>
                </a:lnTo>
                <a:lnTo>
                  <a:pt x="3989" y="185"/>
                </a:lnTo>
                <a:lnTo>
                  <a:pt x="3989" y="211"/>
                </a:lnTo>
                <a:lnTo>
                  <a:pt x="3971" y="236"/>
                </a:lnTo>
                <a:lnTo>
                  <a:pt x="3953" y="261"/>
                </a:lnTo>
                <a:lnTo>
                  <a:pt x="3927" y="278"/>
                </a:lnTo>
                <a:lnTo>
                  <a:pt x="3909" y="303"/>
                </a:lnTo>
                <a:lnTo>
                  <a:pt x="3891" y="329"/>
                </a:lnTo>
                <a:lnTo>
                  <a:pt x="3864" y="345"/>
                </a:lnTo>
                <a:lnTo>
                  <a:pt x="3847" y="371"/>
                </a:lnTo>
                <a:lnTo>
                  <a:pt x="3820" y="396"/>
                </a:lnTo>
                <a:lnTo>
                  <a:pt x="3793" y="379"/>
                </a:lnTo>
                <a:lnTo>
                  <a:pt x="3775" y="354"/>
                </a:lnTo>
                <a:lnTo>
                  <a:pt x="3758" y="329"/>
                </a:lnTo>
                <a:lnTo>
                  <a:pt x="3740" y="303"/>
                </a:lnTo>
                <a:lnTo>
                  <a:pt x="3740" y="278"/>
                </a:lnTo>
                <a:lnTo>
                  <a:pt x="3722" y="253"/>
                </a:lnTo>
                <a:lnTo>
                  <a:pt x="3704" y="227"/>
                </a:lnTo>
                <a:lnTo>
                  <a:pt x="3669" y="211"/>
                </a:lnTo>
                <a:lnTo>
                  <a:pt x="3642" y="194"/>
                </a:lnTo>
                <a:lnTo>
                  <a:pt x="3633" y="169"/>
                </a:lnTo>
                <a:lnTo>
                  <a:pt x="3615" y="143"/>
                </a:lnTo>
                <a:lnTo>
                  <a:pt x="3588" y="126"/>
                </a:lnTo>
                <a:lnTo>
                  <a:pt x="3562" y="126"/>
                </a:lnTo>
                <a:lnTo>
                  <a:pt x="3553" y="160"/>
                </a:lnTo>
                <a:lnTo>
                  <a:pt x="3526" y="143"/>
                </a:lnTo>
                <a:lnTo>
                  <a:pt x="3499" y="152"/>
                </a:lnTo>
                <a:lnTo>
                  <a:pt x="3473" y="169"/>
                </a:lnTo>
                <a:lnTo>
                  <a:pt x="3455" y="194"/>
                </a:lnTo>
                <a:lnTo>
                  <a:pt x="3419" y="211"/>
                </a:lnTo>
                <a:lnTo>
                  <a:pt x="3393" y="202"/>
                </a:lnTo>
                <a:lnTo>
                  <a:pt x="3366" y="211"/>
                </a:lnTo>
                <a:lnTo>
                  <a:pt x="3339" y="227"/>
                </a:lnTo>
                <a:lnTo>
                  <a:pt x="3312" y="236"/>
                </a:lnTo>
                <a:lnTo>
                  <a:pt x="3286" y="227"/>
                </a:lnTo>
                <a:lnTo>
                  <a:pt x="3259" y="194"/>
                </a:lnTo>
                <a:lnTo>
                  <a:pt x="3232" y="194"/>
                </a:lnTo>
                <a:lnTo>
                  <a:pt x="3206" y="169"/>
                </a:lnTo>
                <a:lnTo>
                  <a:pt x="3170" y="143"/>
                </a:lnTo>
                <a:lnTo>
                  <a:pt x="3134" y="143"/>
                </a:lnTo>
                <a:lnTo>
                  <a:pt x="3108" y="160"/>
                </a:lnTo>
                <a:lnTo>
                  <a:pt x="3081" y="169"/>
                </a:lnTo>
                <a:lnTo>
                  <a:pt x="3054" y="194"/>
                </a:lnTo>
                <a:lnTo>
                  <a:pt x="3027" y="202"/>
                </a:lnTo>
                <a:lnTo>
                  <a:pt x="2992" y="227"/>
                </a:lnTo>
                <a:lnTo>
                  <a:pt x="2983" y="194"/>
                </a:lnTo>
                <a:lnTo>
                  <a:pt x="2956" y="177"/>
                </a:lnTo>
                <a:lnTo>
                  <a:pt x="2930" y="177"/>
                </a:lnTo>
                <a:lnTo>
                  <a:pt x="2903" y="169"/>
                </a:lnTo>
                <a:lnTo>
                  <a:pt x="2885" y="143"/>
                </a:lnTo>
                <a:lnTo>
                  <a:pt x="2858" y="143"/>
                </a:lnTo>
                <a:lnTo>
                  <a:pt x="2832" y="169"/>
                </a:lnTo>
                <a:lnTo>
                  <a:pt x="2805" y="169"/>
                </a:lnTo>
                <a:lnTo>
                  <a:pt x="2778" y="135"/>
                </a:lnTo>
                <a:lnTo>
                  <a:pt x="2751" y="126"/>
                </a:lnTo>
                <a:lnTo>
                  <a:pt x="2725" y="110"/>
                </a:lnTo>
                <a:lnTo>
                  <a:pt x="2698" y="126"/>
                </a:lnTo>
                <a:lnTo>
                  <a:pt x="2671" y="126"/>
                </a:lnTo>
                <a:lnTo>
                  <a:pt x="2636" y="135"/>
                </a:lnTo>
                <a:lnTo>
                  <a:pt x="2609" y="160"/>
                </a:lnTo>
                <a:lnTo>
                  <a:pt x="2582" y="135"/>
                </a:lnTo>
                <a:lnTo>
                  <a:pt x="2556" y="110"/>
                </a:lnTo>
                <a:lnTo>
                  <a:pt x="2529" y="93"/>
                </a:lnTo>
                <a:lnTo>
                  <a:pt x="2493" y="93"/>
                </a:lnTo>
                <a:lnTo>
                  <a:pt x="2475" y="118"/>
                </a:lnTo>
                <a:lnTo>
                  <a:pt x="2449" y="135"/>
                </a:lnTo>
                <a:lnTo>
                  <a:pt x="2422" y="160"/>
                </a:lnTo>
                <a:lnTo>
                  <a:pt x="2395" y="185"/>
                </a:lnTo>
                <a:lnTo>
                  <a:pt x="2369" y="211"/>
                </a:lnTo>
                <a:lnTo>
                  <a:pt x="2342" y="194"/>
                </a:lnTo>
                <a:lnTo>
                  <a:pt x="2315" y="177"/>
                </a:lnTo>
                <a:lnTo>
                  <a:pt x="2288" y="160"/>
                </a:lnTo>
                <a:lnTo>
                  <a:pt x="2262" y="143"/>
                </a:lnTo>
                <a:lnTo>
                  <a:pt x="2226" y="135"/>
                </a:lnTo>
                <a:lnTo>
                  <a:pt x="2199" y="118"/>
                </a:lnTo>
                <a:lnTo>
                  <a:pt x="2173" y="110"/>
                </a:lnTo>
                <a:lnTo>
                  <a:pt x="2146" y="110"/>
                </a:lnTo>
                <a:lnTo>
                  <a:pt x="2119" y="110"/>
                </a:lnTo>
                <a:lnTo>
                  <a:pt x="2101" y="84"/>
                </a:lnTo>
                <a:lnTo>
                  <a:pt x="2075" y="101"/>
                </a:lnTo>
                <a:lnTo>
                  <a:pt x="2048" y="76"/>
                </a:lnTo>
                <a:lnTo>
                  <a:pt x="2021" y="59"/>
                </a:lnTo>
                <a:lnTo>
                  <a:pt x="1995" y="59"/>
                </a:lnTo>
                <a:lnTo>
                  <a:pt x="1968" y="59"/>
                </a:lnTo>
                <a:lnTo>
                  <a:pt x="1959" y="84"/>
                </a:lnTo>
                <a:lnTo>
                  <a:pt x="1941" y="110"/>
                </a:lnTo>
                <a:lnTo>
                  <a:pt x="1914" y="126"/>
                </a:lnTo>
                <a:lnTo>
                  <a:pt x="1888" y="135"/>
                </a:lnTo>
                <a:lnTo>
                  <a:pt x="1861" y="143"/>
                </a:lnTo>
                <a:lnTo>
                  <a:pt x="1834" y="126"/>
                </a:lnTo>
                <a:lnTo>
                  <a:pt x="1808" y="126"/>
                </a:lnTo>
                <a:lnTo>
                  <a:pt x="1781" y="143"/>
                </a:lnTo>
                <a:lnTo>
                  <a:pt x="1763" y="169"/>
                </a:lnTo>
                <a:lnTo>
                  <a:pt x="1736" y="160"/>
                </a:lnTo>
                <a:lnTo>
                  <a:pt x="1710" y="143"/>
                </a:lnTo>
                <a:lnTo>
                  <a:pt x="1674" y="135"/>
                </a:lnTo>
                <a:lnTo>
                  <a:pt x="1647" y="126"/>
                </a:lnTo>
                <a:lnTo>
                  <a:pt x="1621" y="110"/>
                </a:lnTo>
                <a:lnTo>
                  <a:pt x="1585" y="126"/>
                </a:lnTo>
                <a:lnTo>
                  <a:pt x="1558" y="126"/>
                </a:lnTo>
                <a:lnTo>
                  <a:pt x="1532" y="126"/>
                </a:lnTo>
                <a:lnTo>
                  <a:pt x="1496" y="126"/>
                </a:lnTo>
                <a:lnTo>
                  <a:pt x="1460" y="135"/>
                </a:lnTo>
                <a:lnTo>
                  <a:pt x="1434" y="126"/>
                </a:lnTo>
                <a:lnTo>
                  <a:pt x="1425" y="101"/>
                </a:lnTo>
                <a:lnTo>
                  <a:pt x="1398" y="93"/>
                </a:lnTo>
                <a:lnTo>
                  <a:pt x="1371" y="110"/>
                </a:lnTo>
                <a:lnTo>
                  <a:pt x="1353" y="135"/>
                </a:lnTo>
                <a:lnTo>
                  <a:pt x="1327" y="143"/>
                </a:lnTo>
                <a:lnTo>
                  <a:pt x="1309" y="169"/>
                </a:lnTo>
                <a:lnTo>
                  <a:pt x="1282" y="160"/>
                </a:lnTo>
                <a:lnTo>
                  <a:pt x="1256" y="143"/>
                </a:lnTo>
                <a:lnTo>
                  <a:pt x="1229" y="126"/>
                </a:lnTo>
                <a:lnTo>
                  <a:pt x="1202" y="101"/>
                </a:lnTo>
                <a:lnTo>
                  <a:pt x="1184" y="76"/>
                </a:lnTo>
                <a:lnTo>
                  <a:pt x="1158" y="59"/>
                </a:lnTo>
                <a:lnTo>
                  <a:pt x="1131" y="67"/>
                </a:lnTo>
                <a:lnTo>
                  <a:pt x="1104" y="93"/>
                </a:lnTo>
                <a:lnTo>
                  <a:pt x="1077" y="110"/>
                </a:lnTo>
                <a:lnTo>
                  <a:pt x="1051" y="126"/>
                </a:lnTo>
                <a:lnTo>
                  <a:pt x="1024" y="143"/>
                </a:lnTo>
                <a:lnTo>
                  <a:pt x="997" y="143"/>
                </a:lnTo>
                <a:lnTo>
                  <a:pt x="971" y="143"/>
                </a:lnTo>
                <a:lnTo>
                  <a:pt x="944" y="160"/>
                </a:lnTo>
                <a:lnTo>
                  <a:pt x="917" y="177"/>
                </a:lnTo>
                <a:lnTo>
                  <a:pt x="890" y="177"/>
                </a:lnTo>
                <a:lnTo>
                  <a:pt x="864" y="177"/>
                </a:lnTo>
                <a:lnTo>
                  <a:pt x="837" y="185"/>
                </a:lnTo>
                <a:lnTo>
                  <a:pt x="810" y="177"/>
                </a:lnTo>
                <a:lnTo>
                  <a:pt x="784" y="185"/>
                </a:lnTo>
                <a:lnTo>
                  <a:pt x="766" y="211"/>
                </a:lnTo>
                <a:lnTo>
                  <a:pt x="739" y="202"/>
                </a:lnTo>
                <a:lnTo>
                  <a:pt x="712" y="169"/>
                </a:lnTo>
                <a:lnTo>
                  <a:pt x="695" y="143"/>
                </a:lnTo>
                <a:lnTo>
                  <a:pt x="659" y="135"/>
                </a:lnTo>
                <a:lnTo>
                  <a:pt x="632" y="126"/>
                </a:lnTo>
                <a:lnTo>
                  <a:pt x="605" y="110"/>
                </a:lnTo>
                <a:lnTo>
                  <a:pt x="588" y="135"/>
                </a:lnTo>
                <a:lnTo>
                  <a:pt x="561" y="160"/>
                </a:lnTo>
                <a:lnTo>
                  <a:pt x="534" y="169"/>
                </a:lnTo>
                <a:lnTo>
                  <a:pt x="516" y="194"/>
                </a:lnTo>
                <a:lnTo>
                  <a:pt x="490" y="211"/>
                </a:lnTo>
                <a:lnTo>
                  <a:pt x="463" y="227"/>
                </a:lnTo>
                <a:lnTo>
                  <a:pt x="445" y="202"/>
                </a:lnTo>
                <a:lnTo>
                  <a:pt x="419" y="194"/>
                </a:lnTo>
                <a:lnTo>
                  <a:pt x="383" y="177"/>
                </a:lnTo>
                <a:lnTo>
                  <a:pt x="356" y="177"/>
                </a:lnTo>
                <a:lnTo>
                  <a:pt x="329" y="160"/>
                </a:lnTo>
                <a:lnTo>
                  <a:pt x="303" y="143"/>
                </a:lnTo>
                <a:lnTo>
                  <a:pt x="276" y="126"/>
                </a:lnTo>
                <a:lnTo>
                  <a:pt x="249" y="110"/>
                </a:lnTo>
                <a:lnTo>
                  <a:pt x="223" y="101"/>
                </a:lnTo>
                <a:lnTo>
                  <a:pt x="196" y="101"/>
                </a:lnTo>
                <a:lnTo>
                  <a:pt x="169" y="110"/>
                </a:lnTo>
                <a:lnTo>
                  <a:pt x="142" y="110"/>
                </a:lnTo>
                <a:lnTo>
                  <a:pt x="116" y="126"/>
                </a:lnTo>
                <a:lnTo>
                  <a:pt x="89" y="126"/>
                </a:lnTo>
                <a:lnTo>
                  <a:pt x="62" y="135"/>
                </a:lnTo>
                <a:lnTo>
                  <a:pt x="36" y="135"/>
                </a:lnTo>
                <a:lnTo>
                  <a:pt x="9" y="135"/>
                </a:lnTo>
                <a:lnTo>
                  <a:pt x="0" y="110"/>
                </a:lnTo>
                <a:lnTo>
                  <a:pt x="0" y="84"/>
                </a:lnTo>
                <a:lnTo>
                  <a:pt x="0" y="59"/>
                </a:lnTo>
                <a:lnTo>
                  <a:pt x="0" y="34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81D58"/>
              </a:gs>
              <a:gs pos="100000">
                <a:srgbClr val="081D58">
                  <a:gamma/>
                  <a:shade val="80000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8" name="Rectangle 32">
            <a:extLst>
              <a:ext uri="{FF2B5EF4-FFF2-40B4-BE49-F238E27FC236}">
                <a16:creationId xmlns:a16="http://schemas.microsoft.com/office/drawing/2014/main" id="{847A1347-6991-9B62-AF23-A61D4A4842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6113" y="595313"/>
            <a:ext cx="946150" cy="4460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</a:rPr>
              <a:t>2</a:t>
            </a:r>
          </a:p>
        </p:txBody>
      </p:sp>
      <p:sp>
        <p:nvSpPr>
          <p:cNvPr id="24609" name="Rectangle 33">
            <a:extLst>
              <a:ext uri="{FF2B5EF4-FFF2-40B4-BE49-F238E27FC236}">
                <a16:creationId xmlns:a16="http://schemas.microsoft.com/office/drawing/2014/main" id="{7FA6DC05-A448-1EA5-D94E-BC992963A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3343275"/>
            <a:ext cx="7786688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500.50     125.75    1000.00    745.55    345.23     123.45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37" name="Group 13">
            <a:extLst>
              <a:ext uri="{FF2B5EF4-FFF2-40B4-BE49-F238E27FC236}">
                <a16:creationId xmlns:a16="http://schemas.microsoft.com/office/drawing/2014/main" id="{633CCA83-77F5-79A0-EFFD-A0AC9774D890}"/>
              </a:ext>
            </a:extLst>
          </p:cNvPr>
          <p:cNvGrpSpPr>
            <a:grpSpLocks/>
          </p:cNvGrpSpPr>
          <p:nvPr/>
        </p:nvGrpSpPr>
        <p:grpSpPr bwMode="auto">
          <a:xfrm>
            <a:off x="119063" y="3009900"/>
            <a:ext cx="8809037" cy="1235075"/>
            <a:chOff x="75" y="1896"/>
            <a:chExt cx="5549" cy="778"/>
          </a:xfrm>
        </p:grpSpPr>
        <p:sp>
          <p:nvSpPr>
            <p:cNvPr id="26626" name="Rectangle 2">
              <a:extLst>
                <a:ext uri="{FF2B5EF4-FFF2-40B4-BE49-F238E27FC236}">
                  <a16:creationId xmlns:a16="http://schemas.microsoft.com/office/drawing/2014/main" id="{6549A87B-DD93-EF6A-0DFE-DF5608BD72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2444"/>
              <a:ext cx="4494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0" rIns="92075" bIns="0">
              <a:spAutoFit/>
            </a:bodyPr>
            <a:lstStyle/>
            <a:p>
              <a:r>
                <a:rPr lang="en-US" alt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1       2      3      4       5      6</a:t>
              </a:r>
            </a:p>
          </p:txBody>
        </p:sp>
        <p:sp>
          <p:nvSpPr>
            <p:cNvPr id="26627" name="Rectangle 3">
              <a:extLst>
                <a:ext uri="{FF2B5EF4-FFF2-40B4-BE49-F238E27FC236}">
                  <a16:creationId xmlns:a16="http://schemas.microsoft.com/office/drawing/2014/main" id="{B2D1E560-DB51-6FC8-7209-41EDEFFB1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8" name="Rectangle 4">
              <a:extLst>
                <a:ext uri="{FF2B5EF4-FFF2-40B4-BE49-F238E27FC236}">
                  <a16:creationId xmlns:a16="http://schemas.microsoft.com/office/drawing/2014/main" id="{3262D9AA-CB74-B44C-0895-239B75392B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8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9" name="Rectangle 5">
              <a:extLst>
                <a:ext uri="{FF2B5EF4-FFF2-40B4-BE49-F238E27FC236}">
                  <a16:creationId xmlns:a16="http://schemas.microsoft.com/office/drawing/2014/main" id="{AD93F7D1-8FFC-C282-D288-9ABF0A24B2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0" name="Rectangle 6">
              <a:extLst>
                <a:ext uri="{FF2B5EF4-FFF2-40B4-BE49-F238E27FC236}">
                  <a16:creationId xmlns:a16="http://schemas.microsoft.com/office/drawing/2014/main" id="{42DC1E42-1968-E58D-7BA6-EB47CB2568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1" name="Rectangle 7">
              <a:extLst>
                <a:ext uri="{FF2B5EF4-FFF2-40B4-BE49-F238E27FC236}">
                  <a16:creationId xmlns:a16="http://schemas.microsoft.com/office/drawing/2014/main" id="{47809F7B-B80B-BEA6-BBE3-D4CBDCD488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7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2" name="Rectangle 8">
              <a:extLst>
                <a:ext uri="{FF2B5EF4-FFF2-40B4-BE49-F238E27FC236}">
                  <a16:creationId xmlns:a16="http://schemas.microsoft.com/office/drawing/2014/main" id="{4EE4FD02-AEE7-D4B9-5A84-A41670BA8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3" name="Freeform 9">
              <a:extLst>
                <a:ext uri="{FF2B5EF4-FFF2-40B4-BE49-F238E27FC236}">
                  <a16:creationId xmlns:a16="http://schemas.microsoft.com/office/drawing/2014/main" id="{AE1342DE-F843-EE9B-E81A-36F19050F6E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2" y="2090"/>
              <a:ext cx="197" cy="335"/>
            </a:xfrm>
            <a:custGeom>
              <a:avLst/>
              <a:gdLst>
                <a:gd name="T0" fmla="*/ 170 w 197"/>
                <a:gd name="T1" fmla="*/ 0 h 335"/>
                <a:gd name="T2" fmla="*/ 146 w 197"/>
                <a:gd name="T3" fmla="*/ 9 h 335"/>
                <a:gd name="T4" fmla="*/ 133 w 197"/>
                <a:gd name="T5" fmla="*/ 38 h 335"/>
                <a:gd name="T6" fmla="*/ 103 w 197"/>
                <a:gd name="T7" fmla="*/ 40 h 335"/>
                <a:gd name="T8" fmla="*/ 106 w 197"/>
                <a:gd name="T9" fmla="*/ 71 h 335"/>
                <a:gd name="T10" fmla="*/ 37 w 197"/>
                <a:gd name="T11" fmla="*/ 80 h 335"/>
                <a:gd name="T12" fmla="*/ 94 w 197"/>
                <a:gd name="T13" fmla="*/ 111 h 335"/>
                <a:gd name="T14" fmla="*/ 94 w 197"/>
                <a:gd name="T15" fmla="*/ 136 h 335"/>
                <a:gd name="T16" fmla="*/ 71 w 197"/>
                <a:gd name="T17" fmla="*/ 145 h 335"/>
                <a:gd name="T18" fmla="*/ 0 w 197"/>
                <a:gd name="T19" fmla="*/ 152 h 335"/>
                <a:gd name="T20" fmla="*/ 83 w 197"/>
                <a:gd name="T21" fmla="*/ 194 h 335"/>
                <a:gd name="T22" fmla="*/ 106 w 197"/>
                <a:gd name="T23" fmla="*/ 202 h 335"/>
                <a:gd name="T24" fmla="*/ 124 w 197"/>
                <a:gd name="T25" fmla="*/ 221 h 335"/>
                <a:gd name="T26" fmla="*/ 103 w 197"/>
                <a:gd name="T27" fmla="*/ 243 h 335"/>
                <a:gd name="T28" fmla="*/ 82 w 197"/>
                <a:gd name="T29" fmla="*/ 260 h 335"/>
                <a:gd name="T30" fmla="*/ 52 w 197"/>
                <a:gd name="T31" fmla="*/ 269 h 335"/>
                <a:gd name="T32" fmla="*/ 28 w 197"/>
                <a:gd name="T33" fmla="*/ 292 h 335"/>
                <a:gd name="T34" fmla="*/ 79 w 197"/>
                <a:gd name="T35" fmla="*/ 312 h 335"/>
                <a:gd name="T36" fmla="*/ 102 w 197"/>
                <a:gd name="T37" fmla="*/ 325 h 335"/>
                <a:gd name="T38" fmla="*/ 126 w 197"/>
                <a:gd name="T39" fmla="*/ 325 h 335"/>
                <a:gd name="T40" fmla="*/ 152 w 197"/>
                <a:gd name="T41" fmla="*/ 334 h 335"/>
                <a:gd name="T42" fmla="*/ 167 w 197"/>
                <a:gd name="T43" fmla="*/ 328 h 335"/>
                <a:gd name="T44" fmla="*/ 184 w 197"/>
                <a:gd name="T45" fmla="*/ 332 h 335"/>
                <a:gd name="T46" fmla="*/ 196 w 197"/>
                <a:gd name="T47" fmla="*/ 327 h 335"/>
                <a:gd name="T48" fmla="*/ 196 w 197"/>
                <a:gd name="T49" fmla="*/ 301 h 335"/>
                <a:gd name="T50" fmla="*/ 196 w 197"/>
                <a:gd name="T51" fmla="*/ 277 h 335"/>
                <a:gd name="T52" fmla="*/ 196 w 197"/>
                <a:gd name="T53" fmla="*/ 252 h 335"/>
                <a:gd name="T54" fmla="*/ 193 w 197"/>
                <a:gd name="T55" fmla="*/ 224 h 335"/>
                <a:gd name="T56" fmla="*/ 196 w 197"/>
                <a:gd name="T57" fmla="*/ 202 h 335"/>
                <a:gd name="T58" fmla="*/ 196 w 197"/>
                <a:gd name="T59" fmla="*/ 177 h 335"/>
                <a:gd name="T60" fmla="*/ 196 w 197"/>
                <a:gd name="T61" fmla="*/ 136 h 335"/>
                <a:gd name="T62" fmla="*/ 196 w 197"/>
                <a:gd name="T63" fmla="*/ 95 h 335"/>
                <a:gd name="T64" fmla="*/ 196 w 197"/>
                <a:gd name="T65" fmla="*/ 54 h 335"/>
                <a:gd name="T66" fmla="*/ 196 w 197"/>
                <a:gd name="T67" fmla="*/ 29 h 335"/>
                <a:gd name="T68" fmla="*/ 196 w 197"/>
                <a:gd name="T69" fmla="*/ 4 h 335"/>
                <a:gd name="T70" fmla="*/ 170 w 197"/>
                <a:gd name="T71" fmla="*/ 0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97" h="335">
                  <a:moveTo>
                    <a:pt x="170" y="0"/>
                  </a:moveTo>
                  <a:lnTo>
                    <a:pt x="146" y="9"/>
                  </a:lnTo>
                  <a:lnTo>
                    <a:pt x="133" y="38"/>
                  </a:lnTo>
                  <a:lnTo>
                    <a:pt x="103" y="40"/>
                  </a:lnTo>
                  <a:lnTo>
                    <a:pt x="106" y="71"/>
                  </a:lnTo>
                  <a:lnTo>
                    <a:pt x="37" y="80"/>
                  </a:lnTo>
                  <a:lnTo>
                    <a:pt x="94" y="111"/>
                  </a:lnTo>
                  <a:lnTo>
                    <a:pt x="94" y="136"/>
                  </a:lnTo>
                  <a:lnTo>
                    <a:pt x="71" y="145"/>
                  </a:lnTo>
                  <a:lnTo>
                    <a:pt x="0" y="152"/>
                  </a:lnTo>
                  <a:lnTo>
                    <a:pt x="83" y="194"/>
                  </a:lnTo>
                  <a:lnTo>
                    <a:pt x="106" y="202"/>
                  </a:lnTo>
                  <a:lnTo>
                    <a:pt x="124" y="221"/>
                  </a:lnTo>
                  <a:lnTo>
                    <a:pt x="103" y="243"/>
                  </a:lnTo>
                  <a:lnTo>
                    <a:pt x="82" y="260"/>
                  </a:lnTo>
                  <a:lnTo>
                    <a:pt x="52" y="269"/>
                  </a:lnTo>
                  <a:lnTo>
                    <a:pt x="28" y="292"/>
                  </a:lnTo>
                  <a:lnTo>
                    <a:pt x="79" y="312"/>
                  </a:lnTo>
                  <a:lnTo>
                    <a:pt x="102" y="325"/>
                  </a:lnTo>
                  <a:lnTo>
                    <a:pt x="126" y="325"/>
                  </a:lnTo>
                  <a:lnTo>
                    <a:pt x="152" y="334"/>
                  </a:lnTo>
                  <a:lnTo>
                    <a:pt x="167" y="328"/>
                  </a:lnTo>
                  <a:lnTo>
                    <a:pt x="184" y="332"/>
                  </a:lnTo>
                  <a:lnTo>
                    <a:pt x="196" y="327"/>
                  </a:lnTo>
                  <a:lnTo>
                    <a:pt x="196" y="301"/>
                  </a:lnTo>
                  <a:lnTo>
                    <a:pt x="196" y="277"/>
                  </a:lnTo>
                  <a:lnTo>
                    <a:pt x="196" y="252"/>
                  </a:lnTo>
                  <a:lnTo>
                    <a:pt x="193" y="224"/>
                  </a:lnTo>
                  <a:lnTo>
                    <a:pt x="196" y="202"/>
                  </a:lnTo>
                  <a:lnTo>
                    <a:pt x="196" y="177"/>
                  </a:lnTo>
                  <a:lnTo>
                    <a:pt x="196" y="136"/>
                  </a:lnTo>
                  <a:lnTo>
                    <a:pt x="196" y="95"/>
                  </a:lnTo>
                  <a:lnTo>
                    <a:pt x="196" y="54"/>
                  </a:lnTo>
                  <a:lnTo>
                    <a:pt x="196" y="29"/>
                  </a:lnTo>
                  <a:lnTo>
                    <a:pt x="196" y="4"/>
                  </a:lnTo>
                  <a:lnTo>
                    <a:pt x="170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4" name="Rectangle 10">
              <a:extLst>
                <a:ext uri="{FF2B5EF4-FFF2-40B4-BE49-F238E27FC236}">
                  <a16:creationId xmlns:a16="http://schemas.microsoft.com/office/drawing/2014/main" id="{52C8F36B-F427-5B35-D80F-87427F0323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6" y="2082"/>
              <a:ext cx="57" cy="37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5" name="AutoShape 11">
              <a:extLst>
                <a:ext uri="{FF2B5EF4-FFF2-40B4-BE49-F238E27FC236}">
                  <a16:creationId xmlns:a16="http://schemas.microsoft.com/office/drawing/2014/main" id="{B2F02672-A0B5-499C-9D9E-42A136536C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0" y="2162"/>
              <a:ext cx="404" cy="152"/>
            </a:xfrm>
            <a:prstGeom prst="rightArrow">
              <a:avLst>
                <a:gd name="adj1" fmla="val 50000"/>
                <a:gd name="adj2" fmla="val 132907"/>
              </a:avLst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6" name="Rectangle 12">
              <a:extLst>
                <a:ext uri="{FF2B5EF4-FFF2-40B4-BE49-F238E27FC236}">
                  <a16:creationId xmlns:a16="http://schemas.microsoft.com/office/drawing/2014/main" id="{7E820655-52F3-0B0C-D8BD-02B94BD1C3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" y="1896"/>
              <a:ext cx="82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r>
                <a:rPr lang="en-US" altLang="en-US" sz="2000">
                  <a:effectLst/>
                </a:rPr>
                <a:t>CountyTax</a:t>
              </a:r>
            </a:p>
          </p:txBody>
        </p:sp>
      </p:grpSp>
      <p:sp>
        <p:nvSpPr>
          <p:cNvPr id="26638" name="Rectangle 14">
            <a:extLst>
              <a:ext uri="{FF2B5EF4-FFF2-40B4-BE49-F238E27FC236}">
                <a16:creationId xmlns:a16="http://schemas.microsoft.com/office/drawing/2014/main" id="{B39414B8-7FD1-FC12-2C68-5F80642D2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63" y="622300"/>
            <a:ext cx="5527675" cy="4222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A-89432  </a:t>
            </a:r>
            <a:r>
              <a:rPr lang="en-US" altLang="en-US" sz="2400">
                <a:solidFill>
                  <a:schemeClr val="accent2"/>
                </a:solidFill>
                <a:effectLst/>
                <a:latin typeface="Courier New" panose="02070309020205020404" pitchFamily="49" charset="0"/>
              </a:rPr>
              <a:t>CLARE</a:t>
            </a:r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accent2"/>
                </a:solidFill>
                <a:effectLst/>
                <a:latin typeface="Courier New" panose="02070309020205020404" pitchFamily="49" charset="0"/>
              </a:rPr>
              <a:t>      </a:t>
            </a:r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7894.55</a:t>
            </a:r>
          </a:p>
        </p:txBody>
      </p:sp>
      <p:sp>
        <p:nvSpPr>
          <p:cNvPr id="26639" name="Rectangle 15">
            <a:extLst>
              <a:ext uri="{FF2B5EF4-FFF2-40B4-BE49-F238E27FC236}">
                <a16:creationId xmlns:a16="http://schemas.microsoft.com/office/drawing/2014/main" id="{4B9E6A6F-40F7-6687-ED93-33FF1762A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50" y="100013"/>
            <a:ext cx="74104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000">
                <a:effectLst/>
              </a:rPr>
              <a:t>TaxRecord.</a:t>
            </a:r>
            <a:br>
              <a:rPr lang="en-US" altLang="en-US" sz="2000">
                <a:effectLst/>
              </a:rPr>
            </a:br>
            <a:r>
              <a:rPr lang="en-US" altLang="en-US" sz="2000">
                <a:effectLst/>
              </a:rPr>
              <a:t>PAYENum        CountyName           TaxPaid                           Idx</a:t>
            </a:r>
          </a:p>
        </p:txBody>
      </p:sp>
      <p:sp>
        <p:nvSpPr>
          <p:cNvPr id="26640" name="Line 16">
            <a:extLst>
              <a:ext uri="{FF2B5EF4-FFF2-40B4-BE49-F238E27FC236}">
                <a16:creationId xmlns:a16="http://schemas.microsoft.com/office/drawing/2014/main" id="{E51D7BAA-D5C9-5362-EDEE-4C3A48ABDF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4013" y="638175"/>
            <a:ext cx="0" cy="419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Line 17">
            <a:extLst>
              <a:ext uri="{FF2B5EF4-FFF2-40B4-BE49-F238E27FC236}">
                <a16:creationId xmlns:a16="http://schemas.microsoft.com/office/drawing/2014/main" id="{AB496249-54AD-6647-8AE6-B50AA1E48E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2900" y="623888"/>
            <a:ext cx="0" cy="419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Rectangle 18">
            <a:extLst>
              <a:ext uri="{FF2B5EF4-FFF2-40B4-BE49-F238E27FC236}">
                <a16:creationId xmlns:a16="http://schemas.microsoft.com/office/drawing/2014/main" id="{A5C49B9C-6551-6E25-F33D-A1B11D098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313" y="2384425"/>
            <a:ext cx="71342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>
            <a:spAutoFit/>
          </a:bodyPr>
          <a:lstStyle/>
          <a:p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1       2      3      4       5      6</a:t>
            </a:r>
          </a:p>
        </p:txBody>
      </p:sp>
      <p:sp>
        <p:nvSpPr>
          <p:cNvPr id="26643" name="Rectangle 19">
            <a:extLst>
              <a:ext uri="{FF2B5EF4-FFF2-40B4-BE49-F238E27FC236}">
                <a16:creationId xmlns:a16="http://schemas.microsoft.com/office/drawing/2014/main" id="{CDCDA275-16DD-883E-6BEA-BD5ADD2C9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288" y="1828800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CORK</a:t>
            </a:r>
          </a:p>
        </p:txBody>
      </p:sp>
      <p:sp>
        <p:nvSpPr>
          <p:cNvPr id="26644" name="Rectangle 20">
            <a:extLst>
              <a:ext uri="{FF2B5EF4-FFF2-40B4-BE49-F238E27FC236}">
                <a16:creationId xmlns:a16="http://schemas.microsoft.com/office/drawing/2014/main" id="{C6C66AAD-E105-8E58-2EA7-F8BE6BB14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238" y="1828800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CAVAN</a:t>
            </a:r>
          </a:p>
        </p:txBody>
      </p:sp>
      <p:sp>
        <p:nvSpPr>
          <p:cNvPr id="26645" name="Rectangle 21">
            <a:extLst>
              <a:ext uri="{FF2B5EF4-FFF2-40B4-BE49-F238E27FC236}">
                <a16:creationId xmlns:a16="http://schemas.microsoft.com/office/drawing/2014/main" id="{7A73531B-BDB9-CC05-9562-B2DA53446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7838" y="1828800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DONEGAL</a:t>
            </a:r>
          </a:p>
        </p:txBody>
      </p:sp>
      <p:sp>
        <p:nvSpPr>
          <p:cNvPr id="26646" name="Rectangle 22">
            <a:extLst>
              <a:ext uri="{FF2B5EF4-FFF2-40B4-BE49-F238E27FC236}">
                <a16:creationId xmlns:a16="http://schemas.microsoft.com/office/drawing/2014/main" id="{3E261C27-202D-D502-C647-D37C0BC5B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" y="1828800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CARLOW</a:t>
            </a:r>
          </a:p>
        </p:txBody>
      </p:sp>
      <p:sp>
        <p:nvSpPr>
          <p:cNvPr id="26647" name="Rectangle 23">
            <a:extLst>
              <a:ext uri="{FF2B5EF4-FFF2-40B4-BE49-F238E27FC236}">
                <a16:creationId xmlns:a16="http://schemas.microsoft.com/office/drawing/2014/main" id="{C94A3709-2573-AB07-4EF7-A22316DAE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7025" y="1828800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/>
                <a:latin typeface="Courier New" panose="02070309020205020404" pitchFamily="49" charset="0"/>
              </a:rPr>
              <a:t>CLARE</a:t>
            </a:r>
          </a:p>
        </p:txBody>
      </p:sp>
      <p:sp>
        <p:nvSpPr>
          <p:cNvPr id="26648" name="Rectangle 24">
            <a:extLst>
              <a:ext uri="{FF2B5EF4-FFF2-40B4-BE49-F238E27FC236}">
                <a16:creationId xmlns:a16="http://schemas.microsoft.com/office/drawing/2014/main" id="{1CC03ACE-A242-08F9-B1D8-2B4CFD814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0863" y="1828800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DUBLIN</a:t>
            </a:r>
          </a:p>
        </p:txBody>
      </p:sp>
      <p:sp>
        <p:nvSpPr>
          <p:cNvPr id="26649" name="Freeform 25">
            <a:extLst>
              <a:ext uri="{FF2B5EF4-FFF2-40B4-BE49-F238E27FC236}">
                <a16:creationId xmlns:a16="http://schemas.microsoft.com/office/drawing/2014/main" id="{3E026824-0324-B0D1-DB91-8A1445DCE464}"/>
              </a:ext>
            </a:extLst>
          </p:cNvPr>
          <p:cNvSpPr>
            <a:spLocks/>
          </p:cNvSpPr>
          <p:nvPr/>
        </p:nvSpPr>
        <p:spPr bwMode="auto">
          <a:xfrm>
            <a:off x="7939088" y="1822450"/>
            <a:ext cx="312737" cy="531813"/>
          </a:xfrm>
          <a:custGeom>
            <a:avLst/>
            <a:gdLst>
              <a:gd name="T0" fmla="*/ 170 w 197"/>
              <a:gd name="T1" fmla="*/ 0 h 335"/>
              <a:gd name="T2" fmla="*/ 146 w 197"/>
              <a:gd name="T3" fmla="*/ 9 h 335"/>
              <a:gd name="T4" fmla="*/ 133 w 197"/>
              <a:gd name="T5" fmla="*/ 38 h 335"/>
              <a:gd name="T6" fmla="*/ 103 w 197"/>
              <a:gd name="T7" fmla="*/ 40 h 335"/>
              <a:gd name="T8" fmla="*/ 106 w 197"/>
              <a:gd name="T9" fmla="*/ 71 h 335"/>
              <a:gd name="T10" fmla="*/ 37 w 197"/>
              <a:gd name="T11" fmla="*/ 80 h 335"/>
              <a:gd name="T12" fmla="*/ 94 w 197"/>
              <a:gd name="T13" fmla="*/ 111 h 335"/>
              <a:gd name="T14" fmla="*/ 94 w 197"/>
              <a:gd name="T15" fmla="*/ 136 h 335"/>
              <a:gd name="T16" fmla="*/ 71 w 197"/>
              <a:gd name="T17" fmla="*/ 145 h 335"/>
              <a:gd name="T18" fmla="*/ 0 w 197"/>
              <a:gd name="T19" fmla="*/ 152 h 335"/>
              <a:gd name="T20" fmla="*/ 83 w 197"/>
              <a:gd name="T21" fmla="*/ 194 h 335"/>
              <a:gd name="T22" fmla="*/ 106 w 197"/>
              <a:gd name="T23" fmla="*/ 202 h 335"/>
              <a:gd name="T24" fmla="*/ 124 w 197"/>
              <a:gd name="T25" fmla="*/ 221 h 335"/>
              <a:gd name="T26" fmla="*/ 103 w 197"/>
              <a:gd name="T27" fmla="*/ 243 h 335"/>
              <a:gd name="T28" fmla="*/ 82 w 197"/>
              <a:gd name="T29" fmla="*/ 260 h 335"/>
              <a:gd name="T30" fmla="*/ 52 w 197"/>
              <a:gd name="T31" fmla="*/ 269 h 335"/>
              <a:gd name="T32" fmla="*/ 28 w 197"/>
              <a:gd name="T33" fmla="*/ 292 h 335"/>
              <a:gd name="T34" fmla="*/ 79 w 197"/>
              <a:gd name="T35" fmla="*/ 312 h 335"/>
              <a:gd name="T36" fmla="*/ 102 w 197"/>
              <a:gd name="T37" fmla="*/ 325 h 335"/>
              <a:gd name="T38" fmla="*/ 126 w 197"/>
              <a:gd name="T39" fmla="*/ 325 h 335"/>
              <a:gd name="T40" fmla="*/ 152 w 197"/>
              <a:gd name="T41" fmla="*/ 334 h 335"/>
              <a:gd name="T42" fmla="*/ 167 w 197"/>
              <a:gd name="T43" fmla="*/ 328 h 335"/>
              <a:gd name="T44" fmla="*/ 184 w 197"/>
              <a:gd name="T45" fmla="*/ 332 h 335"/>
              <a:gd name="T46" fmla="*/ 196 w 197"/>
              <a:gd name="T47" fmla="*/ 327 h 335"/>
              <a:gd name="T48" fmla="*/ 196 w 197"/>
              <a:gd name="T49" fmla="*/ 301 h 335"/>
              <a:gd name="T50" fmla="*/ 196 w 197"/>
              <a:gd name="T51" fmla="*/ 277 h 335"/>
              <a:gd name="T52" fmla="*/ 196 w 197"/>
              <a:gd name="T53" fmla="*/ 252 h 335"/>
              <a:gd name="T54" fmla="*/ 193 w 197"/>
              <a:gd name="T55" fmla="*/ 224 h 335"/>
              <a:gd name="T56" fmla="*/ 196 w 197"/>
              <a:gd name="T57" fmla="*/ 202 h 335"/>
              <a:gd name="T58" fmla="*/ 196 w 197"/>
              <a:gd name="T59" fmla="*/ 177 h 335"/>
              <a:gd name="T60" fmla="*/ 196 w 197"/>
              <a:gd name="T61" fmla="*/ 136 h 335"/>
              <a:gd name="T62" fmla="*/ 196 w 197"/>
              <a:gd name="T63" fmla="*/ 95 h 335"/>
              <a:gd name="T64" fmla="*/ 196 w 197"/>
              <a:gd name="T65" fmla="*/ 54 h 335"/>
              <a:gd name="T66" fmla="*/ 196 w 197"/>
              <a:gd name="T67" fmla="*/ 29 h 335"/>
              <a:gd name="T68" fmla="*/ 196 w 197"/>
              <a:gd name="T69" fmla="*/ 4 h 335"/>
              <a:gd name="T70" fmla="*/ 170 w 197"/>
              <a:gd name="T71" fmla="*/ 0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97" h="335">
                <a:moveTo>
                  <a:pt x="170" y="0"/>
                </a:moveTo>
                <a:lnTo>
                  <a:pt x="146" y="9"/>
                </a:lnTo>
                <a:lnTo>
                  <a:pt x="133" y="38"/>
                </a:lnTo>
                <a:lnTo>
                  <a:pt x="103" y="40"/>
                </a:lnTo>
                <a:lnTo>
                  <a:pt x="106" y="71"/>
                </a:lnTo>
                <a:lnTo>
                  <a:pt x="37" y="80"/>
                </a:lnTo>
                <a:lnTo>
                  <a:pt x="94" y="111"/>
                </a:lnTo>
                <a:lnTo>
                  <a:pt x="94" y="136"/>
                </a:lnTo>
                <a:lnTo>
                  <a:pt x="71" y="145"/>
                </a:lnTo>
                <a:lnTo>
                  <a:pt x="0" y="152"/>
                </a:lnTo>
                <a:lnTo>
                  <a:pt x="83" y="194"/>
                </a:lnTo>
                <a:lnTo>
                  <a:pt x="106" y="202"/>
                </a:lnTo>
                <a:lnTo>
                  <a:pt x="124" y="221"/>
                </a:lnTo>
                <a:lnTo>
                  <a:pt x="103" y="243"/>
                </a:lnTo>
                <a:lnTo>
                  <a:pt x="82" y="260"/>
                </a:lnTo>
                <a:lnTo>
                  <a:pt x="52" y="269"/>
                </a:lnTo>
                <a:lnTo>
                  <a:pt x="28" y="292"/>
                </a:lnTo>
                <a:lnTo>
                  <a:pt x="79" y="312"/>
                </a:lnTo>
                <a:lnTo>
                  <a:pt x="102" y="325"/>
                </a:lnTo>
                <a:lnTo>
                  <a:pt x="126" y="325"/>
                </a:lnTo>
                <a:lnTo>
                  <a:pt x="152" y="334"/>
                </a:lnTo>
                <a:lnTo>
                  <a:pt x="167" y="328"/>
                </a:lnTo>
                <a:lnTo>
                  <a:pt x="184" y="332"/>
                </a:lnTo>
                <a:lnTo>
                  <a:pt x="196" y="327"/>
                </a:lnTo>
                <a:lnTo>
                  <a:pt x="196" y="301"/>
                </a:lnTo>
                <a:lnTo>
                  <a:pt x="196" y="277"/>
                </a:lnTo>
                <a:lnTo>
                  <a:pt x="196" y="252"/>
                </a:lnTo>
                <a:lnTo>
                  <a:pt x="193" y="224"/>
                </a:lnTo>
                <a:lnTo>
                  <a:pt x="196" y="202"/>
                </a:lnTo>
                <a:lnTo>
                  <a:pt x="196" y="177"/>
                </a:lnTo>
                <a:lnTo>
                  <a:pt x="196" y="136"/>
                </a:lnTo>
                <a:lnTo>
                  <a:pt x="196" y="95"/>
                </a:lnTo>
                <a:lnTo>
                  <a:pt x="196" y="54"/>
                </a:lnTo>
                <a:lnTo>
                  <a:pt x="196" y="29"/>
                </a:lnTo>
                <a:lnTo>
                  <a:pt x="196" y="4"/>
                </a:lnTo>
                <a:lnTo>
                  <a:pt x="17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0" name="Rectangle 26">
            <a:extLst>
              <a:ext uri="{FF2B5EF4-FFF2-40B4-BE49-F238E27FC236}">
                <a16:creationId xmlns:a16="http://schemas.microsoft.com/office/drawing/2014/main" id="{5E6336C3-B086-C0C1-B651-896459AA7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3563" y="1809750"/>
            <a:ext cx="90487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1" name="AutoShape 27">
            <a:extLst>
              <a:ext uri="{FF2B5EF4-FFF2-40B4-BE49-F238E27FC236}">
                <a16:creationId xmlns:a16="http://schemas.microsoft.com/office/drawing/2014/main" id="{9534F881-35C6-6630-9739-010F9DC6D2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8663" y="1936750"/>
            <a:ext cx="641350" cy="241300"/>
          </a:xfrm>
          <a:prstGeom prst="rightArrow">
            <a:avLst>
              <a:gd name="adj1" fmla="val 50000"/>
              <a:gd name="adj2" fmla="val 132907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2" name="Rectangle 28">
            <a:extLst>
              <a:ext uri="{FF2B5EF4-FFF2-40B4-BE49-F238E27FC236}">
                <a16:creationId xmlns:a16="http://schemas.microsoft.com/office/drawing/2014/main" id="{0B8A97EA-3735-8F22-DBCD-EBBD4C69F6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50" y="1514475"/>
            <a:ext cx="8747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altLang="en-US" sz="2000">
                <a:effectLst/>
              </a:rPr>
              <a:t>County</a:t>
            </a:r>
          </a:p>
        </p:txBody>
      </p:sp>
      <p:sp>
        <p:nvSpPr>
          <p:cNvPr id="26653" name="Rectangle 29">
            <a:extLst>
              <a:ext uri="{FF2B5EF4-FFF2-40B4-BE49-F238E27FC236}">
                <a16:creationId xmlns:a16="http://schemas.microsoft.com/office/drawing/2014/main" id="{9627F576-EF09-C944-722E-31796CABC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4618038"/>
            <a:ext cx="6545263" cy="177165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  <a:spcBef>
                <a:spcPct val="25000"/>
              </a:spcBef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VARYING Idx FROM 1 BY 1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UNTIL 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County(Idx) = CountyName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END-PERFORM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ADD TaxPaid TO CountyTax(Idx)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26654" name="Freeform 30">
            <a:extLst>
              <a:ext uri="{FF2B5EF4-FFF2-40B4-BE49-F238E27FC236}">
                <a16:creationId xmlns:a16="http://schemas.microsoft.com/office/drawing/2014/main" id="{25F0A014-38A9-3ADF-544C-34AA252C4466}"/>
              </a:ext>
            </a:extLst>
          </p:cNvPr>
          <p:cNvSpPr>
            <a:spLocks/>
          </p:cNvSpPr>
          <p:nvPr/>
        </p:nvSpPr>
        <p:spPr bwMode="auto">
          <a:xfrm>
            <a:off x="685800" y="6072188"/>
            <a:ext cx="6731000" cy="444500"/>
          </a:xfrm>
          <a:custGeom>
            <a:avLst/>
            <a:gdLst>
              <a:gd name="T0" fmla="*/ 81 w 4240"/>
              <a:gd name="T1" fmla="*/ 72 h 280"/>
              <a:gd name="T2" fmla="*/ 161 w 4240"/>
              <a:gd name="T3" fmla="*/ 54 h 280"/>
              <a:gd name="T4" fmla="*/ 242 w 4240"/>
              <a:gd name="T5" fmla="*/ 36 h 280"/>
              <a:gd name="T6" fmla="*/ 296 w 4240"/>
              <a:gd name="T7" fmla="*/ 108 h 280"/>
              <a:gd name="T8" fmla="*/ 358 w 4240"/>
              <a:gd name="T9" fmla="*/ 162 h 280"/>
              <a:gd name="T10" fmla="*/ 448 w 4240"/>
              <a:gd name="T11" fmla="*/ 126 h 280"/>
              <a:gd name="T12" fmla="*/ 529 w 4240"/>
              <a:gd name="T13" fmla="*/ 90 h 280"/>
              <a:gd name="T14" fmla="*/ 609 w 4240"/>
              <a:gd name="T15" fmla="*/ 63 h 280"/>
              <a:gd name="T16" fmla="*/ 672 w 4240"/>
              <a:gd name="T17" fmla="*/ 135 h 280"/>
              <a:gd name="T18" fmla="*/ 753 w 4240"/>
              <a:gd name="T19" fmla="*/ 126 h 280"/>
              <a:gd name="T20" fmla="*/ 842 w 4240"/>
              <a:gd name="T21" fmla="*/ 108 h 280"/>
              <a:gd name="T22" fmla="*/ 932 w 4240"/>
              <a:gd name="T23" fmla="*/ 135 h 280"/>
              <a:gd name="T24" fmla="*/ 1013 w 4240"/>
              <a:gd name="T25" fmla="*/ 126 h 280"/>
              <a:gd name="T26" fmla="*/ 1093 w 4240"/>
              <a:gd name="T27" fmla="*/ 126 h 280"/>
              <a:gd name="T28" fmla="*/ 1183 w 4240"/>
              <a:gd name="T29" fmla="*/ 135 h 280"/>
              <a:gd name="T30" fmla="*/ 1273 w 4240"/>
              <a:gd name="T31" fmla="*/ 135 h 280"/>
              <a:gd name="T32" fmla="*/ 1362 w 4240"/>
              <a:gd name="T33" fmla="*/ 126 h 280"/>
              <a:gd name="T34" fmla="*/ 1461 w 4240"/>
              <a:gd name="T35" fmla="*/ 99 h 280"/>
              <a:gd name="T36" fmla="*/ 1532 w 4240"/>
              <a:gd name="T37" fmla="*/ 135 h 280"/>
              <a:gd name="T38" fmla="*/ 1595 w 4240"/>
              <a:gd name="T39" fmla="*/ 144 h 280"/>
              <a:gd name="T40" fmla="*/ 1685 w 4240"/>
              <a:gd name="T41" fmla="*/ 117 h 280"/>
              <a:gd name="T42" fmla="*/ 1774 w 4240"/>
              <a:gd name="T43" fmla="*/ 81 h 280"/>
              <a:gd name="T44" fmla="*/ 1855 w 4240"/>
              <a:gd name="T45" fmla="*/ 54 h 280"/>
              <a:gd name="T46" fmla="*/ 1918 w 4240"/>
              <a:gd name="T47" fmla="*/ 108 h 280"/>
              <a:gd name="T48" fmla="*/ 1990 w 4240"/>
              <a:gd name="T49" fmla="*/ 135 h 280"/>
              <a:gd name="T50" fmla="*/ 2070 w 4240"/>
              <a:gd name="T51" fmla="*/ 117 h 280"/>
              <a:gd name="T52" fmla="*/ 2187 w 4240"/>
              <a:gd name="T53" fmla="*/ 99 h 280"/>
              <a:gd name="T54" fmla="*/ 2258 w 4240"/>
              <a:gd name="T55" fmla="*/ 117 h 280"/>
              <a:gd name="T56" fmla="*/ 2339 w 4240"/>
              <a:gd name="T57" fmla="*/ 117 h 280"/>
              <a:gd name="T58" fmla="*/ 2429 w 4240"/>
              <a:gd name="T59" fmla="*/ 90 h 280"/>
              <a:gd name="T60" fmla="*/ 2518 w 4240"/>
              <a:gd name="T61" fmla="*/ 72 h 280"/>
              <a:gd name="T62" fmla="*/ 2581 w 4240"/>
              <a:gd name="T63" fmla="*/ 99 h 280"/>
              <a:gd name="T64" fmla="*/ 2671 w 4240"/>
              <a:gd name="T65" fmla="*/ 90 h 280"/>
              <a:gd name="T66" fmla="*/ 2751 w 4240"/>
              <a:gd name="T67" fmla="*/ 108 h 280"/>
              <a:gd name="T68" fmla="*/ 2832 w 4240"/>
              <a:gd name="T69" fmla="*/ 126 h 280"/>
              <a:gd name="T70" fmla="*/ 2922 w 4240"/>
              <a:gd name="T71" fmla="*/ 126 h 280"/>
              <a:gd name="T72" fmla="*/ 3011 w 4240"/>
              <a:gd name="T73" fmla="*/ 72 h 280"/>
              <a:gd name="T74" fmla="*/ 3110 w 4240"/>
              <a:gd name="T75" fmla="*/ 45 h 280"/>
              <a:gd name="T76" fmla="*/ 3190 w 4240"/>
              <a:gd name="T77" fmla="*/ 0 h 280"/>
              <a:gd name="T78" fmla="*/ 3244 w 4240"/>
              <a:gd name="T79" fmla="*/ 90 h 280"/>
              <a:gd name="T80" fmla="*/ 3325 w 4240"/>
              <a:gd name="T81" fmla="*/ 144 h 280"/>
              <a:gd name="T82" fmla="*/ 3423 w 4240"/>
              <a:gd name="T83" fmla="*/ 126 h 280"/>
              <a:gd name="T84" fmla="*/ 3504 w 4240"/>
              <a:gd name="T85" fmla="*/ 81 h 280"/>
              <a:gd name="T86" fmla="*/ 3603 w 4240"/>
              <a:gd name="T87" fmla="*/ 108 h 280"/>
              <a:gd name="T88" fmla="*/ 3683 w 4240"/>
              <a:gd name="T89" fmla="*/ 126 h 280"/>
              <a:gd name="T90" fmla="*/ 3764 w 4240"/>
              <a:gd name="T91" fmla="*/ 135 h 280"/>
              <a:gd name="T92" fmla="*/ 3845 w 4240"/>
              <a:gd name="T93" fmla="*/ 126 h 280"/>
              <a:gd name="T94" fmla="*/ 3925 w 4240"/>
              <a:gd name="T95" fmla="*/ 99 h 280"/>
              <a:gd name="T96" fmla="*/ 4015 w 4240"/>
              <a:gd name="T97" fmla="*/ 99 h 280"/>
              <a:gd name="T98" fmla="*/ 4096 w 4240"/>
              <a:gd name="T99" fmla="*/ 90 h 280"/>
              <a:gd name="T100" fmla="*/ 4176 w 4240"/>
              <a:gd name="T101" fmla="*/ 99 h 280"/>
              <a:gd name="T102" fmla="*/ 4239 w 4240"/>
              <a:gd name="T103" fmla="*/ 279 h 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240" h="280">
                <a:moveTo>
                  <a:pt x="0" y="72"/>
                </a:moveTo>
                <a:lnTo>
                  <a:pt x="54" y="72"/>
                </a:lnTo>
                <a:lnTo>
                  <a:pt x="81" y="72"/>
                </a:lnTo>
                <a:lnTo>
                  <a:pt x="108" y="72"/>
                </a:lnTo>
                <a:lnTo>
                  <a:pt x="134" y="63"/>
                </a:lnTo>
                <a:lnTo>
                  <a:pt x="161" y="54"/>
                </a:lnTo>
                <a:lnTo>
                  <a:pt x="188" y="36"/>
                </a:lnTo>
                <a:lnTo>
                  <a:pt x="215" y="27"/>
                </a:lnTo>
                <a:lnTo>
                  <a:pt x="242" y="36"/>
                </a:lnTo>
                <a:lnTo>
                  <a:pt x="251" y="63"/>
                </a:lnTo>
                <a:lnTo>
                  <a:pt x="269" y="90"/>
                </a:lnTo>
                <a:lnTo>
                  <a:pt x="296" y="108"/>
                </a:lnTo>
                <a:lnTo>
                  <a:pt x="314" y="135"/>
                </a:lnTo>
                <a:lnTo>
                  <a:pt x="332" y="162"/>
                </a:lnTo>
                <a:lnTo>
                  <a:pt x="358" y="162"/>
                </a:lnTo>
                <a:lnTo>
                  <a:pt x="394" y="162"/>
                </a:lnTo>
                <a:lnTo>
                  <a:pt x="421" y="144"/>
                </a:lnTo>
                <a:lnTo>
                  <a:pt x="448" y="126"/>
                </a:lnTo>
                <a:lnTo>
                  <a:pt x="475" y="108"/>
                </a:lnTo>
                <a:lnTo>
                  <a:pt x="502" y="99"/>
                </a:lnTo>
                <a:lnTo>
                  <a:pt x="529" y="90"/>
                </a:lnTo>
                <a:lnTo>
                  <a:pt x="556" y="72"/>
                </a:lnTo>
                <a:lnTo>
                  <a:pt x="583" y="72"/>
                </a:lnTo>
                <a:lnTo>
                  <a:pt x="609" y="63"/>
                </a:lnTo>
                <a:lnTo>
                  <a:pt x="627" y="90"/>
                </a:lnTo>
                <a:lnTo>
                  <a:pt x="645" y="117"/>
                </a:lnTo>
                <a:lnTo>
                  <a:pt x="672" y="135"/>
                </a:lnTo>
                <a:lnTo>
                  <a:pt x="699" y="135"/>
                </a:lnTo>
                <a:lnTo>
                  <a:pt x="726" y="135"/>
                </a:lnTo>
                <a:lnTo>
                  <a:pt x="753" y="126"/>
                </a:lnTo>
                <a:lnTo>
                  <a:pt x="789" y="117"/>
                </a:lnTo>
                <a:lnTo>
                  <a:pt x="816" y="108"/>
                </a:lnTo>
                <a:lnTo>
                  <a:pt x="842" y="108"/>
                </a:lnTo>
                <a:lnTo>
                  <a:pt x="869" y="126"/>
                </a:lnTo>
                <a:lnTo>
                  <a:pt x="896" y="126"/>
                </a:lnTo>
                <a:lnTo>
                  <a:pt x="932" y="135"/>
                </a:lnTo>
                <a:lnTo>
                  <a:pt x="959" y="135"/>
                </a:lnTo>
                <a:lnTo>
                  <a:pt x="986" y="126"/>
                </a:lnTo>
                <a:lnTo>
                  <a:pt x="1013" y="126"/>
                </a:lnTo>
                <a:lnTo>
                  <a:pt x="1040" y="117"/>
                </a:lnTo>
                <a:lnTo>
                  <a:pt x="1066" y="117"/>
                </a:lnTo>
                <a:lnTo>
                  <a:pt x="1093" y="126"/>
                </a:lnTo>
                <a:lnTo>
                  <a:pt x="1120" y="126"/>
                </a:lnTo>
                <a:lnTo>
                  <a:pt x="1147" y="126"/>
                </a:lnTo>
                <a:lnTo>
                  <a:pt x="1183" y="135"/>
                </a:lnTo>
                <a:lnTo>
                  <a:pt x="1219" y="135"/>
                </a:lnTo>
                <a:lnTo>
                  <a:pt x="1246" y="135"/>
                </a:lnTo>
                <a:lnTo>
                  <a:pt x="1273" y="135"/>
                </a:lnTo>
                <a:lnTo>
                  <a:pt x="1299" y="135"/>
                </a:lnTo>
                <a:lnTo>
                  <a:pt x="1326" y="135"/>
                </a:lnTo>
                <a:lnTo>
                  <a:pt x="1362" y="126"/>
                </a:lnTo>
                <a:lnTo>
                  <a:pt x="1398" y="126"/>
                </a:lnTo>
                <a:lnTo>
                  <a:pt x="1434" y="108"/>
                </a:lnTo>
                <a:lnTo>
                  <a:pt x="1461" y="99"/>
                </a:lnTo>
                <a:lnTo>
                  <a:pt x="1488" y="90"/>
                </a:lnTo>
                <a:lnTo>
                  <a:pt x="1515" y="108"/>
                </a:lnTo>
                <a:lnTo>
                  <a:pt x="1532" y="135"/>
                </a:lnTo>
                <a:lnTo>
                  <a:pt x="1541" y="162"/>
                </a:lnTo>
                <a:lnTo>
                  <a:pt x="1568" y="153"/>
                </a:lnTo>
                <a:lnTo>
                  <a:pt x="1595" y="144"/>
                </a:lnTo>
                <a:lnTo>
                  <a:pt x="1631" y="135"/>
                </a:lnTo>
                <a:lnTo>
                  <a:pt x="1658" y="126"/>
                </a:lnTo>
                <a:lnTo>
                  <a:pt x="1685" y="117"/>
                </a:lnTo>
                <a:lnTo>
                  <a:pt x="1721" y="108"/>
                </a:lnTo>
                <a:lnTo>
                  <a:pt x="1748" y="90"/>
                </a:lnTo>
                <a:lnTo>
                  <a:pt x="1774" y="81"/>
                </a:lnTo>
                <a:lnTo>
                  <a:pt x="1801" y="72"/>
                </a:lnTo>
                <a:lnTo>
                  <a:pt x="1828" y="63"/>
                </a:lnTo>
                <a:lnTo>
                  <a:pt x="1855" y="54"/>
                </a:lnTo>
                <a:lnTo>
                  <a:pt x="1882" y="54"/>
                </a:lnTo>
                <a:lnTo>
                  <a:pt x="1900" y="81"/>
                </a:lnTo>
                <a:lnTo>
                  <a:pt x="1918" y="108"/>
                </a:lnTo>
                <a:lnTo>
                  <a:pt x="1936" y="135"/>
                </a:lnTo>
                <a:lnTo>
                  <a:pt x="1963" y="135"/>
                </a:lnTo>
                <a:lnTo>
                  <a:pt x="1990" y="135"/>
                </a:lnTo>
                <a:lnTo>
                  <a:pt x="2016" y="126"/>
                </a:lnTo>
                <a:lnTo>
                  <a:pt x="2043" y="126"/>
                </a:lnTo>
                <a:lnTo>
                  <a:pt x="2070" y="117"/>
                </a:lnTo>
                <a:lnTo>
                  <a:pt x="2115" y="108"/>
                </a:lnTo>
                <a:lnTo>
                  <a:pt x="2151" y="108"/>
                </a:lnTo>
                <a:lnTo>
                  <a:pt x="2187" y="99"/>
                </a:lnTo>
                <a:lnTo>
                  <a:pt x="2223" y="72"/>
                </a:lnTo>
                <a:lnTo>
                  <a:pt x="2249" y="90"/>
                </a:lnTo>
                <a:lnTo>
                  <a:pt x="2258" y="117"/>
                </a:lnTo>
                <a:lnTo>
                  <a:pt x="2285" y="126"/>
                </a:lnTo>
                <a:lnTo>
                  <a:pt x="2312" y="108"/>
                </a:lnTo>
                <a:lnTo>
                  <a:pt x="2339" y="117"/>
                </a:lnTo>
                <a:lnTo>
                  <a:pt x="2366" y="99"/>
                </a:lnTo>
                <a:lnTo>
                  <a:pt x="2393" y="90"/>
                </a:lnTo>
                <a:lnTo>
                  <a:pt x="2429" y="90"/>
                </a:lnTo>
                <a:lnTo>
                  <a:pt x="2456" y="72"/>
                </a:lnTo>
                <a:lnTo>
                  <a:pt x="2491" y="63"/>
                </a:lnTo>
                <a:lnTo>
                  <a:pt x="2518" y="72"/>
                </a:lnTo>
                <a:lnTo>
                  <a:pt x="2527" y="99"/>
                </a:lnTo>
                <a:lnTo>
                  <a:pt x="2554" y="108"/>
                </a:lnTo>
                <a:lnTo>
                  <a:pt x="2581" y="99"/>
                </a:lnTo>
                <a:lnTo>
                  <a:pt x="2608" y="90"/>
                </a:lnTo>
                <a:lnTo>
                  <a:pt x="2635" y="90"/>
                </a:lnTo>
                <a:lnTo>
                  <a:pt x="2671" y="90"/>
                </a:lnTo>
                <a:lnTo>
                  <a:pt x="2698" y="108"/>
                </a:lnTo>
                <a:lnTo>
                  <a:pt x="2724" y="126"/>
                </a:lnTo>
                <a:lnTo>
                  <a:pt x="2751" y="108"/>
                </a:lnTo>
                <a:lnTo>
                  <a:pt x="2778" y="99"/>
                </a:lnTo>
                <a:lnTo>
                  <a:pt x="2805" y="108"/>
                </a:lnTo>
                <a:lnTo>
                  <a:pt x="2832" y="126"/>
                </a:lnTo>
                <a:lnTo>
                  <a:pt x="2859" y="144"/>
                </a:lnTo>
                <a:lnTo>
                  <a:pt x="2886" y="135"/>
                </a:lnTo>
                <a:lnTo>
                  <a:pt x="2922" y="126"/>
                </a:lnTo>
                <a:lnTo>
                  <a:pt x="2957" y="99"/>
                </a:lnTo>
                <a:lnTo>
                  <a:pt x="2984" y="90"/>
                </a:lnTo>
                <a:lnTo>
                  <a:pt x="3011" y="72"/>
                </a:lnTo>
                <a:lnTo>
                  <a:pt x="3047" y="63"/>
                </a:lnTo>
                <a:lnTo>
                  <a:pt x="3083" y="54"/>
                </a:lnTo>
                <a:lnTo>
                  <a:pt x="3110" y="45"/>
                </a:lnTo>
                <a:lnTo>
                  <a:pt x="3137" y="27"/>
                </a:lnTo>
                <a:lnTo>
                  <a:pt x="3164" y="18"/>
                </a:lnTo>
                <a:lnTo>
                  <a:pt x="3190" y="0"/>
                </a:lnTo>
                <a:lnTo>
                  <a:pt x="3208" y="36"/>
                </a:lnTo>
                <a:lnTo>
                  <a:pt x="3226" y="63"/>
                </a:lnTo>
                <a:lnTo>
                  <a:pt x="3244" y="90"/>
                </a:lnTo>
                <a:lnTo>
                  <a:pt x="3271" y="108"/>
                </a:lnTo>
                <a:lnTo>
                  <a:pt x="3298" y="135"/>
                </a:lnTo>
                <a:lnTo>
                  <a:pt x="3325" y="144"/>
                </a:lnTo>
                <a:lnTo>
                  <a:pt x="3361" y="135"/>
                </a:lnTo>
                <a:lnTo>
                  <a:pt x="3397" y="135"/>
                </a:lnTo>
                <a:lnTo>
                  <a:pt x="3423" y="126"/>
                </a:lnTo>
                <a:lnTo>
                  <a:pt x="3450" y="108"/>
                </a:lnTo>
                <a:lnTo>
                  <a:pt x="3477" y="90"/>
                </a:lnTo>
                <a:lnTo>
                  <a:pt x="3504" y="81"/>
                </a:lnTo>
                <a:lnTo>
                  <a:pt x="3531" y="63"/>
                </a:lnTo>
                <a:lnTo>
                  <a:pt x="3576" y="90"/>
                </a:lnTo>
                <a:lnTo>
                  <a:pt x="3603" y="108"/>
                </a:lnTo>
                <a:lnTo>
                  <a:pt x="3630" y="108"/>
                </a:lnTo>
                <a:lnTo>
                  <a:pt x="3656" y="126"/>
                </a:lnTo>
                <a:lnTo>
                  <a:pt x="3683" y="126"/>
                </a:lnTo>
                <a:lnTo>
                  <a:pt x="3710" y="126"/>
                </a:lnTo>
                <a:lnTo>
                  <a:pt x="3737" y="135"/>
                </a:lnTo>
                <a:lnTo>
                  <a:pt x="3764" y="135"/>
                </a:lnTo>
                <a:lnTo>
                  <a:pt x="3791" y="135"/>
                </a:lnTo>
                <a:lnTo>
                  <a:pt x="3818" y="135"/>
                </a:lnTo>
                <a:lnTo>
                  <a:pt x="3845" y="126"/>
                </a:lnTo>
                <a:lnTo>
                  <a:pt x="3872" y="126"/>
                </a:lnTo>
                <a:lnTo>
                  <a:pt x="3898" y="108"/>
                </a:lnTo>
                <a:lnTo>
                  <a:pt x="3925" y="99"/>
                </a:lnTo>
                <a:lnTo>
                  <a:pt x="3952" y="99"/>
                </a:lnTo>
                <a:lnTo>
                  <a:pt x="3988" y="99"/>
                </a:lnTo>
                <a:lnTo>
                  <a:pt x="4015" y="99"/>
                </a:lnTo>
                <a:lnTo>
                  <a:pt x="4042" y="90"/>
                </a:lnTo>
                <a:lnTo>
                  <a:pt x="4069" y="90"/>
                </a:lnTo>
                <a:lnTo>
                  <a:pt x="4096" y="90"/>
                </a:lnTo>
                <a:lnTo>
                  <a:pt x="4122" y="90"/>
                </a:lnTo>
                <a:lnTo>
                  <a:pt x="4149" y="99"/>
                </a:lnTo>
                <a:lnTo>
                  <a:pt x="4176" y="99"/>
                </a:lnTo>
                <a:lnTo>
                  <a:pt x="4203" y="108"/>
                </a:lnTo>
                <a:lnTo>
                  <a:pt x="4230" y="117"/>
                </a:lnTo>
                <a:lnTo>
                  <a:pt x="4239" y="279"/>
                </a:lnTo>
                <a:lnTo>
                  <a:pt x="9" y="270"/>
                </a:lnTo>
                <a:lnTo>
                  <a:pt x="0" y="72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5" name="Freeform 31">
            <a:extLst>
              <a:ext uri="{FF2B5EF4-FFF2-40B4-BE49-F238E27FC236}">
                <a16:creationId xmlns:a16="http://schemas.microsoft.com/office/drawing/2014/main" id="{9183B345-CF90-AC8D-201D-CEDB8769188A}"/>
              </a:ext>
            </a:extLst>
          </p:cNvPr>
          <p:cNvSpPr>
            <a:spLocks/>
          </p:cNvSpPr>
          <p:nvPr/>
        </p:nvSpPr>
        <p:spPr bwMode="auto">
          <a:xfrm>
            <a:off x="771525" y="4529138"/>
            <a:ext cx="6645275" cy="630237"/>
          </a:xfrm>
          <a:custGeom>
            <a:avLst/>
            <a:gdLst>
              <a:gd name="T0" fmla="*/ 4185 w 4186"/>
              <a:gd name="T1" fmla="*/ 244 h 397"/>
              <a:gd name="T2" fmla="*/ 4105 w 4186"/>
              <a:gd name="T3" fmla="*/ 194 h 397"/>
              <a:gd name="T4" fmla="*/ 4034 w 4186"/>
              <a:gd name="T5" fmla="*/ 135 h 397"/>
              <a:gd name="T6" fmla="*/ 3989 w 4186"/>
              <a:gd name="T7" fmla="*/ 185 h 397"/>
              <a:gd name="T8" fmla="*/ 3953 w 4186"/>
              <a:gd name="T9" fmla="*/ 261 h 397"/>
              <a:gd name="T10" fmla="*/ 3891 w 4186"/>
              <a:gd name="T11" fmla="*/ 329 h 397"/>
              <a:gd name="T12" fmla="*/ 3820 w 4186"/>
              <a:gd name="T13" fmla="*/ 396 h 397"/>
              <a:gd name="T14" fmla="*/ 3758 w 4186"/>
              <a:gd name="T15" fmla="*/ 329 h 397"/>
              <a:gd name="T16" fmla="*/ 3722 w 4186"/>
              <a:gd name="T17" fmla="*/ 253 h 397"/>
              <a:gd name="T18" fmla="*/ 3642 w 4186"/>
              <a:gd name="T19" fmla="*/ 194 h 397"/>
              <a:gd name="T20" fmla="*/ 3588 w 4186"/>
              <a:gd name="T21" fmla="*/ 126 h 397"/>
              <a:gd name="T22" fmla="*/ 3526 w 4186"/>
              <a:gd name="T23" fmla="*/ 143 h 397"/>
              <a:gd name="T24" fmla="*/ 3455 w 4186"/>
              <a:gd name="T25" fmla="*/ 194 h 397"/>
              <a:gd name="T26" fmla="*/ 3366 w 4186"/>
              <a:gd name="T27" fmla="*/ 211 h 397"/>
              <a:gd name="T28" fmla="*/ 3286 w 4186"/>
              <a:gd name="T29" fmla="*/ 227 h 397"/>
              <a:gd name="T30" fmla="*/ 3206 w 4186"/>
              <a:gd name="T31" fmla="*/ 169 h 397"/>
              <a:gd name="T32" fmla="*/ 3108 w 4186"/>
              <a:gd name="T33" fmla="*/ 160 h 397"/>
              <a:gd name="T34" fmla="*/ 3027 w 4186"/>
              <a:gd name="T35" fmla="*/ 202 h 397"/>
              <a:gd name="T36" fmla="*/ 2956 w 4186"/>
              <a:gd name="T37" fmla="*/ 177 h 397"/>
              <a:gd name="T38" fmla="*/ 2885 w 4186"/>
              <a:gd name="T39" fmla="*/ 143 h 397"/>
              <a:gd name="T40" fmla="*/ 2805 w 4186"/>
              <a:gd name="T41" fmla="*/ 169 h 397"/>
              <a:gd name="T42" fmla="*/ 2725 w 4186"/>
              <a:gd name="T43" fmla="*/ 110 h 397"/>
              <a:gd name="T44" fmla="*/ 2636 w 4186"/>
              <a:gd name="T45" fmla="*/ 135 h 397"/>
              <a:gd name="T46" fmla="*/ 2556 w 4186"/>
              <a:gd name="T47" fmla="*/ 110 h 397"/>
              <a:gd name="T48" fmla="*/ 2475 w 4186"/>
              <a:gd name="T49" fmla="*/ 118 h 397"/>
              <a:gd name="T50" fmla="*/ 2395 w 4186"/>
              <a:gd name="T51" fmla="*/ 185 h 397"/>
              <a:gd name="T52" fmla="*/ 2315 w 4186"/>
              <a:gd name="T53" fmla="*/ 177 h 397"/>
              <a:gd name="T54" fmla="*/ 2226 w 4186"/>
              <a:gd name="T55" fmla="*/ 135 h 397"/>
              <a:gd name="T56" fmla="*/ 2146 w 4186"/>
              <a:gd name="T57" fmla="*/ 110 h 397"/>
              <a:gd name="T58" fmla="*/ 2075 w 4186"/>
              <a:gd name="T59" fmla="*/ 101 h 397"/>
              <a:gd name="T60" fmla="*/ 1995 w 4186"/>
              <a:gd name="T61" fmla="*/ 59 h 397"/>
              <a:gd name="T62" fmla="*/ 1941 w 4186"/>
              <a:gd name="T63" fmla="*/ 110 h 397"/>
              <a:gd name="T64" fmla="*/ 1861 w 4186"/>
              <a:gd name="T65" fmla="*/ 143 h 397"/>
              <a:gd name="T66" fmla="*/ 1781 w 4186"/>
              <a:gd name="T67" fmla="*/ 143 h 397"/>
              <a:gd name="T68" fmla="*/ 1710 w 4186"/>
              <a:gd name="T69" fmla="*/ 143 h 397"/>
              <a:gd name="T70" fmla="*/ 1621 w 4186"/>
              <a:gd name="T71" fmla="*/ 110 h 397"/>
              <a:gd name="T72" fmla="*/ 1532 w 4186"/>
              <a:gd name="T73" fmla="*/ 126 h 397"/>
              <a:gd name="T74" fmla="*/ 1434 w 4186"/>
              <a:gd name="T75" fmla="*/ 126 h 397"/>
              <a:gd name="T76" fmla="*/ 1371 w 4186"/>
              <a:gd name="T77" fmla="*/ 110 h 397"/>
              <a:gd name="T78" fmla="*/ 1309 w 4186"/>
              <a:gd name="T79" fmla="*/ 169 h 397"/>
              <a:gd name="T80" fmla="*/ 1229 w 4186"/>
              <a:gd name="T81" fmla="*/ 126 h 397"/>
              <a:gd name="T82" fmla="*/ 1158 w 4186"/>
              <a:gd name="T83" fmla="*/ 59 h 397"/>
              <a:gd name="T84" fmla="*/ 1077 w 4186"/>
              <a:gd name="T85" fmla="*/ 110 h 397"/>
              <a:gd name="T86" fmla="*/ 997 w 4186"/>
              <a:gd name="T87" fmla="*/ 143 h 397"/>
              <a:gd name="T88" fmla="*/ 917 w 4186"/>
              <a:gd name="T89" fmla="*/ 177 h 397"/>
              <a:gd name="T90" fmla="*/ 837 w 4186"/>
              <a:gd name="T91" fmla="*/ 185 h 397"/>
              <a:gd name="T92" fmla="*/ 766 w 4186"/>
              <a:gd name="T93" fmla="*/ 211 h 397"/>
              <a:gd name="T94" fmla="*/ 695 w 4186"/>
              <a:gd name="T95" fmla="*/ 143 h 397"/>
              <a:gd name="T96" fmla="*/ 605 w 4186"/>
              <a:gd name="T97" fmla="*/ 110 h 397"/>
              <a:gd name="T98" fmla="*/ 534 w 4186"/>
              <a:gd name="T99" fmla="*/ 169 h 397"/>
              <a:gd name="T100" fmla="*/ 463 w 4186"/>
              <a:gd name="T101" fmla="*/ 227 h 397"/>
              <a:gd name="T102" fmla="*/ 383 w 4186"/>
              <a:gd name="T103" fmla="*/ 177 h 397"/>
              <a:gd name="T104" fmla="*/ 303 w 4186"/>
              <a:gd name="T105" fmla="*/ 143 h 397"/>
              <a:gd name="T106" fmla="*/ 223 w 4186"/>
              <a:gd name="T107" fmla="*/ 101 h 397"/>
              <a:gd name="T108" fmla="*/ 142 w 4186"/>
              <a:gd name="T109" fmla="*/ 110 h 397"/>
              <a:gd name="T110" fmla="*/ 62 w 4186"/>
              <a:gd name="T111" fmla="*/ 135 h 397"/>
              <a:gd name="T112" fmla="*/ 0 w 4186"/>
              <a:gd name="T113" fmla="*/ 110 h 397"/>
              <a:gd name="T114" fmla="*/ 0 w 4186"/>
              <a:gd name="T115" fmla="*/ 34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4186" h="397">
                <a:moveTo>
                  <a:pt x="0" y="0"/>
                </a:moveTo>
                <a:lnTo>
                  <a:pt x="4185" y="8"/>
                </a:lnTo>
                <a:lnTo>
                  <a:pt x="4185" y="244"/>
                </a:lnTo>
                <a:lnTo>
                  <a:pt x="4158" y="227"/>
                </a:lnTo>
                <a:lnTo>
                  <a:pt x="4132" y="211"/>
                </a:lnTo>
                <a:lnTo>
                  <a:pt x="4105" y="194"/>
                </a:lnTo>
                <a:lnTo>
                  <a:pt x="4087" y="169"/>
                </a:lnTo>
                <a:lnTo>
                  <a:pt x="4060" y="160"/>
                </a:lnTo>
                <a:lnTo>
                  <a:pt x="4034" y="135"/>
                </a:lnTo>
                <a:lnTo>
                  <a:pt x="4007" y="135"/>
                </a:lnTo>
                <a:lnTo>
                  <a:pt x="3989" y="160"/>
                </a:lnTo>
                <a:lnTo>
                  <a:pt x="3989" y="185"/>
                </a:lnTo>
                <a:lnTo>
                  <a:pt x="3989" y="211"/>
                </a:lnTo>
                <a:lnTo>
                  <a:pt x="3971" y="236"/>
                </a:lnTo>
                <a:lnTo>
                  <a:pt x="3953" y="261"/>
                </a:lnTo>
                <a:lnTo>
                  <a:pt x="3927" y="278"/>
                </a:lnTo>
                <a:lnTo>
                  <a:pt x="3909" y="303"/>
                </a:lnTo>
                <a:lnTo>
                  <a:pt x="3891" y="329"/>
                </a:lnTo>
                <a:lnTo>
                  <a:pt x="3864" y="345"/>
                </a:lnTo>
                <a:lnTo>
                  <a:pt x="3847" y="371"/>
                </a:lnTo>
                <a:lnTo>
                  <a:pt x="3820" y="396"/>
                </a:lnTo>
                <a:lnTo>
                  <a:pt x="3793" y="379"/>
                </a:lnTo>
                <a:lnTo>
                  <a:pt x="3775" y="354"/>
                </a:lnTo>
                <a:lnTo>
                  <a:pt x="3758" y="329"/>
                </a:lnTo>
                <a:lnTo>
                  <a:pt x="3740" y="303"/>
                </a:lnTo>
                <a:lnTo>
                  <a:pt x="3740" y="278"/>
                </a:lnTo>
                <a:lnTo>
                  <a:pt x="3722" y="253"/>
                </a:lnTo>
                <a:lnTo>
                  <a:pt x="3704" y="227"/>
                </a:lnTo>
                <a:lnTo>
                  <a:pt x="3669" y="211"/>
                </a:lnTo>
                <a:lnTo>
                  <a:pt x="3642" y="194"/>
                </a:lnTo>
                <a:lnTo>
                  <a:pt x="3633" y="169"/>
                </a:lnTo>
                <a:lnTo>
                  <a:pt x="3615" y="143"/>
                </a:lnTo>
                <a:lnTo>
                  <a:pt x="3588" y="126"/>
                </a:lnTo>
                <a:lnTo>
                  <a:pt x="3562" y="126"/>
                </a:lnTo>
                <a:lnTo>
                  <a:pt x="3553" y="160"/>
                </a:lnTo>
                <a:lnTo>
                  <a:pt x="3526" y="143"/>
                </a:lnTo>
                <a:lnTo>
                  <a:pt x="3499" y="152"/>
                </a:lnTo>
                <a:lnTo>
                  <a:pt x="3473" y="169"/>
                </a:lnTo>
                <a:lnTo>
                  <a:pt x="3455" y="194"/>
                </a:lnTo>
                <a:lnTo>
                  <a:pt x="3419" y="211"/>
                </a:lnTo>
                <a:lnTo>
                  <a:pt x="3393" y="202"/>
                </a:lnTo>
                <a:lnTo>
                  <a:pt x="3366" y="211"/>
                </a:lnTo>
                <a:lnTo>
                  <a:pt x="3339" y="227"/>
                </a:lnTo>
                <a:lnTo>
                  <a:pt x="3312" y="236"/>
                </a:lnTo>
                <a:lnTo>
                  <a:pt x="3286" y="227"/>
                </a:lnTo>
                <a:lnTo>
                  <a:pt x="3259" y="194"/>
                </a:lnTo>
                <a:lnTo>
                  <a:pt x="3232" y="194"/>
                </a:lnTo>
                <a:lnTo>
                  <a:pt x="3206" y="169"/>
                </a:lnTo>
                <a:lnTo>
                  <a:pt x="3170" y="143"/>
                </a:lnTo>
                <a:lnTo>
                  <a:pt x="3134" y="143"/>
                </a:lnTo>
                <a:lnTo>
                  <a:pt x="3108" y="160"/>
                </a:lnTo>
                <a:lnTo>
                  <a:pt x="3081" y="169"/>
                </a:lnTo>
                <a:lnTo>
                  <a:pt x="3054" y="194"/>
                </a:lnTo>
                <a:lnTo>
                  <a:pt x="3027" y="202"/>
                </a:lnTo>
                <a:lnTo>
                  <a:pt x="2992" y="227"/>
                </a:lnTo>
                <a:lnTo>
                  <a:pt x="2983" y="194"/>
                </a:lnTo>
                <a:lnTo>
                  <a:pt x="2956" y="177"/>
                </a:lnTo>
                <a:lnTo>
                  <a:pt x="2930" y="177"/>
                </a:lnTo>
                <a:lnTo>
                  <a:pt x="2903" y="169"/>
                </a:lnTo>
                <a:lnTo>
                  <a:pt x="2885" y="143"/>
                </a:lnTo>
                <a:lnTo>
                  <a:pt x="2858" y="143"/>
                </a:lnTo>
                <a:lnTo>
                  <a:pt x="2832" y="169"/>
                </a:lnTo>
                <a:lnTo>
                  <a:pt x="2805" y="169"/>
                </a:lnTo>
                <a:lnTo>
                  <a:pt x="2778" y="135"/>
                </a:lnTo>
                <a:lnTo>
                  <a:pt x="2751" y="126"/>
                </a:lnTo>
                <a:lnTo>
                  <a:pt x="2725" y="110"/>
                </a:lnTo>
                <a:lnTo>
                  <a:pt x="2698" y="126"/>
                </a:lnTo>
                <a:lnTo>
                  <a:pt x="2671" y="126"/>
                </a:lnTo>
                <a:lnTo>
                  <a:pt x="2636" y="135"/>
                </a:lnTo>
                <a:lnTo>
                  <a:pt x="2609" y="160"/>
                </a:lnTo>
                <a:lnTo>
                  <a:pt x="2582" y="135"/>
                </a:lnTo>
                <a:lnTo>
                  <a:pt x="2556" y="110"/>
                </a:lnTo>
                <a:lnTo>
                  <a:pt x="2529" y="93"/>
                </a:lnTo>
                <a:lnTo>
                  <a:pt x="2493" y="93"/>
                </a:lnTo>
                <a:lnTo>
                  <a:pt x="2475" y="118"/>
                </a:lnTo>
                <a:lnTo>
                  <a:pt x="2449" y="135"/>
                </a:lnTo>
                <a:lnTo>
                  <a:pt x="2422" y="160"/>
                </a:lnTo>
                <a:lnTo>
                  <a:pt x="2395" y="185"/>
                </a:lnTo>
                <a:lnTo>
                  <a:pt x="2369" y="211"/>
                </a:lnTo>
                <a:lnTo>
                  <a:pt x="2342" y="194"/>
                </a:lnTo>
                <a:lnTo>
                  <a:pt x="2315" y="177"/>
                </a:lnTo>
                <a:lnTo>
                  <a:pt x="2288" y="160"/>
                </a:lnTo>
                <a:lnTo>
                  <a:pt x="2262" y="143"/>
                </a:lnTo>
                <a:lnTo>
                  <a:pt x="2226" y="135"/>
                </a:lnTo>
                <a:lnTo>
                  <a:pt x="2199" y="118"/>
                </a:lnTo>
                <a:lnTo>
                  <a:pt x="2173" y="110"/>
                </a:lnTo>
                <a:lnTo>
                  <a:pt x="2146" y="110"/>
                </a:lnTo>
                <a:lnTo>
                  <a:pt x="2119" y="110"/>
                </a:lnTo>
                <a:lnTo>
                  <a:pt x="2101" y="84"/>
                </a:lnTo>
                <a:lnTo>
                  <a:pt x="2075" y="101"/>
                </a:lnTo>
                <a:lnTo>
                  <a:pt x="2048" y="76"/>
                </a:lnTo>
                <a:lnTo>
                  <a:pt x="2021" y="59"/>
                </a:lnTo>
                <a:lnTo>
                  <a:pt x="1995" y="59"/>
                </a:lnTo>
                <a:lnTo>
                  <a:pt x="1968" y="59"/>
                </a:lnTo>
                <a:lnTo>
                  <a:pt x="1959" y="84"/>
                </a:lnTo>
                <a:lnTo>
                  <a:pt x="1941" y="110"/>
                </a:lnTo>
                <a:lnTo>
                  <a:pt x="1914" y="126"/>
                </a:lnTo>
                <a:lnTo>
                  <a:pt x="1888" y="135"/>
                </a:lnTo>
                <a:lnTo>
                  <a:pt x="1861" y="143"/>
                </a:lnTo>
                <a:lnTo>
                  <a:pt x="1834" y="126"/>
                </a:lnTo>
                <a:lnTo>
                  <a:pt x="1808" y="126"/>
                </a:lnTo>
                <a:lnTo>
                  <a:pt x="1781" y="143"/>
                </a:lnTo>
                <a:lnTo>
                  <a:pt x="1763" y="169"/>
                </a:lnTo>
                <a:lnTo>
                  <a:pt x="1736" y="160"/>
                </a:lnTo>
                <a:lnTo>
                  <a:pt x="1710" y="143"/>
                </a:lnTo>
                <a:lnTo>
                  <a:pt x="1674" y="135"/>
                </a:lnTo>
                <a:lnTo>
                  <a:pt x="1647" y="126"/>
                </a:lnTo>
                <a:lnTo>
                  <a:pt x="1621" y="110"/>
                </a:lnTo>
                <a:lnTo>
                  <a:pt x="1585" y="126"/>
                </a:lnTo>
                <a:lnTo>
                  <a:pt x="1558" y="126"/>
                </a:lnTo>
                <a:lnTo>
                  <a:pt x="1532" y="126"/>
                </a:lnTo>
                <a:lnTo>
                  <a:pt x="1496" y="126"/>
                </a:lnTo>
                <a:lnTo>
                  <a:pt x="1460" y="135"/>
                </a:lnTo>
                <a:lnTo>
                  <a:pt x="1434" y="126"/>
                </a:lnTo>
                <a:lnTo>
                  <a:pt x="1425" y="101"/>
                </a:lnTo>
                <a:lnTo>
                  <a:pt x="1398" y="93"/>
                </a:lnTo>
                <a:lnTo>
                  <a:pt x="1371" y="110"/>
                </a:lnTo>
                <a:lnTo>
                  <a:pt x="1353" y="135"/>
                </a:lnTo>
                <a:lnTo>
                  <a:pt x="1327" y="143"/>
                </a:lnTo>
                <a:lnTo>
                  <a:pt x="1309" y="169"/>
                </a:lnTo>
                <a:lnTo>
                  <a:pt x="1282" y="160"/>
                </a:lnTo>
                <a:lnTo>
                  <a:pt x="1256" y="143"/>
                </a:lnTo>
                <a:lnTo>
                  <a:pt x="1229" y="126"/>
                </a:lnTo>
                <a:lnTo>
                  <a:pt x="1202" y="101"/>
                </a:lnTo>
                <a:lnTo>
                  <a:pt x="1184" y="76"/>
                </a:lnTo>
                <a:lnTo>
                  <a:pt x="1158" y="59"/>
                </a:lnTo>
                <a:lnTo>
                  <a:pt x="1131" y="67"/>
                </a:lnTo>
                <a:lnTo>
                  <a:pt x="1104" y="93"/>
                </a:lnTo>
                <a:lnTo>
                  <a:pt x="1077" y="110"/>
                </a:lnTo>
                <a:lnTo>
                  <a:pt x="1051" y="126"/>
                </a:lnTo>
                <a:lnTo>
                  <a:pt x="1024" y="143"/>
                </a:lnTo>
                <a:lnTo>
                  <a:pt x="997" y="143"/>
                </a:lnTo>
                <a:lnTo>
                  <a:pt x="971" y="143"/>
                </a:lnTo>
                <a:lnTo>
                  <a:pt x="944" y="160"/>
                </a:lnTo>
                <a:lnTo>
                  <a:pt x="917" y="177"/>
                </a:lnTo>
                <a:lnTo>
                  <a:pt x="890" y="177"/>
                </a:lnTo>
                <a:lnTo>
                  <a:pt x="864" y="177"/>
                </a:lnTo>
                <a:lnTo>
                  <a:pt x="837" y="185"/>
                </a:lnTo>
                <a:lnTo>
                  <a:pt x="810" y="177"/>
                </a:lnTo>
                <a:lnTo>
                  <a:pt x="784" y="185"/>
                </a:lnTo>
                <a:lnTo>
                  <a:pt x="766" y="211"/>
                </a:lnTo>
                <a:lnTo>
                  <a:pt x="739" y="202"/>
                </a:lnTo>
                <a:lnTo>
                  <a:pt x="712" y="169"/>
                </a:lnTo>
                <a:lnTo>
                  <a:pt x="695" y="143"/>
                </a:lnTo>
                <a:lnTo>
                  <a:pt x="659" y="135"/>
                </a:lnTo>
                <a:lnTo>
                  <a:pt x="632" y="126"/>
                </a:lnTo>
                <a:lnTo>
                  <a:pt x="605" y="110"/>
                </a:lnTo>
                <a:lnTo>
                  <a:pt x="588" y="135"/>
                </a:lnTo>
                <a:lnTo>
                  <a:pt x="561" y="160"/>
                </a:lnTo>
                <a:lnTo>
                  <a:pt x="534" y="169"/>
                </a:lnTo>
                <a:lnTo>
                  <a:pt x="516" y="194"/>
                </a:lnTo>
                <a:lnTo>
                  <a:pt x="490" y="211"/>
                </a:lnTo>
                <a:lnTo>
                  <a:pt x="463" y="227"/>
                </a:lnTo>
                <a:lnTo>
                  <a:pt x="445" y="202"/>
                </a:lnTo>
                <a:lnTo>
                  <a:pt x="419" y="194"/>
                </a:lnTo>
                <a:lnTo>
                  <a:pt x="383" y="177"/>
                </a:lnTo>
                <a:lnTo>
                  <a:pt x="356" y="177"/>
                </a:lnTo>
                <a:lnTo>
                  <a:pt x="329" y="160"/>
                </a:lnTo>
                <a:lnTo>
                  <a:pt x="303" y="143"/>
                </a:lnTo>
                <a:lnTo>
                  <a:pt x="276" y="126"/>
                </a:lnTo>
                <a:lnTo>
                  <a:pt x="249" y="110"/>
                </a:lnTo>
                <a:lnTo>
                  <a:pt x="223" y="101"/>
                </a:lnTo>
                <a:lnTo>
                  <a:pt x="196" y="101"/>
                </a:lnTo>
                <a:lnTo>
                  <a:pt x="169" y="110"/>
                </a:lnTo>
                <a:lnTo>
                  <a:pt x="142" y="110"/>
                </a:lnTo>
                <a:lnTo>
                  <a:pt x="116" y="126"/>
                </a:lnTo>
                <a:lnTo>
                  <a:pt x="89" y="126"/>
                </a:lnTo>
                <a:lnTo>
                  <a:pt x="62" y="135"/>
                </a:lnTo>
                <a:lnTo>
                  <a:pt x="36" y="135"/>
                </a:lnTo>
                <a:lnTo>
                  <a:pt x="9" y="135"/>
                </a:lnTo>
                <a:lnTo>
                  <a:pt x="0" y="110"/>
                </a:lnTo>
                <a:lnTo>
                  <a:pt x="0" y="84"/>
                </a:lnTo>
                <a:lnTo>
                  <a:pt x="0" y="59"/>
                </a:lnTo>
                <a:lnTo>
                  <a:pt x="0" y="34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81D58"/>
              </a:gs>
              <a:gs pos="100000">
                <a:srgbClr val="081D58">
                  <a:gamma/>
                  <a:shade val="80000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6" name="Rectangle 32">
            <a:extLst>
              <a:ext uri="{FF2B5EF4-FFF2-40B4-BE49-F238E27FC236}">
                <a16:creationId xmlns:a16="http://schemas.microsoft.com/office/drawing/2014/main" id="{B71F0CD6-4BAD-1BE9-092B-8516180E7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6113" y="595313"/>
            <a:ext cx="946150" cy="4460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</a:rPr>
              <a:t>3</a:t>
            </a:r>
          </a:p>
        </p:txBody>
      </p:sp>
      <p:sp>
        <p:nvSpPr>
          <p:cNvPr id="26657" name="Rectangle 33">
            <a:extLst>
              <a:ext uri="{FF2B5EF4-FFF2-40B4-BE49-F238E27FC236}">
                <a16:creationId xmlns:a16="http://schemas.microsoft.com/office/drawing/2014/main" id="{DAE85231-F029-925A-63D3-ADEDDB87D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3343275"/>
            <a:ext cx="7786688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500.50     125.75    1000.00    745.55    345.23     123.45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85" name="Group 13">
            <a:extLst>
              <a:ext uri="{FF2B5EF4-FFF2-40B4-BE49-F238E27FC236}">
                <a16:creationId xmlns:a16="http://schemas.microsoft.com/office/drawing/2014/main" id="{A734C666-EEDD-F325-DB30-F9BC08725C9F}"/>
              </a:ext>
            </a:extLst>
          </p:cNvPr>
          <p:cNvGrpSpPr>
            <a:grpSpLocks/>
          </p:cNvGrpSpPr>
          <p:nvPr/>
        </p:nvGrpSpPr>
        <p:grpSpPr bwMode="auto">
          <a:xfrm>
            <a:off x="119063" y="3009900"/>
            <a:ext cx="8809037" cy="1235075"/>
            <a:chOff x="75" y="1896"/>
            <a:chExt cx="5549" cy="778"/>
          </a:xfrm>
        </p:grpSpPr>
        <p:sp>
          <p:nvSpPr>
            <p:cNvPr id="28674" name="Rectangle 2">
              <a:extLst>
                <a:ext uri="{FF2B5EF4-FFF2-40B4-BE49-F238E27FC236}">
                  <a16:creationId xmlns:a16="http://schemas.microsoft.com/office/drawing/2014/main" id="{48E81CD4-1620-9B2B-475C-B5FEE986A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2444"/>
              <a:ext cx="4494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0" rIns="92075" bIns="0">
              <a:spAutoFit/>
            </a:bodyPr>
            <a:lstStyle/>
            <a:p>
              <a:r>
                <a:rPr lang="en-US" alt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1       2      3      4       5      6</a:t>
              </a:r>
            </a:p>
          </p:txBody>
        </p:sp>
        <p:sp>
          <p:nvSpPr>
            <p:cNvPr id="28675" name="Rectangle 3">
              <a:extLst>
                <a:ext uri="{FF2B5EF4-FFF2-40B4-BE49-F238E27FC236}">
                  <a16:creationId xmlns:a16="http://schemas.microsoft.com/office/drawing/2014/main" id="{654F0455-C088-EE47-C7C0-A02090F467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0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6" name="Rectangle 4">
              <a:extLst>
                <a:ext uri="{FF2B5EF4-FFF2-40B4-BE49-F238E27FC236}">
                  <a16:creationId xmlns:a16="http://schemas.microsoft.com/office/drawing/2014/main" id="{28845931-DCE3-6E3D-363F-F85F76D4F4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8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7" name="Rectangle 5">
              <a:extLst>
                <a:ext uri="{FF2B5EF4-FFF2-40B4-BE49-F238E27FC236}">
                  <a16:creationId xmlns:a16="http://schemas.microsoft.com/office/drawing/2014/main" id="{EFA37BC4-D9F6-E157-B7FF-77C3DCC4F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8" name="Rectangle 6">
              <a:extLst>
                <a:ext uri="{FF2B5EF4-FFF2-40B4-BE49-F238E27FC236}">
                  <a16:creationId xmlns:a16="http://schemas.microsoft.com/office/drawing/2014/main" id="{F44F4C97-DE47-ED2F-B474-529DA27AB2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9" name="Rectangle 7">
              <a:extLst>
                <a:ext uri="{FF2B5EF4-FFF2-40B4-BE49-F238E27FC236}">
                  <a16:creationId xmlns:a16="http://schemas.microsoft.com/office/drawing/2014/main" id="{CB12D939-557A-68DD-E37B-68C46EC6E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7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0" name="Rectangle 8">
              <a:extLst>
                <a:ext uri="{FF2B5EF4-FFF2-40B4-BE49-F238E27FC236}">
                  <a16:creationId xmlns:a16="http://schemas.microsoft.com/office/drawing/2014/main" id="{A9EA96A4-9B7E-A211-A4B6-1D22B6CF3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09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1" name="Freeform 9">
              <a:extLst>
                <a:ext uri="{FF2B5EF4-FFF2-40B4-BE49-F238E27FC236}">
                  <a16:creationId xmlns:a16="http://schemas.microsoft.com/office/drawing/2014/main" id="{930E5ECB-E42A-E406-8EB8-FF28047C3268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2" y="2090"/>
              <a:ext cx="197" cy="335"/>
            </a:xfrm>
            <a:custGeom>
              <a:avLst/>
              <a:gdLst>
                <a:gd name="T0" fmla="*/ 170 w 197"/>
                <a:gd name="T1" fmla="*/ 0 h 335"/>
                <a:gd name="T2" fmla="*/ 146 w 197"/>
                <a:gd name="T3" fmla="*/ 9 h 335"/>
                <a:gd name="T4" fmla="*/ 133 w 197"/>
                <a:gd name="T5" fmla="*/ 38 h 335"/>
                <a:gd name="T6" fmla="*/ 103 w 197"/>
                <a:gd name="T7" fmla="*/ 40 h 335"/>
                <a:gd name="T8" fmla="*/ 106 w 197"/>
                <a:gd name="T9" fmla="*/ 71 h 335"/>
                <a:gd name="T10" fmla="*/ 37 w 197"/>
                <a:gd name="T11" fmla="*/ 80 h 335"/>
                <a:gd name="T12" fmla="*/ 94 w 197"/>
                <a:gd name="T13" fmla="*/ 111 h 335"/>
                <a:gd name="T14" fmla="*/ 94 w 197"/>
                <a:gd name="T15" fmla="*/ 136 h 335"/>
                <a:gd name="T16" fmla="*/ 71 w 197"/>
                <a:gd name="T17" fmla="*/ 145 h 335"/>
                <a:gd name="T18" fmla="*/ 0 w 197"/>
                <a:gd name="T19" fmla="*/ 152 h 335"/>
                <a:gd name="T20" fmla="*/ 83 w 197"/>
                <a:gd name="T21" fmla="*/ 194 h 335"/>
                <a:gd name="T22" fmla="*/ 106 w 197"/>
                <a:gd name="T23" fmla="*/ 202 h 335"/>
                <a:gd name="T24" fmla="*/ 124 w 197"/>
                <a:gd name="T25" fmla="*/ 221 h 335"/>
                <a:gd name="T26" fmla="*/ 103 w 197"/>
                <a:gd name="T27" fmla="*/ 243 h 335"/>
                <a:gd name="T28" fmla="*/ 82 w 197"/>
                <a:gd name="T29" fmla="*/ 260 h 335"/>
                <a:gd name="T30" fmla="*/ 52 w 197"/>
                <a:gd name="T31" fmla="*/ 269 h 335"/>
                <a:gd name="T32" fmla="*/ 28 w 197"/>
                <a:gd name="T33" fmla="*/ 292 h 335"/>
                <a:gd name="T34" fmla="*/ 79 w 197"/>
                <a:gd name="T35" fmla="*/ 312 h 335"/>
                <a:gd name="T36" fmla="*/ 102 w 197"/>
                <a:gd name="T37" fmla="*/ 325 h 335"/>
                <a:gd name="T38" fmla="*/ 126 w 197"/>
                <a:gd name="T39" fmla="*/ 325 h 335"/>
                <a:gd name="T40" fmla="*/ 152 w 197"/>
                <a:gd name="T41" fmla="*/ 334 h 335"/>
                <a:gd name="T42" fmla="*/ 167 w 197"/>
                <a:gd name="T43" fmla="*/ 328 h 335"/>
                <a:gd name="T44" fmla="*/ 184 w 197"/>
                <a:gd name="T45" fmla="*/ 332 h 335"/>
                <a:gd name="T46" fmla="*/ 196 w 197"/>
                <a:gd name="T47" fmla="*/ 327 h 335"/>
                <a:gd name="T48" fmla="*/ 196 w 197"/>
                <a:gd name="T49" fmla="*/ 301 h 335"/>
                <a:gd name="T50" fmla="*/ 196 w 197"/>
                <a:gd name="T51" fmla="*/ 277 h 335"/>
                <a:gd name="T52" fmla="*/ 196 w 197"/>
                <a:gd name="T53" fmla="*/ 252 h 335"/>
                <a:gd name="T54" fmla="*/ 193 w 197"/>
                <a:gd name="T55" fmla="*/ 224 h 335"/>
                <a:gd name="T56" fmla="*/ 196 w 197"/>
                <a:gd name="T57" fmla="*/ 202 h 335"/>
                <a:gd name="T58" fmla="*/ 196 w 197"/>
                <a:gd name="T59" fmla="*/ 177 h 335"/>
                <a:gd name="T60" fmla="*/ 196 w 197"/>
                <a:gd name="T61" fmla="*/ 136 h 335"/>
                <a:gd name="T62" fmla="*/ 196 w 197"/>
                <a:gd name="T63" fmla="*/ 95 h 335"/>
                <a:gd name="T64" fmla="*/ 196 w 197"/>
                <a:gd name="T65" fmla="*/ 54 h 335"/>
                <a:gd name="T66" fmla="*/ 196 w 197"/>
                <a:gd name="T67" fmla="*/ 29 h 335"/>
                <a:gd name="T68" fmla="*/ 196 w 197"/>
                <a:gd name="T69" fmla="*/ 4 h 335"/>
                <a:gd name="T70" fmla="*/ 170 w 197"/>
                <a:gd name="T71" fmla="*/ 0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97" h="335">
                  <a:moveTo>
                    <a:pt x="170" y="0"/>
                  </a:moveTo>
                  <a:lnTo>
                    <a:pt x="146" y="9"/>
                  </a:lnTo>
                  <a:lnTo>
                    <a:pt x="133" y="38"/>
                  </a:lnTo>
                  <a:lnTo>
                    <a:pt x="103" y="40"/>
                  </a:lnTo>
                  <a:lnTo>
                    <a:pt x="106" y="71"/>
                  </a:lnTo>
                  <a:lnTo>
                    <a:pt x="37" y="80"/>
                  </a:lnTo>
                  <a:lnTo>
                    <a:pt x="94" y="111"/>
                  </a:lnTo>
                  <a:lnTo>
                    <a:pt x="94" y="136"/>
                  </a:lnTo>
                  <a:lnTo>
                    <a:pt x="71" y="145"/>
                  </a:lnTo>
                  <a:lnTo>
                    <a:pt x="0" y="152"/>
                  </a:lnTo>
                  <a:lnTo>
                    <a:pt x="83" y="194"/>
                  </a:lnTo>
                  <a:lnTo>
                    <a:pt x="106" y="202"/>
                  </a:lnTo>
                  <a:lnTo>
                    <a:pt x="124" y="221"/>
                  </a:lnTo>
                  <a:lnTo>
                    <a:pt x="103" y="243"/>
                  </a:lnTo>
                  <a:lnTo>
                    <a:pt x="82" y="260"/>
                  </a:lnTo>
                  <a:lnTo>
                    <a:pt x="52" y="269"/>
                  </a:lnTo>
                  <a:lnTo>
                    <a:pt x="28" y="292"/>
                  </a:lnTo>
                  <a:lnTo>
                    <a:pt x="79" y="312"/>
                  </a:lnTo>
                  <a:lnTo>
                    <a:pt x="102" y="325"/>
                  </a:lnTo>
                  <a:lnTo>
                    <a:pt x="126" y="325"/>
                  </a:lnTo>
                  <a:lnTo>
                    <a:pt x="152" y="334"/>
                  </a:lnTo>
                  <a:lnTo>
                    <a:pt x="167" y="328"/>
                  </a:lnTo>
                  <a:lnTo>
                    <a:pt x="184" y="332"/>
                  </a:lnTo>
                  <a:lnTo>
                    <a:pt x="196" y="327"/>
                  </a:lnTo>
                  <a:lnTo>
                    <a:pt x="196" y="301"/>
                  </a:lnTo>
                  <a:lnTo>
                    <a:pt x="196" y="277"/>
                  </a:lnTo>
                  <a:lnTo>
                    <a:pt x="196" y="252"/>
                  </a:lnTo>
                  <a:lnTo>
                    <a:pt x="193" y="224"/>
                  </a:lnTo>
                  <a:lnTo>
                    <a:pt x="196" y="202"/>
                  </a:lnTo>
                  <a:lnTo>
                    <a:pt x="196" y="177"/>
                  </a:lnTo>
                  <a:lnTo>
                    <a:pt x="196" y="136"/>
                  </a:lnTo>
                  <a:lnTo>
                    <a:pt x="196" y="95"/>
                  </a:lnTo>
                  <a:lnTo>
                    <a:pt x="196" y="54"/>
                  </a:lnTo>
                  <a:lnTo>
                    <a:pt x="196" y="29"/>
                  </a:lnTo>
                  <a:lnTo>
                    <a:pt x="196" y="4"/>
                  </a:lnTo>
                  <a:lnTo>
                    <a:pt x="170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Rectangle 10">
              <a:extLst>
                <a:ext uri="{FF2B5EF4-FFF2-40B4-BE49-F238E27FC236}">
                  <a16:creationId xmlns:a16="http://schemas.microsoft.com/office/drawing/2014/main" id="{1B8F1B1E-A2CA-0968-634B-7D777FCCBE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6" y="2082"/>
              <a:ext cx="57" cy="37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3" name="AutoShape 11">
              <a:extLst>
                <a:ext uri="{FF2B5EF4-FFF2-40B4-BE49-F238E27FC236}">
                  <a16:creationId xmlns:a16="http://schemas.microsoft.com/office/drawing/2014/main" id="{551FFAAA-3297-581E-6F2B-0DF6A0CBD6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0" y="2162"/>
              <a:ext cx="404" cy="152"/>
            </a:xfrm>
            <a:prstGeom prst="rightArrow">
              <a:avLst>
                <a:gd name="adj1" fmla="val 50000"/>
                <a:gd name="adj2" fmla="val 132907"/>
              </a:avLst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4" name="Rectangle 12">
              <a:extLst>
                <a:ext uri="{FF2B5EF4-FFF2-40B4-BE49-F238E27FC236}">
                  <a16:creationId xmlns:a16="http://schemas.microsoft.com/office/drawing/2014/main" id="{59A52DD3-3488-733B-3D0F-76D3FF96CD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" y="1896"/>
              <a:ext cx="82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r>
                <a:rPr lang="en-US" altLang="en-US" sz="2000">
                  <a:effectLst/>
                </a:rPr>
                <a:t>CountyTax</a:t>
              </a:r>
            </a:p>
          </p:txBody>
        </p:sp>
      </p:grpSp>
      <p:sp>
        <p:nvSpPr>
          <p:cNvPr id="28686" name="Rectangle 14">
            <a:extLst>
              <a:ext uri="{FF2B5EF4-FFF2-40B4-BE49-F238E27FC236}">
                <a16:creationId xmlns:a16="http://schemas.microsoft.com/office/drawing/2014/main" id="{A31F23D6-6F9A-23AE-5C60-3715BBCF7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63" y="622300"/>
            <a:ext cx="5527675" cy="4222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A-89432  </a:t>
            </a:r>
            <a:r>
              <a:rPr lang="en-US" altLang="en-US" sz="2400">
                <a:solidFill>
                  <a:schemeClr val="accent2"/>
                </a:solidFill>
                <a:effectLst/>
                <a:latin typeface="Courier New" panose="02070309020205020404" pitchFamily="49" charset="0"/>
              </a:rPr>
              <a:t>CLARE</a:t>
            </a:r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chemeClr val="accent2"/>
                </a:solidFill>
                <a:effectLst/>
                <a:latin typeface="Courier New" panose="02070309020205020404" pitchFamily="49" charset="0"/>
              </a:rPr>
              <a:t>      7894.55</a:t>
            </a:r>
          </a:p>
        </p:txBody>
      </p:sp>
      <p:sp>
        <p:nvSpPr>
          <p:cNvPr id="28687" name="Rectangle 15">
            <a:extLst>
              <a:ext uri="{FF2B5EF4-FFF2-40B4-BE49-F238E27FC236}">
                <a16:creationId xmlns:a16="http://schemas.microsoft.com/office/drawing/2014/main" id="{C5D707CA-7D93-04FA-7D7E-2CD4C08D7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50" y="100013"/>
            <a:ext cx="74104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000">
                <a:effectLst/>
              </a:rPr>
              <a:t>TaxRecord.</a:t>
            </a:r>
            <a:br>
              <a:rPr lang="en-US" altLang="en-US" sz="2000">
                <a:effectLst/>
              </a:rPr>
            </a:br>
            <a:r>
              <a:rPr lang="en-US" altLang="en-US" sz="2000">
                <a:effectLst/>
              </a:rPr>
              <a:t>PAYENum        CountyName           TaxPaid                           Idx</a:t>
            </a:r>
          </a:p>
        </p:txBody>
      </p:sp>
      <p:sp>
        <p:nvSpPr>
          <p:cNvPr id="28688" name="Line 16">
            <a:extLst>
              <a:ext uri="{FF2B5EF4-FFF2-40B4-BE49-F238E27FC236}">
                <a16:creationId xmlns:a16="http://schemas.microsoft.com/office/drawing/2014/main" id="{986A786D-5947-567B-9CF2-ED5EE2CC071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4013" y="638175"/>
            <a:ext cx="0" cy="419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Line 17">
            <a:extLst>
              <a:ext uri="{FF2B5EF4-FFF2-40B4-BE49-F238E27FC236}">
                <a16:creationId xmlns:a16="http://schemas.microsoft.com/office/drawing/2014/main" id="{1070E457-F066-DD8C-6672-4B8A539D8DF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2900" y="623888"/>
            <a:ext cx="0" cy="419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0" name="Rectangle 18">
            <a:extLst>
              <a:ext uri="{FF2B5EF4-FFF2-40B4-BE49-F238E27FC236}">
                <a16:creationId xmlns:a16="http://schemas.microsoft.com/office/drawing/2014/main" id="{C72B1889-D05D-6C96-8F09-528D36F84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313" y="2384425"/>
            <a:ext cx="71342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>
            <a:spAutoFit/>
          </a:bodyPr>
          <a:lstStyle/>
          <a:p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1       2      3      4       5      6</a:t>
            </a:r>
          </a:p>
        </p:txBody>
      </p:sp>
      <p:sp>
        <p:nvSpPr>
          <p:cNvPr id="28691" name="Rectangle 19">
            <a:extLst>
              <a:ext uri="{FF2B5EF4-FFF2-40B4-BE49-F238E27FC236}">
                <a16:creationId xmlns:a16="http://schemas.microsoft.com/office/drawing/2014/main" id="{971DB9C9-0212-7E97-623B-0A3FB77E8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288" y="1828800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CORK</a:t>
            </a:r>
          </a:p>
        </p:txBody>
      </p:sp>
      <p:sp>
        <p:nvSpPr>
          <p:cNvPr id="28692" name="Rectangle 20">
            <a:extLst>
              <a:ext uri="{FF2B5EF4-FFF2-40B4-BE49-F238E27FC236}">
                <a16:creationId xmlns:a16="http://schemas.microsoft.com/office/drawing/2014/main" id="{E3D4A5FB-AD77-0737-88FB-427EBC3E9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238" y="1828800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CAVAN</a:t>
            </a:r>
          </a:p>
        </p:txBody>
      </p:sp>
      <p:sp>
        <p:nvSpPr>
          <p:cNvPr id="28693" name="Rectangle 21">
            <a:extLst>
              <a:ext uri="{FF2B5EF4-FFF2-40B4-BE49-F238E27FC236}">
                <a16:creationId xmlns:a16="http://schemas.microsoft.com/office/drawing/2014/main" id="{5C8A1EA1-ED65-8DE4-13E8-D6C951478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7838" y="1828800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DONEGAL</a:t>
            </a:r>
          </a:p>
        </p:txBody>
      </p:sp>
      <p:sp>
        <p:nvSpPr>
          <p:cNvPr id="28694" name="Rectangle 22">
            <a:extLst>
              <a:ext uri="{FF2B5EF4-FFF2-40B4-BE49-F238E27FC236}">
                <a16:creationId xmlns:a16="http://schemas.microsoft.com/office/drawing/2014/main" id="{3CE9F21F-14CF-8FD0-B05C-B1294810E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" y="1828800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CARLOW</a:t>
            </a:r>
          </a:p>
        </p:txBody>
      </p:sp>
      <p:sp>
        <p:nvSpPr>
          <p:cNvPr id="28695" name="Rectangle 23">
            <a:extLst>
              <a:ext uri="{FF2B5EF4-FFF2-40B4-BE49-F238E27FC236}">
                <a16:creationId xmlns:a16="http://schemas.microsoft.com/office/drawing/2014/main" id="{F5BE7E2C-43B4-F9E3-5730-BB4989AA6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7025" y="1828800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/>
                <a:latin typeface="Courier New" panose="02070309020205020404" pitchFamily="49" charset="0"/>
              </a:rPr>
              <a:t>CLARE</a:t>
            </a:r>
          </a:p>
        </p:txBody>
      </p:sp>
      <p:sp>
        <p:nvSpPr>
          <p:cNvPr id="28696" name="Rectangle 24">
            <a:extLst>
              <a:ext uri="{FF2B5EF4-FFF2-40B4-BE49-F238E27FC236}">
                <a16:creationId xmlns:a16="http://schemas.microsoft.com/office/drawing/2014/main" id="{4E1654D1-7D1B-D5A8-295E-69C073576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0863" y="1828800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DUBLIN</a:t>
            </a:r>
          </a:p>
        </p:txBody>
      </p:sp>
      <p:sp>
        <p:nvSpPr>
          <p:cNvPr id="28697" name="Freeform 25">
            <a:extLst>
              <a:ext uri="{FF2B5EF4-FFF2-40B4-BE49-F238E27FC236}">
                <a16:creationId xmlns:a16="http://schemas.microsoft.com/office/drawing/2014/main" id="{2337DF76-B3B6-D346-7D79-A975D9F646A2}"/>
              </a:ext>
            </a:extLst>
          </p:cNvPr>
          <p:cNvSpPr>
            <a:spLocks/>
          </p:cNvSpPr>
          <p:nvPr/>
        </p:nvSpPr>
        <p:spPr bwMode="auto">
          <a:xfrm>
            <a:off x="7939088" y="1822450"/>
            <a:ext cx="312737" cy="531813"/>
          </a:xfrm>
          <a:custGeom>
            <a:avLst/>
            <a:gdLst>
              <a:gd name="T0" fmla="*/ 170 w 197"/>
              <a:gd name="T1" fmla="*/ 0 h 335"/>
              <a:gd name="T2" fmla="*/ 146 w 197"/>
              <a:gd name="T3" fmla="*/ 9 h 335"/>
              <a:gd name="T4" fmla="*/ 133 w 197"/>
              <a:gd name="T5" fmla="*/ 38 h 335"/>
              <a:gd name="T6" fmla="*/ 103 w 197"/>
              <a:gd name="T7" fmla="*/ 40 h 335"/>
              <a:gd name="T8" fmla="*/ 106 w 197"/>
              <a:gd name="T9" fmla="*/ 71 h 335"/>
              <a:gd name="T10" fmla="*/ 37 w 197"/>
              <a:gd name="T11" fmla="*/ 80 h 335"/>
              <a:gd name="T12" fmla="*/ 94 w 197"/>
              <a:gd name="T13" fmla="*/ 111 h 335"/>
              <a:gd name="T14" fmla="*/ 94 w 197"/>
              <a:gd name="T15" fmla="*/ 136 h 335"/>
              <a:gd name="T16" fmla="*/ 71 w 197"/>
              <a:gd name="T17" fmla="*/ 145 h 335"/>
              <a:gd name="T18" fmla="*/ 0 w 197"/>
              <a:gd name="T19" fmla="*/ 152 h 335"/>
              <a:gd name="T20" fmla="*/ 83 w 197"/>
              <a:gd name="T21" fmla="*/ 194 h 335"/>
              <a:gd name="T22" fmla="*/ 106 w 197"/>
              <a:gd name="T23" fmla="*/ 202 h 335"/>
              <a:gd name="T24" fmla="*/ 124 w 197"/>
              <a:gd name="T25" fmla="*/ 221 h 335"/>
              <a:gd name="T26" fmla="*/ 103 w 197"/>
              <a:gd name="T27" fmla="*/ 243 h 335"/>
              <a:gd name="T28" fmla="*/ 82 w 197"/>
              <a:gd name="T29" fmla="*/ 260 h 335"/>
              <a:gd name="T30" fmla="*/ 52 w 197"/>
              <a:gd name="T31" fmla="*/ 269 h 335"/>
              <a:gd name="T32" fmla="*/ 28 w 197"/>
              <a:gd name="T33" fmla="*/ 292 h 335"/>
              <a:gd name="T34" fmla="*/ 79 w 197"/>
              <a:gd name="T35" fmla="*/ 312 h 335"/>
              <a:gd name="T36" fmla="*/ 102 w 197"/>
              <a:gd name="T37" fmla="*/ 325 h 335"/>
              <a:gd name="T38" fmla="*/ 126 w 197"/>
              <a:gd name="T39" fmla="*/ 325 h 335"/>
              <a:gd name="T40" fmla="*/ 152 w 197"/>
              <a:gd name="T41" fmla="*/ 334 h 335"/>
              <a:gd name="T42" fmla="*/ 167 w 197"/>
              <a:gd name="T43" fmla="*/ 328 h 335"/>
              <a:gd name="T44" fmla="*/ 184 w 197"/>
              <a:gd name="T45" fmla="*/ 332 h 335"/>
              <a:gd name="T46" fmla="*/ 196 w 197"/>
              <a:gd name="T47" fmla="*/ 327 h 335"/>
              <a:gd name="T48" fmla="*/ 196 w 197"/>
              <a:gd name="T49" fmla="*/ 301 h 335"/>
              <a:gd name="T50" fmla="*/ 196 w 197"/>
              <a:gd name="T51" fmla="*/ 277 h 335"/>
              <a:gd name="T52" fmla="*/ 196 w 197"/>
              <a:gd name="T53" fmla="*/ 252 h 335"/>
              <a:gd name="T54" fmla="*/ 193 w 197"/>
              <a:gd name="T55" fmla="*/ 224 h 335"/>
              <a:gd name="T56" fmla="*/ 196 w 197"/>
              <a:gd name="T57" fmla="*/ 202 h 335"/>
              <a:gd name="T58" fmla="*/ 196 w 197"/>
              <a:gd name="T59" fmla="*/ 177 h 335"/>
              <a:gd name="T60" fmla="*/ 196 w 197"/>
              <a:gd name="T61" fmla="*/ 136 h 335"/>
              <a:gd name="T62" fmla="*/ 196 w 197"/>
              <a:gd name="T63" fmla="*/ 95 h 335"/>
              <a:gd name="T64" fmla="*/ 196 w 197"/>
              <a:gd name="T65" fmla="*/ 54 h 335"/>
              <a:gd name="T66" fmla="*/ 196 w 197"/>
              <a:gd name="T67" fmla="*/ 29 h 335"/>
              <a:gd name="T68" fmla="*/ 196 w 197"/>
              <a:gd name="T69" fmla="*/ 4 h 335"/>
              <a:gd name="T70" fmla="*/ 170 w 197"/>
              <a:gd name="T71" fmla="*/ 0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97" h="335">
                <a:moveTo>
                  <a:pt x="170" y="0"/>
                </a:moveTo>
                <a:lnTo>
                  <a:pt x="146" y="9"/>
                </a:lnTo>
                <a:lnTo>
                  <a:pt x="133" y="38"/>
                </a:lnTo>
                <a:lnTo>
                  <a:pt x="103" y="40"/>
                </a:lnTo>
                <a:lnTo>
                  <a:pt x="106" y="71"/>
                </a:lnTo>
                <a:lnTo>
                  <a:pt x="37" y="80"/>
                </a:lnTo>
                <a:lnTo>
                  <a:pt x="94" y="111"/>
                </a:lnTo>
                <a:lnTo>
                  <a:pt x="94" y="136"/>
                </a:lnTo>
                <a:lnTo>
                  <a:pt x="71" y="145"/>
                </a:lnTo>
                <a:lnTo>
                  <a:pt x="0" y="152"/>
                </a:lnTo>
                <a:lnTo>
                  <a:pt x="83" y="194"/>
                </a:lnTo>
                <a:lnTo>
                  <a:pt x="106" y="202"/>
                </a:lnTo>
                <a:lnTo>
                  <a:pt x="124" y="221"/>
                </a:lnTo>
                <a:lnTo>
                  <a:pt x="103" y="243"/>
                </a:lnTo>
                <a:lnTo>
                  <a:pt x="82" y="260"/>
                </a:lnTo>
                <a:lnTo>
                  <a:pt x="52" y="269"/>
                </a:lnTo>
                <a:lnTo>
                  <a:pt x="28" y="292"/>
                </a:lnTo>
                <a:lnTo>
                  <a:pt x="79" y="312"/>
                </a:lnTo>
                <a:lnTo>
                  <a:pt x="102" y="325"/>
                </a:lnTo>
                <a:lnTo>
                  <a:pt x="126" y="325"/>
                </a:lnTo>
                <a:lnTo>
                  <a:pt x="152" y="334"/>
                </a:lnTo>
                <a:lnTo>
                  <a:pt x="167" y="328"/>
                </a:lnTo>
                <a:lnTo>
                  <a:pt x="184" y="332"/>
                </a:lnTo>
                <a:lnTo>
                  <a:pt x="196" y="327"/>
                </a:lnTo>
                <a:lnTo>
                  <a:pt x="196" y="301"/>
                </a:lnTo>
                <a:lnTo>
                  <a:pt x="196" y="277"/>
                </a:lnTo>
                <a:lnTo>
                  <a:pt x="196" y="252"/>
                </a:lnTo>
                <a:lnTo>
                  <a:pt x="193" y="224"/>
                </a:lnTo>
                <a:lnTo>
                  <a:pt x="196" y="202"/>
                </a:lnTo>
                <a:lnTo>
                  <a:pt x="196" y="177"/>
                </a:lnTo>
                <a:lnTo>
                  <a:pt x="196" y="136"/>
                </a:lnTo>
                <a:lnTo>
                  <a:pt x="196" y="95"/>
                </a:lnTo>
                <a:lnTo>
                  <a:pt x="196" y="54"/>
                </a:lnTo>
                <a:lnTo>
                  <a:pt x="196" y="29"/>
                </a:lnTo>
                <a:lnTo>
                  <a:pt x="196" y="4"/>
                </a:lnTo>
                <a:lnTo>
                  <a:pt x="17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8" name="Rectangle 26">
            <a:extLst>
              <a:ext uri="{FF2B5EF4-FFF2-40B4-BE49-F238E27FC236}">
                <a16:creationId xmlns:a16="http://schemas.microsoft.com/office/drawing/2014/main" id="{8A0B06E9-B35A-F23B-1BB6-9FB2B4800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3563" y="1809750"/>
            <a:ext cx="90487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9" name="AutoShape 27">
            <a:extLst>
              <a:ext uri="{FF2B5EF4-FFF2-40B4-BE49-F238E27FC236}">
                <a16:creationId xmlns:a16="http://schemas.microsoft.com/office/drawing/2014/main" id="{FE96C07F-1B7E-59A3-8884-084D6DE75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8663" y="1936750"/>
            <a:ext cx="641350" cy="241300"/>
          </a:xfrm>
          <a:prstGeom prst="rightArrow">
            <a:avLst>
              <a:gd name="adj1" fmla="val 50000"/>
              <a:gd name="adj2" fmla="val 132907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0" name="Rectangle 28">
            <a:extLst>
              <a:ext uri="{FF2B5EF4-FFF2-40B4-BE49-F238E27FC236}">
                <a16:creationId xmlns:a16="http://schemas.microsoft.com/office/drawing/2014/main" id="{67E23CBD-BD02-A724-BA04-155DC5412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50" y="1514475"/>
            <a:ext cx="8747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altLang="en-US" sz="2000">
                <a:effectLst/>
              </a:rPr>
              <a:t>County</a:t>
            </a:r>
          </a:p>
        </p:txBody>
      </p:sp>
      <p:sp>
        <p:nvSpPr>
          <p:cNvPr id="28701" name="Rectangle 29">
            <a:extLst>
              <a:ext uri="{FF2B5EF4-FFF2-40B4-BE49-F238E27FC236}">
                <a16:creationId xmlns:a16="http://schemas.microsoft.com/office/drawing/2014/main" id="{EB9A3FC9-0EBB-D643-FFD7-06326E267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4618038"/>
            <a:ext cx="6545263" cy="177165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  <a:spcBef>
                <a:spcPct val="25000"/>
              </a:spcBef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VARYING Idx FROM 1 BY 1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UNTIL County(Idx) = CountyName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END-PERFORM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ADD TaxPaid TO CountyTax(Idx)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28702" name="Freeform 30">
            <a:extLst>
              <a:ext uri="{FF2B5EF4-FFF2-40B4-BE49-F238E27FC236}">
                <a16:creationId xmlns:a16="http://schemas.microsoft.com/office/drawing/2014/main" id="{CC547701-0F76-6D35-A6C4-09E0B8656802}"/>
              </a:ext>
            </a:extLst>
          </p:cNvPr>
          <p:cNvSpPr>
            <a:spLocks/>
          </p:cNvSpPr>
          <p:nvPr/>
        </p:nvSpPr>
        <p:spPr bwMode="auto">
          <a:xfrm>
            <a:off x="685800" y="6072188"/>
            <a:ext cx="6731000" cy="444500"/>
          </a:xfrm>
          <a:custGeom>
            <a:avLst/>
            <a:gdLst>
              <a:gd name="T0" fmla="*/ 81 w 4240"/>
              <a:gd name="T1" fmla="*/ 72 h 280"/>
              <a:gd name="T2" fmla="*/ 161 w 4240"/>
              <a:gd name="T3" fmla="*/ 54 h 280"/>
              <a:gd name="T4" fmla="*/ 242 w 4240"/>
              <a:gd name="T5" fmla="*/ 36 h 280"/>
              <a:gd name="T6" fmla="*/ 296 w 4240"/>
              <a:gd name="T7" fmla="*/ 108 h 280"/>
              <a:gd name="T8" fmla="*/ 358 w 4240"/>
              <a:gd name="T9" fmla="*/ 162 h 280"/>
              <a:gd name="T10" fmla="*/ 448 w 4240"/>
              <a:gd name="T11" fmla="*/ 126 h 280"/>
              <a:gd name="T12" fmla="*/ 529 w 4240"/>
              <a:gd name="T13" fmla="*/ 90 h 280"/>
              <a:gd name="T14" fmla="*/ 609 w 4240"/>
              <a:gd name="T15" fmla="*/ 63 h 280"/>
              <a:gd name="T16" fmla="*/ 672 w 4240"/>
              <a:gd name="T17" fmla="*/ 135 h 280"/>
              <a:gd name="T18" fmla="*/ 753 w 4240"/>
              <a:gd name="T19" fmla="*/ 126 h 280"/>
              <a:gd name="T20" fmla="*/ 842 w 4240"/>
              <a:gd name="T21" fmla="*/ 108 h 280"/>
              <a:gd name="T22" fmla="*/ 932 w 4240"/>
              <a:gd name="T23" fmla="*/ 135 h 280"/>
              <a:gd name="T24" fmla="*/ 1013 w 4240"/>
              <a:gd name="T25" fmla="*/ 126 h 280"/>
              <a:gd name="T26" fmla="*/ 1093 w 4240"/>
              <a:gd name="T27" fmla="*/ 126 h 280"/>
              <a:gd name="T28" fmla="*/ 1183 w 4240"/>
              <a:gd name="T29" fmla="*/ 135 h 280"/>
              <a:gd name="T30" fmla="*/ 1273 w 4240"/>
              <a:gd name="T31" fmla="*/ 135 h 280"/>
              <a:gd name="T32" fmla="*/ 1362 w 4240"/>
              <a:gd name="T33" fmla="*/ 126 h 280"/>
              <a:gd name="T34" fmla="*/ 1461 w 4240"/>
              <a:gd name="T35" fmla="*/ 99 h 280"/>
              <a:gd name="T36" fmla="*/ 1532 w 4240"/>
              <a:gd name="T37" fmla="*/ 135 h 280"/>
              <a:gd name="T38" fmla="*/ 1595 w 4240"/>
              <a:gd name="T39" fmla="*/ 144 h 280"/>
              <a:gd name="T40" fmla="*/ 1685 w 4240"/>
              <a:gd name="T41" fmla="*/ 117 h 280"/>
              <a:gd name="T42" fmla="*/ 1774 w 4240"/>
              <a:gd name="T43" fmla="*/ 81 h 280"/>
              <a:gd name="T44" fmla="*/ 1855 w 4240"/>
              <a:gd name="T45" fmla="*/ 54 h 280"/>
              <a:gd name="T46" fmla="*/ 1918 w 4240"/>
              <a:gd name="T47" fmla="*/ 108 h 280"/>
              <a:gd name="T48" fmla="*/ 1990 w 4240"/>
              <a:gd name="T49" fmla="*/ 135 h 280"/>
              <a:gd name="T50" fmla="*/ 2070 w 4240"/>
              <a:gd name="T51" fmla="*/ 117 h 280"/>
              <a:gd name="T52" fmla="*/ 2187 w 4240"/>
              <a:gd name="T53" fmla="*/ 99 h 280"/>
              <a:gd name="T54" fmla="*/ 2258 w 4240"/>
              <a:gd name="T55" fmla="*/ 117 h 280"/>
              <a:gd name="T56" fmla="*/ 2339 w 4240"/>
              <a:gd name="T57" fmla="*/ 117 h 280"/>
              <a:gd name="T58" fmla="*/ 2429 w 4240"/>
              <a:gd name="T59" fmla="*/ 90 h 280"/>
              <a:gd name="T60" fmla="*/ 2518 w 4240"/>
              <a:gd name="T61" fmla="*/ 72 h 280"/>
              <a:gd name="T62" fmla="*/ 2581 w 4240"/>
              <a:gd name="T63" fmla="*/ 99 h 280"/>
              <a:gd name="T64" fmla="*/ 2671 w 4240"/>
              <a:gd name="T65" fmla="*/ 90 h 280"/>
              <a:gd name="T66" fmla="*/ 2751 w 4240"/>
              <a:gd name="T67" fmla="*/ 108 h 280"/>
              <a:gd name="T68" fmla="*/ 2832 w 4240"/>
              <a:gd name="T69" fmla="*/ 126 h 280"/>
              <a:gd name="T70" fmla="*/ 2922 w 4240"/>
              <a:gd name="T71" fmla="*/ 126 h 280"/>
              <a:gd name="T72" fmla="*/ 3011 w 4240"/>
              <a:gd name="T73" fmla="*/ 72 h 280"/>
              <a:gd name="T74" fmla="*/ 3110 w 4240"/>
              <a:gd name="T75" fmla="*/ 45 h 280"/>
              <a:gd name="T76" fmla="*/ 3190 w 4240"/>
              <a:gd name="T77" fmla="*/ 0 h 280"/>
              <a:gd name="T78" fmla="*/ 3244 w 4240"/>
              <a:gd name="T79" fmla="*/ 90 h 280"/>
              <a:gd name="T80" fmla="*/ 3325 w 4240"/>
              <a:gd name="T81" fmla="*/ 144 h 280"/>
              <a:gd name="T82" fmla="*/ 3423 w 4240"/>
              <a:gd name="T83" fmla="*/ 126 h 280"/>
              <a:gd name="T84" fmla="*/ 3504 w 4240"/>
              <a:gd name="T85" fmla="*/ 81 h 280"/>
              <a:gd name="T86" fmla="*/ 3603 w 4240"/>
              <a:gd name="T87" fmla="*/ 108 h 280"/>
              <a:gd name="T88" fmla="*/ 3683 w 4240"/>
              <a:gd name="T89" fmla="*/ 126 h 280"/>
              <a:gd name="T90" fmla="*/ 3764 w 4240"/>
              <a:gd name="T91" fmla="*/ 135 h 280"/>
              <a:gd name="T92" fmla="*/ 3845 w 4240"/>
              <a:gd name="T93" fmla="*/ 126 h 280"/>
              <a:gd name="T94" fmla="*/ 3925 w 4240"/>
              <a:gd name="T95" fmla="*/ 99 h 280"/>
              <a:gd name="T96" fmla="*/ 4015 w 4240"/>
              <a:gd name="T97" fmla="*/ 99 h 280"/>
              <a:gd name="T98" fmla="*/ 4096 w 4240"/>
              <a:gd name="T99" fmla="*/ 90 h 280"/>
              <a:gd name="T100" fmla="*/ 4176 w 4240"/>
              <a:gd name="T101" fmla="*/ 99 h 280"/>
              <a:gd name="T102" fmla="*/ 4239 w 4240"/>
              <a:gd name="T103" fmla="*/ 279 h 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240" h="280">
                <a:moveTo>
                  <a:pt x="0" y="72"/>
                </a:moveTo>
                <a:lnTo>
                  <a:pt x="54" y="72"/>
                </a:lnTo>
                <a:lnTo>
                  <a:pt x="81" y="72"/>
                </a:lnTo>
                <a:lnTo>
                  <a:pt x="108" y="72"/>
                </a:lnTo>
                <a:lnTo>
                  <a:pt x="134" y="63"/>
                </a:lnTo>
                <a:lnTo>
                  <a:pt x="161" y="54"/>
                </a:lnTo>
                <a:lnTo>
                  <a:pt x="188" y="36"/>
                </a:lnTo>
                <a:lnTo>
                  <a:pt x="215" y="27"/>
                </a:lnTo>
                <a:lnTo>
                  <a:pt x="242" y="36"/>
                </a:lnTo>
                <a:lnTo>
                  <a:pt x="251" y="63"/>
                </a:lnTo>
                <a:lnTo>
                  <a:pt x="269" y="90"/>
                </a:lnTo>
                <a:lnTo>
                  <a:pt x="296" y="108"/>
                </a:lnTo>
                <a:lnTo>
                  <a:pt x="314" y="135"/>
                </a:lnTo>
                <a:lnTo>
                  <a:pt x="332" y="162"/>
                </a:lnTo>
                <a:lnTo>
                  <a:pt x="358" y="162"/>
                </a:lnTo>
                <a:lnTo>
                  <a:pt x="394" y="162"/>
                </a:lnTo>
                <a:lnTo>
                  <a:pt x="421" y="144"/>
                </a:lnTo>
                <a:lnTo>
                  <a:pt x="448" y="126"/>
                </a:lnTo>
                <a:lnTo>
                  <a:pt x="475" y="108"/>
                </a:lnTo>
                <a:lnTo>
                  <a:pt x="502" y="99"/>
                </a:lnTo>
                <a:lnTo>
                  <a:pt x="529" y="90"/>
                </a:lnTo>
                <a:lnTo>
                  <a:pt x="556" y="72"/>
                </a:lnTo>
                <a:lnTo>
                  <a:pt x="583" y="72"/>
                </a:lnTo>
                <a:lnTo>
                  <a:pt x="609" y="63"/>
                </a:lnTo>
                <a:lnTo>
                  <a:pt x="627" y="90"/>
                </a:lnTo>
                <a:lnTo>
                  <a:pt x="645" y="117"/>
                </a:lnTo>
                <a:lnTo>
                  <a:pt x="672" y="135"/>
                </a:lnTo>
                <a:lnTo>
                  <a:pt x="699" y="135"/>
                </a:lnTo>
                <a:lnTo>
                  <a:pt x="726" y="135"/>
                </a:lnTo>
                <a:lnTo>
                  <a:pt x="753" y="126"/>
                </a:lnTo>
                <a:lnTo>
                  <a:pt x="789" y="117"/>
                </a:lnTo>
                <a:lnTo>
                  <a:pt x="816" y="108"/>
                </a:lnTo>
                <a:lnTo>
                  <a:pt x="842" y="108"/>
                </a:lnTo>
                <a:lnTo>
                  <a:pt x="869" y="126"/>
                </a:lnTo>
                <a:lnTo>
                  <a:pt x="896" y="126"/>
                </a:lnTo>
                <a:lnTo>
                  <a:pt x="932" y="135"/>
                </a:lnTo>
                <a:lnTo>
                  <a:pt x="959" y="135"/>
                </a:lnTo>
                <a:lnTo>
                  <a:pt x="986" y="126"/>
                </a:lnTo>
                <a:lnTo>
                  <a:pt x="1013" y="126"/>
                </a:lnTo>
                <a:lnTo>
                  <a:pt x="1040" y="117"/>
                </a:lnTo>
                <a:lnTo>
                  <a:pt x="1066" y="117"/>
                </a:lnTo>
                <a:lnTo>
                  <a:pt x="1093" y="126"/>
                </a:lnTo>
                <a:lnTo>
                  <a:pt x="1120" y="126"/>
                </a:lnTo>
                <a:lnTo>
                  <a:pt x="1147" y="126"/>
                </a:lnTo>
                <a:lnTo>
                  <a:pt x="1183" y="135"/>
                </a:lnTo>
                <a:lnTo>
                  <a:pt x="1219" y="135"/>
                </a:lnTo>
                <a:lnTo>
                  <a:pt x="1246" y="135"/>
                </a:lnTo>
                <a:lnTo>
                  <a:pt x="1273" y="135"/>
                </a:lnTo>
                <a:lnTo>
                  <a:pt x="1299" y="135"/>
                </a:lnTo>
                <a:lnTo>
                  <a:pt x="1326" y="135"/>
                </a:lnTo>
                <a:lnTo>
                  <a:pt x="1362" y="126"/>
                </a:lnTo>
                <a:lnTo>
                  <a:pt x="1398" y="126"/>
                </a:lnTo>
                <a:lnTo>
                  <a:pt x="1434" y="108"/>
                </a:lnTo>
                <a:lnTo>
                  <a:pt x="1461" y="99"/>
                </a:lnTo>
                <a:lnTo>
                  <a:pt x="1488" y="90"/>
                </a:lnTo>
                <a:lnTo>
                  <a:pt x="1515" y="108"/>
                </a:lnTo>
                <a:lnTo>
                  <a:pt x="1532" y="135"/>
                </a:lnTo>
                <a:lnTo>
                  <a:pt x="1541" y="162"/>
                </a:lnTo>
                <a:lnTo>
                  <a:pt x="1568" y="153"/>
                </a:lnTo>
                <a:lnTo>
                  <a:pt x="1595" y="144"/>
                </a:lnTo>
                <a:lnTo>
                  <a:pt x="1631" y="135"/>
                </a:lnTo>
                <a:lnTo>
                  <a:pt x="1658" y="126"/>
                </a:lnTo>
                <a:lnTo>
                  <a:pt x="1685" y="117"/>
                </a:lnTo>
                <a:lnTo>
                  <a:pt x="1721" y="108"/>
                </a:lnTo>
                <a:lnTo>
                  <a:pt x="1748" y="90"/>
                </a:lnTo>
                <a:lnTo>
                  <a:pt x="1774" y="81"/>
                </a:lnTo>
                <a:lnTo>
                  <a:pt x="1801" y="72"/>
                </a:lnTo>
                <a:lnTo>
                  <a:pt x="1828" y="63"/>
                </a:lnTo>
                <a:lnTo>
                  <a:pt x="1855" y="54"/>
                </a:lnTo>
                <a:lnTo>
                  <a:pt x="1882" y="54"/>
                </a:lnTo>
                <a:lnTo>
                  <a:pt x="1900" y="81"/>
                </a:lnTo>
                <a:lnTo>
                  <a:pt x="1918" y="108"/>
                </a:lnTo>
                <a:lnTo>
                  <a:pt x="1936" y="135"/>
                </a:lnTo>
                <a:lnTo>
                  <a:pt x="1963" y="135"/>
                </a:lnTo>
                <a:lnTo>
                  <a:pt x="1990" y="135"/>
                </a:lnTo>
                <a:lnTo>
                  <a:pt x="2016" y="126"/>
                </a:lnTo>
                <a:lnTo>
                  <a:pt x="2043" y="126"/>
                </a:lnTo>
                <a:lnTo>
                  <a:pt x="2070" y="117"/>
                </a:lnTo>
                <a:lnTo>
                  <a:pt x="2115" y="108"/>
                </a:lnTo>
                <a:lnTo>
                  <a:pt x="2151" y="108"/>
                </a:lnTo>
                <a:lnTo>
                  <a:pt x="2187" y="99"/>
                </a:lnTo>
                <a:lnTo>
                  <a:pt x="2223" y="72"/>
                </a:lnTo>
                <a:lnTo>
                  <a:pt x="2249" y="90"/>
                </a:lnTo>
                <a:lnTo>
                  <a:pt x="2258" y="117"/>
                </a:lnTo>
                <a:lnTo>
                  <a:pt x="2285" y="126"/>
                </a:lnTo>
                <a:lnTo>
                  <a:pt x="2312" y="108"/>
                </a:lnTo>
                <a:lnTo>
                  <a:pt x="2339" y="117"/>
                </a:lnTo>
                <a:lnTo>
                  <a:pt x="2366" y="99"/>
                </a:lnTo>
                <a:lnTo>
                  <a:pt x="2393" y="90"/>
                </a:lnTo>
                <a:lnTo>
                  <a:pt x="2429" y="90"/>
                </a:lnTo>
                <a:lnTo>
                  <a:pt x="2456" y="72"/>
                </a:lnTo>
                <a:lnTo>
                  <a:pt x="2491" y="63"/>
                </a:lnTo>
                <a:lnTo>
                  <a:pt x="2518" y="72"/>
                </a:lnTo>
                <a:lnTo>
                  <a:pt x="2527" y="99"/>
                </a:lnTo>
                <a:lnTo>
                  <a:pt x="2554" y="108"/>
                </a:lnTo>
                <a:lnTo>
                  <a:pt x="2581" y="99"/>
                </a:lnTo>
                <a:lnTo>
                  <a:pt x="2608" y="90"/>
                </a:lnTo>
                <a:lnTo>
                  <a:pt x="2635" y="90"/>
                </a:lnTo>
                <a:lnTo>
                  <a:pt x="2671" y="90"/>
                </a:lnTo>
                <a:lnTo>
                  <a:pt x="2698" y="108"/>
                </a:lnTo>
                <a:lnTo>
                  <a:pt x="2724" y="126"/>
                </a:lnTo>
                <a:lnTo>
                  <a:pt x="2751" y="108"/>
                </a:lnTo>
                <a:lnTo>
                  <a:pt x="2778" y="99"/>
                </a:lnTo>
                <a:lnTo>
                  <a:pt x="2805" y="108"/>
                </a:lnTo>
                <a:lnTo>
                  <a:pt x="2832" y="126"/>
                </a:lnTo>
                <a:lnTo>
                  <a:pt x="2859" y="144"/>
                </a:lnTo>
                <a:lnTo>
                  <a:pt x="2886" y="135"/>
                </a:lnTo>
                <a:lnTo>
                  <a:pt x="2922" y="126"/>
                </a:lnTo>
                <a:lnTo>
                  <a:pt x="2957" y="99"/>
                </a:lnTo>
                <a:lnTo>
                  <a:pt x="2984" y="90"/>
                </a:lnTo>
                <a:lnTo>
                  <a:pt x="3011" y="72"/>
                </a:lnTo>
                <a:lnTo>
                  <a:pt x="3047" y="63"/>
                </a:lnTo>
                <a:lnTo>
                  <a:pt x="3083" y="54"/>
                </a:lnTo>
                <a:lnTo>
                  <a:pt x="3110" y="45"/>
                </a:lnTo>
                <a:lnTo>
                  <a:pt x="3137" y="27"/>
                </a:lnTo>
                <a:lnTo>
                  <a:pt x="3164" y="18"/>
                </a:lnTo>
                <a:lnTo>
                  <a:pt x="3190" y="0"/>
                </a:lnTo>
                <a:lnTo>
                  <a:pt x="3208" y="36"/>
                </a:lnTo>
                <a:lnTo>
                  <a:pt x="3226" y="63"/>
                </a:lnTo>
                <a:lnTo>
                  <a:pt x="3244" y="90"/>
                </a:lnTo>
                <a:lnTo>
                  <a:pt x="3271" y="108"/>
                </a:lnTo>
                <a:lnTo>
                  <a:pt x="3298" y="135"/>
                </a:lnTo>
                <a:lnTo>
                  <a:pt x="3325" y="144"/>
                </a:lnTo>
                <a:lnTo>
                  <a:pt x="3361" y="135"/>
                </a:lnTo>
                <a:lnTo>
                  <a:pt x="3397" y="135"/>
                </a:lnTo>
                <a:lnTo>
                  <a:pt x="3423" y="126"/>
                </a:lnTo>
                <a:lnTo>
                  <a:pt x="3450" y="108"/>
                </a:lnTo>
                <a:lnTo>
                  <a:pt x="3477" y="90"/>
                </a:lnTo>
                <a:lnTo>
                  <a:pt x="3504" y="81"/>
                </a:lnTo>
                <a:lnTo>
                  <a:pt x="3531" y="63"/>
                </a:lnTo>
                <a:lnTo>
                  <a:pt x="3576" y="90"/>
                </a:lnTo>
                <a:lnTo>
                  <a:pt x="3603" y="108"/>
                </a:lnTo>
                <a:lnTo>
                  <a:pt x="3630" y="108"/>
                </a:lnTo>
                <a:lnTo>
                  <a:pt x="3656" y="126"/>
                </a:lnTo>
                <a:lnTo>
                  <a:pt x="3683" y="126"/>
                </a:lnTo>
                <a:lnTo>
                  <a:pt x="3710" y="126"/>
                </a:lnTo>
                <a:lnTo>
                  <a:pt x="3737" y="135"/>
                </a:lnTo>
                <a:lnTo>
                  <a:pt x="3764" y="135"/>
                </a:lnTo>
                <a:lnTo>
                  <a:pt x="3791" y="135"/>
                </a:lnTo>
                <a:lnTo>
                  <a:pt x="3818" y="135"/>
                </a:lnTo>
                <a:lnTo>
                  <a:pt x="3845" y="126"/>
                </a:lnTo>
                <a:lnTo>
                  <a:pt x="3872" y="126"/>
                </a:lnTo>
                <a:lnTo>
                  <a:pt x="3898" y="108"/>
                </a:lnTo>
                <a:lnTo>
                  <a:pt x="3925" y="99"/>
                </a:lnTo>
                <a:lnTo>
                  <a:pt x="3952" y="99"/>
                </a:lnTo>
                <a:lnTo>
                  <a:pt x="3988" y="99"/>
                </a:lnTo>
                <a:lnTo>
                  <a:pt x="4015" y="99"/>
                </a:lnTo>
                <a:lnTo>
                  <a:pt x="4042" y="90"/>
                </a:lnTo>
                <a:lnTo>
                  <a:pt x="4069" y="90"/>
                </a:lnTo>
                <a:lnTo>
                  <a:pt x="4096" y="90"/>
                </a:lnTo>
                <a:lnTo>
                  <a:pt x="4122" y="90"/>
                </a:lnTo>
                <a:lnTo>
                  <a:pt x="4149" y="99"/>
                </a:lnTo>
                <a:lnTo>
                  <a:pt x="4176" y="99"/>
                </a:lnTo>
                <a:lnTo>
                  <a:pt x="4203" y="108"/>
                </a:lnTo>
                <a:lnTo>
                  <a:pt x="4230" y="117"/>
                </a:lnTo>
                <a:lnTo>
                  <a:pt x="4239" y="279"/>
                </a:lnTo>
                <a:lnTo>
                  <a:pt x="9" y="270"/>
                </a:lnTo>
                <a:lnTo>
                  <a:pt x="0" y="72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3" name="Freeform 31">
            <a:extLst>
              <a:ext uri="{FF2B5EF4-FFF2-40B4-BE49-F238E27FC236}">
                <a16:creationId xmlns:a16="http://schemas.microsoft.com/office/drawing/2014/main" id="{115C805F-D4E1-D494-A1F5-503B8F02C923}"/>
              </a:ext>
            </a:extLst>
          </p:cNvPr>
          <p:cNvSpPr>
            <a:spLocks/>
          </p:cNvSpPr>
          <p:nvPr/>
        </p:nvSpPr>
        <p:spPr bwMode="auto">
          <a:xfrm>
            <a:off x="771525" y="4529138"/>
            <a:ext cx="6645275" cy="630237"/>
          </a:xfrm>
          <a:custGeom>
            <a:avLst/>
            <a:gdLst>
              <a:gd name="T0" fmla="*/ 4185 w 4186"/>
              <a:gd name="T1" fmla="*/ 244 h 397"/>
              <a:gd name="T2" fmla="*/ 4105 w 4186"/>
              <a:gd name="T3" fmla="*/ 194 h 397"/>
              <a:gd name="T4" fmla="*/ 4034 w 4186"/>
              <a:gd name="T5" fmla="*/ 135 h 397"/>
              <a:gd name="T6" fmla="*/ 3989 w 4186"/>
              <a:gd name="T7" fmla="*/ 185 h 397"/>
              <a:gd name="T8" fmla="*/ 3953 w 4186"/>
              <a:gd name="T9" fmla="*/ 261 h 397"/>
              <a:gd name="T10" fmla="*/ 3891 w 4186"/>
              <a:gd name="T11" fmla="*/ 329 h 397"/>
              <a:gd name="T12" fmla="*/ 3820 w 4186"/>
              <a:gd name="T13" fmla="*/ 396 h 397"/>
              <a:gd name="T14" fmla="*/ 3758 w 4186"/>
              <a:gd name="T15" fmla="*/ 329 h 397"/>
              <a:gd name="T16" fmla="*/ 3722 w 4186"/>
              <a:gd name="T17" fmla="*/ 253 h 397"/>
              <a:gd name="T18" fmla="*/ 3642 w 4186"/>
              <a:gd name="T19" fmla="*/ 194 h 397"/>
              <a:gd name="T20" fmla="*/ 3588 w 4186"/>
              <a:gd name="T21" fmla="*/ 126 h 397"/>
              <a:gd name="T22" fmla="*/ 3526 w 4186"/>
              <a:gd name="T23" fmla="*/ 143 h 397"/>
              <a:gd name="T24" fmla="*/ 3455 w 4186"/>
              <a:gd name="T25" fmla="*/ 194 h 397"/>
              <a:gd name="T26" fmla="*/ 3366 w 4186"/>
              <a:gd name="T27" fmla="*/ 211 h 397"/>
              <a:gd name="T28" fmla="*/ 3286 w 4186"/>
              <a:gd name="T29" fmla="*/ 227 h 397"/>
              <a:gd name="T30" fmla="*/ 3206 w 4186"/>
              <a:gd name="T31" fmla="*/ 169 h 397"/>
              <a:gd name="T32" fmla="*/ 3108 w 4186"/>
              <a:gd name="T33" fmla="*/ 160 h 397"/>
              <a:gd name="T34" fmla="*/ 3027 w 4186"/>
              <a:gd name="T35" fmla="*/ 202 h 397"/>
              <a:gd name="T36" fmla="*/ 2956 w 4186"/>
              <a:gd name="T37" fmla="*/ 177 h 397"/>
              <a:gd name="T38" fmla="*/ 2885 w 4186"/>
              <a:gd name="T39" fmla="*/ 143 h 397"/>
              <a:gd name="T40" fmla="*/ 2805 w 4186"/>
              <a:gd name="T41" fmla="*/ 169 h 397"/>
              <a:gd name="T42" fmla="*/ 2725 w 4186"/>
              <a:gd name="T43" fmla="*/ 110 h 397"/>
              <a:gd name="T44" fmla="*/ 2636 w 4186"/>
              <a:gd name="T45" fmla="*/ 135 h 397"/>
              <a:gd name="T46" fmla="*/ 2556 w 4186"/>
              <a:gd name="T47" fmla="*/ 110 h 397"/>
              <a:gd name="T48" fmla="*/ 2475 w 4186"/>
              <a:gd name="T49" fmla="*/ 118 h 397"/>
              <a:gd name="T50" fmla="*/ 2395 w 4186"/>
              <a:gd name="T51" fmla="*/ 185 h 397"/>
              <a:gd name="T52" fmla="*/ 2315 w 4186"/>
              <a:gd name="T53" fmla="*/ 177 h 397"/>
              <a:gd name="T54" fmla="*/ 2226 w 4186"/>
              <a:gd name="T55" fmla="*/ 135 h 397"/>
              <a:gd name="T56" fmla="*/ 2146 w 4186"/>
              <a:gd name="T57" fmla="*/ 110 h 397"/>
              <a:gd name="T58" fmla="*/ 2075 w 4186"/>
              <a:gd name="T59" fmla="*/ 101 h 397"/>
              <a:gd name="T60" fmla="*/ 1995 w 4186"/>
              <a:gd name="T61" fmla="*/ 59 h 397"/>
              <a:gd name="T62" fmla="*/ 1941 w 4186"/>
              <a:gd name="T63" fmla="*/ 110 h 397"/>
              <a:gd name="T64" fmla="*/ 1861 w 4186"/>
              <a:gd name="T65" fmla="*/ 143 h 397"/>
              <a:gd name="T66" fmla="*/ 1781 w 4186"/>
              <a:gd name="T67" fmla="*/ 143 h 397"/>
              <a:gd name="T68" fmla="*/ 1710 w 4186"/>
              <a:gd name="T69" fmla="*/ 143 h 397"/>
              <a:gd name="T70" fmla="*/ 1621 w 4186"/>
              <a:gd name="T71" fmla="*/ 110 h 397"/>
              <a:gd name="T72" fmla="*/ 1532 w 4186"/>
              <a:gd name="T73" fmla="*/ 126 h 397"/>
              <a:gd name="T74" fmla="*/ 1434 w 4186"/>
              <a:gd name="T75" fmla="*/ 126 h 397"/>
              <a:gd name="T76" fmla="*/ 1371 w 4186"/>
              <a:gd name="T77" fmla="*/ 110 h 397"/>
              <a:gd name="T78" fmla="*/ 1309 w 4186"/>
              <a:gd name="T79" fmla="*/ 169 h 397"/>
              <a:gd name="T80" fmla="*/ 1229 w 4186"/>
              <a:gd name="T81" fmla="*/ 126 h 397"/>
              <a:gd name="T82" fmla="*/ 1158 w 4186"/>
              <a:gd name="T83" fmla="*/ 59 h 397"/>
              <a:gd name="T84" fmla="*/ 1077 w 4186"/>
              <a:gd name="T85" fmla="*/ 110 h 397"/>
              <a:gd name="T86" fmla="*/ 997 w 4186"/>
              <a:gd name="T87" fmla="*/ 143 h 397"/>
              <a:gd name="T88" fmla="*/ 917 w 4186"/>
              <a:gd name="T89" fmla="*/ 177 h 397"/>
              <a:gd name="T90" fmla="*/ 837 w 4186"/>
              <a:gd name="T91" fmla="*/ 185 h 397"/>
              <a:gd name="T92" fmla="*/ 766 w 4186"/>
              <a:gd name="T93" fmla="*/ 211 h 397"/>
              <a:gd name="T94" fmla="*/ 695 w 4186"/>
              <a:gd name="T95" fmla="*/ 143 h 397"/>
              <a:gd name="T96" fmla="*/ 605 w 4186"/>
              <a:gd name="T97" fmla="*/ 110 h 397"/>
              <a:gd name="T98" fmla="*/ 534 w 4186"/>
              <a:gd name="T99" fmla="*/ 169 h 397"/>
              <a:gd name="T100" fmla="*/ 463 w 4186"/>
              <a:gd name="T101" fmla="*/ 227 h 397"/>
              <a:gd name="T102" fmla="*/ 383 w 4186"/>
              <a:gd name="T103" fmla="*/ 177 h 397"/>
              <a:gd name="T104" fmla="*/ 303 w 4186"/>
              <a:gd name="T105" fmla="*/ 143 h 397"/>
              <a:gd name="T106" fmla="*/ 223 w 4186"/>
              <a:gd name="T107" fmla="*/ 101 h 397"/>
              <a:gd name="T108" fmla="*/ 142 w 4186"/>
              <a:gd name="T109" fmla="*/ 110 h 397"/>
              <a:gd name="T110" fmla="*/ 62 w 4186"/>
              <a:gd name="T111" fmla="*/ 135 h 397"/>
              <a:gd name="T112" fmla="*/ 0 w 4186"/>
              <a:gd name="T113" fmla="*/ 110 h 397"/>
              <a:gd name="T114" fmla="*/ 0 w 4186"/>
              <a:gd name="T115" fmla="*/ 34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4186" h="397">
                <a:moveTo>
                  <a:pt x="0" y="0"/>
                </a:moveTo>
                <a:lnTo>
                  <a:pt x="4185" y="8"/>
                </a:lnTo>
                <a:lnTo>
                  <a:pt x="4185" y="244"/>
                </a:lnTo>
                <a:lnTo>
                  <a:pt x="4158" y="227"/>
                </a:lnTo>
                <a:lnTo>
                  <a:pt x="4132" y="211"/>
                </a:lnTo>
                <a:lnTo>
                  <a:pt x="4105" y="194"/>
                </a:lnTo>
                <a:lnTo>
                  <a:pt x="4087" y="169"/>
                </a:lnTo>
                <a:lnTo>
                  <a:pt x="4060" y="160"/>
                </a:lnTo>
                <a:lnTo>
                  <a:pt x="4034" y="135"/>
                </a:lnTo>
                <a:lnTo>
                  <a:pt x="4007" y="135"/>
                </a:lnTo>
                <a:lnTo>
                  <a:pt x="3989" y="160"/>
                </a:lnTo>
                <a:lnTo>
                  <a:pt x="3989" y="185"/>
                </a:lnTo>
                <a:lnTo>
                  <a:pt x="3989" y="211"/>
                </a:lnTo>
                <a:lnTo>
                  <a:pt x="3971" y="236"/>
                </a:lnTo>
                <a:lnTo>
                  <a:pt x="3953" y="261"/>
                </a:lnTo>
                <a:lnTo>
                  <a:pt x="3927" y="278"/>
                </a:lnTo>
                <a:lnTo>
                  <a:pt x="3909" y="303"/>
                </a:lnTo>
                <a:lnTo>
                  <a:pt x="3891" y="329"/>
                </a:lnTo>
                <a:lnTo>
                  <a:pt x="3864" y="345"/>
                </a:lnTo>
                <a:lnTo>
                  <a:pt x="3847" y="371"/>
                </a:lnTo>
                <a:lnTo>
                  <a:pt x="3820" y="396"/>
                </a:lnTo>
                <a:lnTo>
                  <a:pt x="3793" y="379"/>
                </a:lnTo>
                <a:lnTo>
                  <a:pt x="3775" y="354"/>
                </a:lnTo>
                <a:lnTo>
                  <a:pt x="3758" y="329"/>
                </a:lnTo>
                <a:lnTo>
                  <a:pt x="3740" y="303"/>
                </a:lnTo>
                <a:lnTo>
                  <a:pt x="3740" y="278"/>
                </a:lnTo>
                <a:lnTo>
                  <a:pt x="3722" y="253"/>
                </a:lnTo>
                <a:lnTo>
                  <a:pt x="3704" y="227"/>
                </a:lnTo>
                <a:lnTo>
                  <a:pt x="3669" y="211"/>
                </a:lnTo>
                <a:lnTo>
                  <a:pt x="3642" y="194"/>
                </a:lnTo>
                <a:lnTo>
                  <a:pt x="3633" y="169"/>
                </a:lnTo>
                <a:lnTo>
                  <a:pt x="3615" y="143"/>
                </a:lnTo>
                <a:lnTo>
                  <a:pt x="3588" y="126"/>
                </a:lnTo>
                <a:lnTo>
                  <a:pt x="3562" y="126"/>
                </a:lnTo>
                <a:lnTo>
                  <a:pt x="3553" y="160"/>
                </a:lnTo>
                <a:lnTo>
                  <a:pt x="3526" y="143"/>
                </a:lnTo>
                <a:lnTo>
                  <a:pt x="3499" y="152"/>
                </a:lnTo>
                <a:lnTo>
                  <a:pt x="3473" y="169"/>
                </a:lnTo>
                <a:lnTo>
                  <a:pt x="3455" y="194"/>
                </a:lnTo>
                <a:lnTo>
                  <a:pt x="3419" y="211"/>
                </a:lnTo>
                <a:lnTo>
                  <a:pt x="3393" y="202"/>
                </a:lnTo>
                <a:lnTo>
                  <a:pt x="3366" y="211"/>
                </a:lnTo>
                <a:lnTo>
                  <a:pt x="3339" y="227"/>
                </a:lnTo>
                <a:lnTo>
                  <a:pt x="3312" y="236"/>
                </a:lnTo>
                <a:lnTo>
                  <a:pt x="3286" y="227"/>
                </a:lnTo>
                <a:lnTo>
                  <a:pt x="3259" y="194"/>
                </a:lnTo>
                <a:lnTo>
                  <a:pt x="3232" y="194"/>
                </a:lnTo>
                <a:lnTo>
                  <a:pt x="3206" y="169"/>
                </a:lnTo>
                <a:lnTo>
                  <a:pt x="3170" y="143"/>
                </a:lnTo>
                <a:lnTo>
                  <a:pt x="3134" y="143"/>
                </a:lnTo>
                <a:lnTo>
                  <a:pt x="3108" y="160"/>
                </a:lnTo>
                <a:lnTo>
                  <a:pt x="3081" y="169"/>
                </a:lnTo>
                <a:lnTo>
                  <a:pt x="3054" y="194"/>
                </a:lnTo>
                <a:lnTo>
                  <a:pt x="3027" y="202"/>
                </a:lnTo>
                <a:lnTo>
                  <a:pt x="2992" y="227"/>
                </a:lnTo>
                <a:lnTo>
                  <a:pt x="2983" y="194"/>
                </a:lnTo>
                <a:lnTo>
                  <a:pt x="2956" y="177"/>
                </a:lnTo>
                <a:lnTo>
                  <a:pt x="2930" y="177"/>
                </a:lnTo>
                <a:lnTo>
                  <a:pt x="2903" y="169"/>
                </a:lnTo>
                <a:lnTo>
                  <a:pt x="2885" y="143"/>
                </a:lnTo>
                <a:lnTo>
                  <a:pt x="2858" y="143"/>
                </a:lnTo>
                <a:lnTo>
                  <a:pt x="2832" y="169"/>
                </a:lnTo>
                <a:lnTo>
                  <a:pt x="2805" y="169"/>
                </a:lnTo>
                <a:lnTo>
                  <a:pt x="2778" y="135"/>
                </a:lnTo>
                <a:lnTo>
                  <a:pt x="2751" y="126"/>
                </a:lnTo>
                <a:lnTo>
                  <a:pt x="2725" y="110"/>
                </a:lnTo>
                <a:lnTo>
                  <a:pt x="2698" y="126"/>
                </a:lnTo>
                <a:lnTo>
                  <a:pt x="2671" y="126"/>
                </a:lnTo>
                <a:lnTo>
                  <a:pt x="2636" y="135"/>
                </a:lnTo>
                <a:lnTo>
                  <a:pt x="2609" y="160"/>
                </a:lnTo>
                <a:lnTo>
                  <a:pt x="2582" y="135"/>
                </a:lnTo>
                <a:lnTo>
                  <a:pt x="2556" y="110"/>
                </a:lnTo>
                <a:lnTo>
                  <a:pt x="2529" y="93"/>
                </a:lnTo>
                <a:lnTo>
                  <a:pt x="2493" y="93"/>
                </a:lnTo>
                <a:lnTo>
                  <a:pt x="2475" y="118"/>
                </a:lnTo>
                <a:lnTo>
                  <a:pt x="2449" y="135"/>
                </a:lnTo>
                <a:lnTo>
                  <a:pt x="2422" y="160"/>
                </a:lnTo>
                <a:lnTo>
                  <a:pt x="2395" y="185"/>
                </a:lnTo>
                <a:lnTo>
                  <a:pt x="2369" y="211"/>
                </a:lnTo>
                <a:lnTo>
                  <a:pt x="2342" y="194"/>
                </a:lnTo>
                <a:lnTo>
                  <a:pt x="2315" y="177"/>
                </a:lnTo>
                <a:lnTo>
                  <a:pt x="2288" y="160"/>
                </a:lnTo>
                <a:lnTo>
                  <a:pt x="2262" y="143"/>
                </a:lnTo>
                <a:lnTo>
                  <a:pt x="2226" y="135"/>
                </a:lnTo>
                <a:lnTo>
                  <a:pt x="2199" y="118"/>
                </a:lnTo>
                <a:lnTo>
                  <a:pt x="2173" y="110"/>
                </a:lnTo>
                <a:lnTo>
                  <a:pt x="2146" y="110"/>
                </a:lnTo>
                <a:lnTo>
                  <a:pt x="2119" y="110"/>
                </a:lnTo>
                <a:lnTo>
                  <a:pt x="2101" y="84"/>
                </a:lnTo>
                <a:lnTo>
                  <a:pt x="2075" y="101"/>
                </a:lnTo>
                <a:lnTo>
                  <a:pt x="2048" y="76"/>
                </a:lnTo>
                <a:lnTo>
                  <a:pt x="2021" y="59"/>
                </a:lnTo>
                <a:lnTo>
                  <a:pt x="1995" y="59"/>
                </a:lnTo>
                <a:lnTo>
                  <a:pt x="1968" y="59"/>
                </a:lnTo>
                <a:lnTo>
                  <a:pt x="1959" y="84"/>
                </a:lnTo>
                <a:lnTo>
                  <a:pt x="1941" y="110"/>
                </a:lnTo>
                <a:lnTo>
                  <a:pt x="1914" y="126"/>
                </a:lnTo>
                <a:lnTo>
                  <a:pt x="1888" y="135"/>
                </a:lnTo>
                <a:lnTo>
                  <a:pt x="1861" y="143"/>
                </a:lnTo>
                <a:lnTo>
                  <a:pt x="1834" y="126"/>
                </a:lnTo>
                <a:lnTo>
                  <a:pt x="1808" y="126"/>
                </a:lnTo>
                <a:lnTo>
                  <a:pt x="1781" y="143"/>
                </a:lnTo>
                <a:lnTo>
                  <a:pt x="1763" y="169"/>
                </a:lnTo>
                <a:lnTo>
                  <a:pt x="1736" y="160"/>
                </a:lnTo>
                <a:lnTo>
                  <a:pt x="1710" y="143"/>
                </a:lnTo>
                <a:lnTo>
                  <a:pt x="1674" y="135"/>
                </a:lnTo>
                <a:lnTo>
                  <a:pt x="1647" y="126"/>
                </a:lnTo>
                <a:lnTo>
                  <a:pt x="1621" y="110"/>
                </a:lnTo>
                <a:lnTo>
                  <a:pt x="1585" y="126"/>
                </a:lnTo>
                <a:lnTo>
                  <a:pt x="1558" y="126"/>
                </a:lnTo>
                <a:lnTo>
                  <a:pt x="1532" y="126"/>
                </a:lnTo>
                <a:lnTo>
                  <a:pt x="1496" y="126"/>
                </a:lnTo>
                <a:lnTo>
                  <a:pt x="1460" y="135"/>
                </a:lnTo>
                <a:lnTo>
                  <a:pt x="1434" y="126"/>
                </a:lnTo>
                <a:lnTo>
                  <a:pt x="1425" y="101"/>
                </a:lnTo>
                <a:lnTo>
                  <a:pt x="1398" y="93"/>
                </a:lnTo>
                <a:lnTo>
                  <a:pt x="1371" y="110"/>
                </a:lnTo>
                <a:lnTo>
                  <a:pt x="1353" y="135"/>
                </a:lnTo>
                <a:lnTo>
                  <a:pt x="1327" y="143"/>
                </a:lnTo>
                <a:lnTo>
                  <a:pt x="1309" y="169"/>
                </a:lnTo>
                <a:lnTo>
                  <a:pt x="1282" y="160"/>
                </a:lnTo>
                <a:lnTo>
                  <a:pt x="1256" y="143"/>
                </a:lnTo>
                <a:lnTo>
                  <a:pt x="1229" y="126"/>
                </a:lnTo>
                <a:lnTo>
                  <a:pt x="1202" y="101"/>
                </a:lnTo>
                <a:lnTo>
                  <a:pt x="1184" y="76"/>
                </a:lnTo>
                <a:lnTo>
                  <a:pt x="1158" y="59"/>
                </a:lnTo>
                <a:lnTo>
                  <a:pt x="1131" y="67"/>
                </a:lnTo>
                <a:lnTo>
                  <a:pt x="1104" y="93"/>
                </a:lnTo>
                <a:lnTo>
                  <a:pt x="1077" y="110"/>
                </a:lnTo>
                <a:lnTo>
                  <a:pt x="1051" y="126"/>
                </a:lnTo>
                <a:lnTo>
                  <a:pt x="1024" y="143"/>
                </a:lnTo>
                <a:lnTo>
                  <a:pt x="997" y="143"/>
                </a:lnTo>
                <a:lnTo>
                  <a:pt x="971" y="143"/>
                </a:lnTo>
                <a:lnTo>
                  <a:pt x="944" y="160"/>
                </a:lnTo>
                <a:lnTo>
                  <a:pt x="917" y="177"/>
                </a:lnTo>
                <a:lnTo>
                  <a:pt x="890" y="177"/>
                </a:lnTo>
                <a:lnTo>
                  <a:pt x="864" y="177"/>
                </a:lnTo>
                <a:lnTo>
                  <a:pt x="837" y="185"/>
                </a:lnTo>
                <a:lnTo>
                  <a:pt x="810" y="177"/>
                </a:lnTo>
                <a:lnTo>
                  <a:pt x="784" y="185"/>
                </a:lnTo>
                <a:lnTo>
                  <a:pt x="766" y="211"/>
                </a:lnTo>
                <a:lnTo>
                  <a:pt x="739" y="202"/>
                </a:lnTo>
                <a:lnTo>
                  <a:pt x="712" y="169"/>
                </a:lnTo>
                <a:lnTo>
                  <a:pt x="695" y="143"/>
                </a:lnTo>
                <a:lnTo>
                  <a:pt x="659" y="135"/>
                </a:lnTo>
                <a:lnTo>
                  <a:pt x="632" y="126"/>
                </a:lnTo>
                <a:lnTo>
                  <a:pt x="605" y="110"/>
                </a:lnTo>
                <a:lnTo>
                  <a:pt x="588" y="135"/>
                </a:lnTo>
                <a:lnTo>
                  <a:pt x="561" y="160"/>
                </a:lnTo>
                <a:lnTo>
                  <a:pt x="534" y="169"/>
                </a:lnTo>
                <a:lnTo>
                  <a:pt x="516" y="194"/>
                </a:lnTo>
                <a:lnTo>
                  <a:pt x="490" y="211"/>
                </a:lnTo>
                <a:lnTo>
                  <a:pt x="463" y="227"/>
                </a:lnTo>
                <a:lnTo>
                  <a:pt x="445" y="202"/>
                </a:lnTo>
                <a:lnTo>
                  <a:pt x="419" y="194"/>
                </a:lnTo>
                <a:lnTo>
                  <a:pt x="383" y="177"/>
                </a:lnTo>
                <a:lnTo>
                  <a:pt x="356" y="177"/>
                </a:lnTo>
                <a:lnTo>
                  <a:pt x="329" y="160"/>
                </a:lnTo>
                <a:lnTo>
                  <a:pt x="303" y="143"/>
                </a:lnTo>
                <a:lnTo>
                  <a:pt x="276" y="126"/>
                </a:lnTo>
                <a:lnTo>
                  <a:pt x="249" y="110"/>
                </a:lnTo>
                <a:lnTo>
                  <a:pt x="223" y="101"/>
                </a:lnTo>
                <a:lnTo>
                  <a:pt x="196" y="101"/>
                </a:lnTo>
                <a:lnTo>
                  <a:pt x="169" y="110"/>
                </a:lnTo>
                <a:lnTo>
                  <a:pt x="142" y="110"/>
                </a:lnTo>
                <a:lnTo>
                  <a:pt x="116" y="126"/>
                </a:lnTo>
                <a:lnTo>
                  <a:pt x="89" y="126"/>
                </a:lnTo>
                <a:lnTo>
                  <a:pt x="62" y="135"/>
                </a:lnTo>
                <a:lnTo>
                  <a:pt x="36" y="135"/>
                </a:lnTo>
                <a:lnTo>
                  <a:pt x="9" y="135"/>
                </a:lnTo>
                <a:lnTo>
                  <a:pt x="0" y="110"/>
                </a:lnTo>
                <a:lnTo>
                  <a:pt x="0" y="84"/>
                </a:lnTo>
                <a:lnTo>
                  <a:pt x="0" y="59"/>
                </a:lnTo>
                <a:lnTo>
                  <a:pt x="0" y="34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81D58"/>
              </a:gs>
              <a:gs pos="100000">
                <a:srgbClr val="081D58">
                  <a:gamma/>
                  <a:shade val="80000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4" name="Rectangle 32">
            <a:extLst>
              <a:ext uri="{FF2B5EF4-FFF2-40B4-BE49-F238E27FC236}">
                <a16:creationId xmlns:a16="http://schemas.microsoft.com/office/drawing/2014/main" id="{8AD62BE2-4EAA-59DE-9D0A-89383AE66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6113" y="595313"/>
            <a:ext cx="946150" cy="4460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</a:rPr>
              <a:t>3</a:t>
            </a:r>
          </a:p>
        </p:txBody>
      </p:sp>
      <p:sp>
        <p:nvSpPr>
          <p:cNvPr id="28705" name="Rectangle 33">
            <a:extLst>
              <a:ext uri="{FF2B5EF4-FFF2-40B4-BE49-F238E27FC236}">
                <a16:creationId xmlns:a16="http://schemas.microsoft.com/office/drawing/2014/main" id="{55106EC8-D71C-EBEC-7379-89035F0A0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3343275"/>
            <a:ext cx="7786688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500.50     125.75   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8894.55</a:t>
            </a:r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745.55    345.23     123.45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AAEEA072-D539-B33D-1636-C64678963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" y="1708150"/>
            <a:ext cx="71342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>
            <a:spAutoFit/>
          </a:bodyPr>
          <a:lstStyle/>
          <a:p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1       2      3      4       5      6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F347CD0B-20C8-8C36-0362-642F605B0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3875" y="1152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4EF4ADEB-88BF-4D54-9AA1-3373A794B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7825" y="1152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E88FEDF3-EB39-00F2-3BB2-1FA776DC6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6425" y="1152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76BFFED4-AD3A-A371-0B0D-9C105653B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63" y="1152525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50531FF3-408F-7B8B-73A1-8FE67D89B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5613" y="1152525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8" name="Rectangle 8">
            <a:extLst>
              <a:ext uri="{FF2B5EF4-FFF2-40B4-BE49-F238E27FC236}">
                <a16:creationId xmlns:a16="http://schemas.microsoft.com/office/drawing/2014/main" id="{0448F915-DB57-06F6-DFAE-135F563F2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9450" y="1152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AutoShape 9">
            <a:extLst>
              <a:ext uri="{FF2B5EF4-FFF2-40B4-BE49-F238E27FC236}">
                <a16:creationId xmlns:a16="http://schemas.microsoft.com/office/drawing/2014/main" id="{7B2E47FD-D457-EC08-49E8-E4494B120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7250" y="1260475"/>
            <a:ext cx="641350" cy="241300"/>
          </a:xfrm>
          <a:prstGeom prst="rightArrow">
            <a:avLst>
              <a:gd name="adj1" fmla="val 50000"/>
              <a:gd name="adj2" fmla="val 132907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>
            <a:extLst>
              <a:ext uri="{FF2B5EF4-FFF2-40B4-BE49-F238E27FC236}">
                <a16:creationId xmlns:a16="http://schemas.microsoft.com/office/drawing/2014/main" id="{94F6F96B-AB5A-194A-EECB-9ECC93625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8" y="573088"/>
            <a:ext cx="1312862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 sz="2000">
                <a:effectLst/>
              </a:rPr>
              <a:t>TaxTotals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effectLst/>
              </a:rPr>
              <a:t>CountyTax</a:t>
            </a:r>
            <a:br>
              <a:rPr lang="en-US" altLang="en-US" sz="2000">
                <a:effectLst/>
              </a:rPr>
            </a:br>
            <a:endParaRPr lang="en-US" altLang="en-US" sz="2000">
              <a:effectLst/>
            </a:endParaRPr>
          </a:p>
        </p:txBody>
      </p:sp>
      <p:sp>
        <p:nvSpPr>
          <p:cNvPr id="30731" name="Rectangle 11">
            <a:extLst>
              <a:ext uri="{FF2B5EF4-FFF2-40B4-BE49-F238E27FC236}">
                <a16:creationId xmlns:a16="http://schemas.microsoft.com/office/drawing/2014/main" id="{C275FFC9-421E-E85F-290E-7139F6063F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3128963" cy="476250"/>
          </a:xfrm>
          <a:noFill/>
          <a:ln/>
        </p:spPr>
        <p:txBody>
          <a:bodyPr/>
          <a:lstStyle/>
          <a:p>
            <a:r>
              <a:rPr lang="en-US" altLang="en-US"/>
              <a:t>Declaring Tables.</a:t>
            </a:r>
          </a:p>
        </p:txBody>
      </p:sp>
      <p:sp>
        <p:nvSpPr>
          <p:cNvPr id="30732" name="Rectangle 12">
            <a:extLst>
              <a:ext uri="{FF2B5EF4-FFF2-40B4-BE49-F238E27FC236}">
                <a16:creationId xmlns:a16="http://schemas.microsoft.com/office/drawing/2014/main" id="{844A85D5-AAEF-AE90-276A-67F00A53D6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6713" y="1238250"/>
            <a:ext cx="7810500" cy="420688"/>
          </a:xfrm>
          <a:noFill/>
          <a:ln/>
        </p:spPr>
        <p:txBody>
          <a:bodyPr wrap="non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000000   000000    000000    000000    000000   000000</a:t>
            </a:r>
          </a:p>
        </p:txBody>
      </p:sp>
      <p:sp>
        <p:nvSpPr>
          <p:cNvPr id="30733" name="Rectangle 13">
            <a:extLst>
              <a:ext uri="{FF2B5EF4-FFF2-40B4-BE49-F238E27FC236}">
                <a16:creationId xmlns:a16="http://schemas.microsoft.com/office/drawing/2014/main" id="{459C77EC-83AE-F223-DA81-AF74C4F85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588" y="2476500"/>
            <a:ext cx="6600825" cy="396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marL="3810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 TaxTotals.</a:t>
            </a:r>
            <a:b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02  CountyTax  PIC 9(10)V99 </a:t>
            </a:r>
            <a:b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        OCCURS 26 TIMES.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    or</a:t>
            </a:r>
            <a:endParaRPr lang="en-US" altLang="en-US" sz="2400"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02  CountyTax  OCCURS 26 TIMES </a:t>
            </a:r>
            <a:b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        PIC 9(10)V99.</a:t>
            </a:r>
            <a:b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endParaRPr lang="en-US" altLang="en-US" sz="2400"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e.g. 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MOVE ZEROS TO TaxTotals.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MOVE 20 TO CountyTax(5).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</a:t>
            </a:r>
          </a:p>
        </p:txBody>
      </p:sp>
      <p:sp>
        <p:nvSpPr>
          <p:cNvPr id="30734" name="Freeform 14">
            <a:extLst>
              <a:ext uri="{FF2B5EF4-FFF2-40B4-BE49-F238E27FC236}">
                <a16:creationId xmlns:a16="http://schemas.microsoft.com/office/drawing/2014/main" id="{2D79FA5B-3DDF-1631-8D87-51007ACB4405}"/>
              </a:ext>
            </a:extLst>
          </p:cNvPr>
          <p:cNvSpPr>
            <a:spLocks/>
          </p:cNvSpPr>
          <p:nvPr/>
        </p:nvSpPr>
        <p:spPr bwMode="auto">
          <a:xfrm>
            <a:off x="8067675" y="1146175"/>
            <a:ext cx="312738" cy="531813"/>
          </a:xfrm>
          <a:custGeom>
            <a:avLst/>
            <a:gdLst>
              <a:gd name="T0" fmla="*/ 170 w 197"/>
              <a:gd name="T1" fmla="*/ 0 h 335"/>
              <a:gd name="T2" fmla="*/ 146 w 197"/>
              <a:gd name="T3" fmla="*/ 9 h 335"/>
              <a:gd name="T4" fmla="*/ 133 w 197"/>
              <a:gd name="T5" fmla="*/ 38 h 335"/>
              <a:gd name="T6" fmla="*/ 103 w 197"/>
              <a:gd name="T7" fmla="*/ 40 h 335"/>
              <a:gd name="T8" fmla="*/ 106 w 197"/>
              <a:gd name="T9" fmla="*/ 71 h 335"/>
              <a:gd name="T10" fmla="*/ 37 w 197"/>
              <a:gd name="T11" fmla="*/ 80 h 335"/>
              <a:gd name="T12" fmla="*/ 94 w 197"/>
              <a:gd name="T13" fmla="*/ 111 h 335"/>
              <a:gd name="T14" fmla="*/ 94 w 197"/>
              <a:gd name="T15" fmla="*/ 136 h 335"/>
              <a:gd name="T16" fmla="*/ 71 w 197"/>
              <a:gd name="T17" fmla="*/ 145 h 335"/>
              <a:gd name="T18" fmla="*/ 0 w 197"/>
              <a:gd name="T19" fmla="*/ 152 h 335"/>
              <a:gd name="T20" fmla="*/ 83 w 197"/>
              <a:gd name="T21" fmla="*/ 194 h 335"/>
              <a:gd name="T22" fmla="*/ 106 w 197"/>
              <a:gd name="T23" fmla="*/ 202 h 335"/>
              <a:gd name="T24" fmla="*/ 124 w 197"/>
              <a:gd name="T25" fmla="*/ 221 h 335"/>
              <a:gd name="T26" fmla="*/ 103 w 197"/>
              <a:gd name="T27" fmla="*/ 243 h 335"/>
              <a:gd name="T28" fmla="*/ 82 w 197"/>
              <a:gd name="T29" fmla="*/ 260 h 335"/>
              <a:gd name="T30" fmla="*/ 52 w 197"/>
              <a:gd name="T31" fmla="*/ 269 h 335"/>
              <a:gd name="T32" fmla="*/ 28 w 197"/>
              <a:gd name="T33" fmla="*/ 292 h 335"/>
              <a:gd name="T34" fmla="*/ 79 w 197"/>
              <a:gd name="T35" fmla="*/ 312 h 335"/>
              <a:gd name="T36" fmla="*/ 102 w 197"/>
              <a:gd name="T37" fmla="*/ 325 h 335"/>
              <a:gd name="T38" fmla="*/ 126 w 197"/>
              <a:gd name="T39" fmla="*/ 325 h 335"/>
              <a:gd name="T40" fmla="*/ 152 w 197"/>
              <a:gd name="T41" fmla="*/ 334 h 335"/>
              <a:gd name="T42" fmla="*/ 167 w 197"/>
              <a:gd name="T43" fmla="*/ 328 h 335"/>
              <a:gd name="T44" fmla="*/ 184 w 197"/>
              <a:gd name="T45" fmla="*/ 332 h 335"/>
              <a:gd name="T46" fmla="*/ 196 w 197"/>
              <a:gd name="T47" fmla="*/ 327 h 335"/>
              <a:gd name="T48" fmla="*/ 196 w 197"/>
              <a:gd name="T49" fmla="*/ 301 h 335"/>
              <a:gd name="T50" fmla="*/ 196 w 197"/>
              <a:gd name="T51" fmla="*/ 277 h 335"/>
              <a:gd name="T52" fmla="*/ 196 w 197"/>
              <a:gd name="T53" fmla="*/ 252 h 335"/>
              <a:gd name="T54" fmla="*/ 193 w 197"/>
              <a:gd name="T55" fmla="*/ 224 h 335"/>
              <a:gd name="T56" fmla="*/ 196 w 197"/>
              <a:gd name="T57" fmla="*/ 202 h 335"/>
              <a:gd name="T58" fmla="*/ 196 w 197"/>
              <a:gd name="T59" fmla="*/ 177 h 335"/>
              <a:gd name="T60" fmla="*/ 196 w 197"/>
              <a:gd name="T61" fmla="*/ 136 h 335"/>
              <a:gd name="T62" fmla="*/ 196 w 197"/>
              <a:gd name="T63" fmla="*/ 95 h 335"/>
              <a:gd name="T64" fmla="*/ 196 w 197"/>
              <a:gd name="T65" fmla="*/ 54 h 335"/>
              <a:gd name="T66" fmla="*/ 196 w 197"/>
              <a:gd name="T67" fmla="*/ 29 h 335"/>
              <a:gd name="T68" fmla="*/ 196 w 197"/>
              <a:gd name="T69" fmla="*/ 4 h 335"/>
              <a:gd name="T70" fmla="*/ 170 w 197"/>
              <a:gd name="T71" fmla="*/ 0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97" h="335">
                <a:moveTo>
                  <a:pt x="170" y="0"/>
                </a:moveTo>
                <a:lnTo>
                  <a:pt x="146" y="9"/>
                </a:lnTo>
                <a:lnTo>
                  <a:pt x="133" y="38"/>
                </a:lnTo>
                <a:lnTo>
                  <a:pt x="103" y="40"/>
                </a:lnTo>
                <a:lnTo>
                  <a:pt x="106" y="71"/>
                </a:lnTo>
                <a:lnTo>
                  <a:pt x="37" y="80"/>
                </a:lnTo>
                <a:lnTo>
                  <a:pt x="94" y="111"/>
                </a:lnTo>
                <a:lnTo>
                  <a:pt x="94" y="136"/>
                </a:lnTo>
                <a:lnTo>
                  <a:pt x="71" y="145"/>
                </a:lnTo>
                <a:lnTo>
                  <a:pt x="0" y="152"/>
                </a:lnTo>
                <a:lnTo>
                  <a:pt x="83" y="194"/>
                </a:lnTo>
                <a:lnTo>
                  <a:pt x="106" y="202"/>
                </a:lnTo>
                <a:lnTo>
                  <a:pt x="124" y="221"/>
                </a:lnTo>
                <a:lnTo>
                  <a:pt x="103" y="243"/>
                </a:lnTo>
                <a:lnTo>
                  <a:pt x="82" y="260"/>
                </a:lnTo>
                <a:lnTo>
                  <a:pt x="52" y="269"/>
                </a:lnTo>
                <a:lnTo>
                  <a:pt x="28" y="292"/>
                </a:lnTo>
                <a:lnTo>
                  <a:pt x="79" y="312"/>
                </a:lnTo>
                <a:lnTo>
                  <a:pt x="102" y="325"/>
                </a:lnTo>
                <a:lnTo>
                  <a:pt x="126" y="325"/>
                </a:lnTo>
                <a:lnTo>
                  <a:pt x="152" y="334"/>
                </a:lnTo>
                <a:lnTo>
                  <a:pt x="167" y="328"/>
                </a:lnTo>
                <a:lnTo>
                  <a:pt x="184" y="332"/>
                </a:lnTo>
                <a:lnTo>
                  <a:pt x="196" y="327"/>
                </a:lnTo>
                <a:lnTo>
                  <a:pt x="196" y="301"/>
                </a:lnTo>
                <a:lnTo>
                  <a:pt x="196" y="277"/>
                </a:lnTo>
                <a:lnTo>
                  <a:pt x="196" y="252"/>
                </a:lnTo>
                <a:lnTo>
                  <a:pt x="193" y="224"/>
                </a:lnTo>
                <a:lnTo>
                  <a:pt x="196" y="202"/>
                </a:lnTo>
                <a:lnTo>
                  <a:pt x="196" y="177"/>
                </a:lnTo>
                <a:lnTo>
                  <a:pt x="196" y="136"/>
                </a:lnTo>
                <a:lnTo>
                  <a:pt x="196" y="95"/>
                </a:lnTo>
                <a:lnTo>
                  <a:pt x="196" y="54"/>
                </a:lnTo>
                <a:lnTo>
                  <a:pt x="196" y="29"/>
                </a:lnTo>
                <a:lnTo>
                  <a:pt x="196" y="4"/>
                </a:lnTo>
                <a:lnTo>
                  <a:pt x="17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Rectangle 15">
            <a:extLst>
              <a:ext uri="{FF2B5EF4-FFF2-40B4-BE49-F238E27FC236}">
                <a16:creationId xmlns:a16="http://schemas.microsoft.com/office/drawing/2014/main" id="{1C93292A-792F-19A0-6819-92AE8EA6F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2150" y="1133475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0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2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D0F887C4-5EED-2980-5C75-BEDEB025EE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05050" y="76200"/>
            <a:ext cx="4551363" cy="476250"/>
          </a:xfrm>
          <a:noFill/>
          <a:ln/>
        </p:spPr>
        <p:txBody>
          <a:bodyPr/>
          <a:lstStyle/>
          <a:p>
            <a:r>
              <a:rPr lang="en-US" altLang="en-US"/>
              <a:t>Group Items as Elements.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43AEC473-5916-0EFA-DBD2-70565279D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038" y="1350963"/>
            <a:ext cx="71659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>
            <a:spAutoFit/>
          </a:bodyPr>
          <a:lstStyle/>
          <a:p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1       2      3      </a:t>
            </a:r>
            <a:r>
              <a:rPr lang="en-US" altLang="en-US" sz="12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4     </a:t>
            </a: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5      6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618DD5E8-A448-6A37-D8FF-07FF2F651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9588" y="795338"/>
            <a:ext cx="1331912" cy="5318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CA950BE8-EFFB-9051-90DE-A3E8014C5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4963" y="795338"/>
            <a:ext cx="1331912" cy="5318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A5A2CF19-0825-F0AD-C238-2F67B9FDC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795338"/>
            <a:ext cx="1331913" cy="5318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9AB4DECD-510A-C07F-322D-E7770E131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" y="795338"/>
            <a:ext cx="1331913" cy="5318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Rectangle 8">
            <a:extLst>
              <a:ext uri="{FF2B5EF4-FFF2-40B4-BE49-F238E27FC236}">
                <a16:creationId xmlns:a16="http://schemas.microsoft.com/office/drawing/2014/main" id="{3CBDB02C-8A8D-388C-733C-1770AB448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0050" y="782638"/>
            <a:ext cx="1357313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7" name="Rectangle 9">
            <a:extLst>
              <a:ext uri="{FF2B5EF4-FFF2-40B4-BE49-F238E27FC236}">
                <a16:creationId xmlns:a16="http://schemas.microsoft.com/office/drawing/2014/main" id="{7A91FE40-934E-9D55-9862-603FB5CE3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4213" y="795338"/>
            <a:ext cx="1331912" cy="5318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Freeform 10">
            <a:extLst>
              <a:ext uri="{FF2B5EF4-FFF2-40B4-BE49-F238E27FC236}">
                <a16:creationId xmlns:a16="http://schemas.microsoft.com/office/drawing/2014/main" id="{A8FFAE13-8DAA-9DAE-8F7E-74AE7ABCAA9D}"/>
              </a:ext>
            </a:extLst>
          </p:cNvPr>
          <p:cNvSpPr>
            <a:spLocks/>
          </p:cNvSpPr>
          <p:nvPr/>
        </p:nvSpPr>
        <p:spPr bwMode="auto">
          <a:xfrm>
            <a:off x="8072438" y="788988"/>
            <a:ext cx="312737" cy="531812"/>
          </a:xfrm>
          <a:custGeom>
            <a:avLst/>
            <a:gdLst>
              <a:gd name="T0" fmla="*/ 170 w 197"/>
              <a:gd name="T1" fmla="*/ 0 h 335"/>
              <a:gd name="T2" fmla="*/ 146 w 197"/>
              <a:gd name="T3" fmla="*/ 9 h 335"/>
              <a:gd name="T4" fmla="*/ 133 w 197"/>
              <a:gd name="T5" fmla="*/ 38 h 335"/>
              <a:gd name="T6" fmla="*/ 103 w 197"/>
              <a:gd name="T7" fmla="*/ 40 h 335"/>
              <a:gd name="T8" fmla="*/ 106 w 197"/>
              <a:gd name="T9" fmla="*/ 71 h 335"/>
              <a:gd name="T10" fmla="*/ 37 w 197"/>
              <a:gd name="T11" fmla="*/ 80 h 335"/>
              <a:gd name="T12" fmla="*/ 94 w 197"/>
              <a:gd name="T13" fmla="*/ 111 h 335"/>
              <a:gd name="T14" fmla="*/ 94 w 197"/>
              <a:gd name="T15" fmla="*/ 136 h 335"/>
              <a:gd name="T16" fmla="*/ 71 w 197"/>
              <a:gd name="T17" fmla="*/ 145 h 335"/>
              <a:gd name="T18" fmla="*/ 0 w 197"/>
              <a:gd name="T19" fmla="*/ 152 h 335"/>
              <a:gd name="T20" fmla="*/ 83 w 197"/>
              <a:gd name="T21" fmla="*/ 194 h 335"/>
              <a:gd name="T22" fmla="*/ 106 w 197"/>
              <a:gd name="T23" fmla="*/ 202 h 335"/>
              <a:gd name="T24" fmla="*/ 124 w 197"/>
              <a:gd name="T25" fmla="*/ 221 h 335"/>
              <a:gd name="T26" fmla="*/ 103 w 197"/>
              <a:gd name="T27" fmla="*/ 243 h 335"/>
              <a:gd name="T28" fmla="*/ 82 w 197"/>
              <a:gd name="T29" fmla="*/ 260 h 335"/>
              <a:gd name="T30" fmla="*/ 52 w 197"/>
              <a:gd name="T31" fmla="*/ 269 h 335"/>
              <a:gd name="T32" fmla="*/ 28 w 197"/>
              <a:gd name="T33" fmla="*/ 292 h 335"/>
              <a:gd name="T34" fmla="*/ 79 w 197"/>
              <a:gd name="T35" fmla="*/ 312 h 335"/>
              <a:gd name="T36" fmla="*/ 102 w 197"/>
              <a:gd name="T37" fmla="*/ 325 h 335"/>
              <a:gd name="T38" fmla="*/ 126 w 197"/>
              <a:gd name="T39" fmla="*/ 325 h 335"/>
              <a:gd name="T40" fmla="*/ 152 w 197"/>
              <a:gd name="T41" fmla="*/ 334 h 335"/>
              <a:gd name="T42" fmla="*/ 167 w 197"/>
              <a:gd name="T43" fmla="*/ 328 h 335"/>
              <a:gd name="T44" fmla="*/ 184 w 197"/>
              <a:gd name="T45" fmla="*/ 332 h 335"/>
              <a:gd name="T46" fmla="*/ 196 w 197"/>
              <a:gd name="T47" fmla="*/ 327 h 335"/>
              <a:gd name="T48" fmla="*/ 196 w 197"/>
              <a:gd name="T49" fmla="*/ 301 h 335"/>
              <a:gd name="T50" fmla="*/ 196 w 197"/>
              <a:gd name="T51" fmla="*/ 277 h 335"/>
              <a:gd name="T52" fmla="*/ 196 w 197"/>
              <a:gd name="T53" fmla="*/ 252 h 335"/>
              <a:gd name="T54" fmla="*/ 193 w 197"/>
              <a:gd name="T55" fmla="*/ 224 h 335"/>
              <a:gd name="T56" fmla="*/ 196 w 197"/>
              <a:gd name="T57" fmla="*/ 202 h 335"/>
              <a:gd name="T58" fmla="*/ 196 w 197"/>
              <a:gd name="T59" fmla="*/ 177 h 335"/>
              <a:gd name="T60" fmla="*/ 196 w 197"/>
              <a:gd name="T61" fmla="*/ 136 h 335"/>
              <a:gd name="T62" fmla="*/ 196 w 197"/>
              <a:gd name="T63" fmla="*/ 95 h 335"/>
              <a:gd name="T64" fmla="*/ 196 w 197"/>
              <a:gd name="T65" fmla="*/ 54 h 335"/>
              <a:gd name="T66" fmla="*/ 196 w 197"/>
              <a:gd name="T67" fmla="*/ 29 h 335"/>
              <a:gd name="T68" fmla="*/ 196 w 197"/>
              <a:gd name="T69" fmla="*/ 4 h 335"/>
              <a:gd name="T70" fmla="*/ 170 w 197"/>
              <a:gd name="T71" fmla="*/ 0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97" h="335">
                <a:moveTo>
                  <a:pt x="170" y="0"/>
                </a:moveTo>
                <a:lnTo>
                  <a:pt x="146" y="9"/>
                </a:lnTo>
                <a:lnTo>
                  <a:pt x="133" y="38"/>
                </a:lnTo>
                <a:lnTo>
                  <a:pt x="103" y="40"/>
                </a:lnTo>
                <a:lnTo>
                  <a:pt x="106" y="71"/>
                </a:lnTo>
                <a:lnTo>
                  <a:pt x="37" y="80"/>
                </a:lnTo>
                <a:lnTo>
                  <a:pt x="94" y="111"/>
                </a:lnTo>
                <a:lnTo>
                  <a:pt x="94" y="136"/>
                </a:lnTo>
                <a:lnTo>
                  <a:pt x="71" y="145"/>
                </a:lnTo>
                <a:lnTo>
                  <a:pt x="0" y="152"/>
                </a:lnTo>
                <a:lnTo>
                  <a:pt x="83" y="194"/>
                </a:lnTo>
                <a:lnTo>
                  <a:pt x="106" y="202"/>
                </a:lnTo>
                <a:lnTo>
                  <a:pt x="124" y="221"/>
                </a:lnTo>
                <a:lnTo>
                  <a:pt x="103" y="243"/>
                </a:lnTo>
                <a:lnTo>
                  <a:pt x="82" y="260"/>
                </a:lnTo>
                <a:lnTo>
                  <a:pt x="52" y="269"/>
                </a:lnTo>
                <a:lnTo>
                  <a:pt x="28" y="292"/>
                </a:lnTo>
                <a:lnTo>
                  <a:pt x="79" y="312"/>
                </a:lnTo>
                <a:lnTo>
                  <a:pt x="102" y="325"/>
                </a:lnTo>
                <a:lnTo>
                  <a:pt x="126" y="325"/>
                </a:lnTo>
                <a:lnTo>
                  <a:pt x="152" y="334"/>
                </a:lnTo>
                <a:lnTo>
                  <a:pt x="167" y="328"/>
                </a:lnTo>
                <a:lnTo>
                  <a:pt x="184" y="332"/>
                </a:lnTo>
                <a:lnTo>
                  <a:pt x="196" y="327"/>
                </a:lnTo>
                <a:lnTo>
                  <a:pt x="196" y="301"/>
                </a:lnTo>
                <a:lnTo>
                  <a:pt x="196" y="277"/>
                </a:lnTo>
                <a:lnTo>
                  <a:pt x="196" y="252"/>
                </a:lnTo>
                <a:lnTo>
                  <a:pt x="193" y="224"/>
                </a:lnTo>
                <a:lnTo>
                  <a:pt x="196" y="202"/>
                </a:lnTo>
                <a:lnTo>
                  <a:pt x="196" y="177"/>
                </a:lnTo>
                <a:lnTo>
                  <a:pt x="196" y="136"/>
                </a:lnTo>
                <a:lnTo>
                  <a:pt x="196" y="95"/>
                </a:lnTo>
                <a:lnTo>
                  <a:pt x="196" y="54"/>
                </a:lnTo>
                <a:lnTo>
                  <a:pt x="196" y="29"/>
                </a:lnTo>
                <a:lnTo>
                  <a:pt x="196" y="4"/>
                </a:lnTo>
                <a:lnTo>
                  <a:pt x="17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Rectangle 11">
            <a:extLst>
              <a:ext uri="{FF2B5EF4-FFF2-40B4-BE49-F238E27FC236}">
                <a16:creationId xmlns:a16="http://schemas.microsoft.com/office/drawing/2014/main" id="{DC026283-E752-7E23-1DC3-B400BC3E0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776288"/>
            <a:ext cx="90487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AutoShape 12">
            <a:extLst>
              <a:ext uri="{FF2B5EF4-FFF2-40B4-BE49-F238E27FC236}">
                <a16:creationId xmlns:a16="http://schemas.microsoft.com/office/drawing/2014/main" id="{2A25AD75-E1F6-5755-51BF-A5CB973C4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4388" y="903288"/>
            <a:ext cx="641350" cy="241300"/>
          </a:xfrm>
          <a:prstGeom prst="rightArrow">
            <a:avLst>
              <a:gd name="adj1" fmla="val 50000"/>
              <a:gd name="adj2" fmla="val 132907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Rectangle 13">
            <a:extLst>
              <a:ext uri="{FF2B5EF4-FFF2-40B4-BE49-F238E27FC236}">
                <a16:creationId xmlns:a16="http://schemas.microsoft.com/office/drawing/2014/main" id="{805E901C-1FE1-9089-ED55-FCEA9509E6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" y="447675"/>
            <a:ext cx="1422400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 sz="2400">
                <a:effectLst/>
              </a:rPr>
              <a:t>TaxTotals</a:t>
            </a:r>
          </a:p>
        </p:txBody>
      </p:sp>
      <p:sp>
        <p:nvSpPr>
          <p:cNvPr id="32782" name="Line 14">
            <a:extLst>
              <a:ext uri="{FF2B5EF4-FFF2-40B4-BE49-F238E27FC236}">
                <a16:creationId xmlns:a16="http://schemas.microsoft.com/office/drawing/2014/main" id="{BF3DFC00-DE1F-D503-38FA-447B68A3CB79}"/>
              </a:ext>
            </a:extLst>
          </p:cNvPr>
          <p:cNvSpPr>
            <a:spLocks noChangeShapeType="1"/>
          </p:cNvSpPr>
          <p:nvPr/>
        </p:nvSpPr>
        <p:spPr bwMode="auto">
          <a:xfrm>
            <a:off x="871538" y="800100"/>
            <a:ext cx="0" cy="542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15">
            <a:extLst>
              <a:ext uri="{FF2B5EF4-FFF2-40B4-BE49-F238E27FC236}">
                <a16:creationId xmlns:a16="http://schemas.microsoft.com/office/drawing/2014/main" id="{D7DA3A9B-9C2F-A5D2-A52A-0FB22732105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8375" y="781050"/>
            <a:ext cx="0" cy="542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Line 16">
            <a:extLst>
              <a:ext uri="{FF2B5EF4-FFF2-40B4-BE49-F238E27FC236}">
                <a16:creationId xmlns:a16="http://schemas.microsoft.com/office/drawing/2014/main" id="{4F06116D-386E-D8DD-5955-CC7E866945A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5688" y="781050"/>
            <a:ext cx="0" cy="542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Line 17">
            <a:extLst>
              <a:ext uri="{FF2B5EF4-FFF2-40B4-BE49-F238E27FC236}">
                <a16:creationId xmlns:a16="http://schemas.microsoft.com/office/drawing/2014/main" id="{0CF9ED44-5497-DB1D-D37F-DFA7937A97CF}"/>
              </a:ext>
            </a:extLst>
          </p:cNvPr>
          <p:cNvSpPr>
            <a:spLocks noChangeShapeType="1"/>
          </p:cNvSpPr>
          <p:nvPr/>
        </p:nvSpPr>
        <p:spPr bwMode="auto">
          <a:xfrm>
            <a:off x="4967288" y="795338"/>
            <a:ext cx="0" cy="542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6" name="Line 18">
            <a:extLst>
              <a:ext uri="{FF2B5EF4-FFF2-40B4-BE49-F238E27FC236}">
                <a16:creationId xmlns:a16="http://schemas.microsoft.com/office/drawing/2014/main" id="{61B93EDA-C653-926D-B397-D1416460E438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3175" y="795338"/>
            <a:ext cx="0" cy="542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Rectangle 19">
            <a:extLst>
              <a:ext uri="{FF2B5EF4-FFF2-40B4-BE49-F238E27FC236}">
                <a16:creationId xmlns:a16="http://schemas.microsoft.com/office/drawing/2014/main" id="{3E31C346-F8A6-9672-D0FC-84E875887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0725" y="2519363"/>
            <a:ext cx="3260725" cy="5318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Line 20">
            <a:extLst>
              <a:ext uri="{FF2B5EF4-FFF2-40B4-BE49-F238E27FC236}">
                <a16:creationId xmlns:a16="http://schemas.microsoft.com/office/drawing/2014/main" id="{F310EAA5-6874-BEFD-2464-CFACD0EAFE3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6675" y="795338"/>
            <a:ext cx="0" cy="542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Line 21">
            <a:extLst>
              <a:ext uri="{FF2B5EF4-FFF2-40B4-BE49-F238E27FC236}">
                <a16:creationId xmlns:a16="http://schemas.microsoft.com/office/drawing/2014/main" id="{FC9C72DF-E967-3960-B2E6-855BBDFA7A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0" y="2514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0" name="Rectangle 22">
            <a:extLst>
              <a:ext uri="{FF2B5EF4-FFF2-40B4-BE49-F238E27FC236}">
                <a16:creationId xmlns:a16="http://schemas.microsoft.com/office/drawing/2014/main" id="{5CC69F64-FFD2-6E75-FBCC-CF8975FAD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8850" y="3186113"/>
            <a:ext cx="2800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effectLst/>
              </a:rPr>
              <a:t>CountyTax     PayerCount</a:t>
            </a:r>
            <a:br>
              <a:rPr lang="en-US" altLang="en-US" sz="2000">
                <a:effectLst/>
              </a:rPr>
            </a:br>
            <a:r>
              <a:rPr lang="en-US" altLang="en-US" sz="2400">
                <a:effectLst/>
              </a:rPr>
              <a:t>CountyTaxDetails</a:t>
            </a:r>
          </a:p>
        </p:txBody>
      </p:sp>
      <p:sp>
        <p:nvSpPr>
          <p:cNvPr id="32791" name="Line 23">
            <a:extLst>
              <a:ext uri="{FF2B5EF4-FFF2-40B4-BE49-F238E27FC236}">
                <a16:creationId xmlns:a16="http://schemas.microsoft.com/office/drawing/2014/main" id="{303E5CB5-C5F2-2A39-D1B6-21CE0E0D6C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5963" y="1343025"/>
            <a:ext cx="957262" cy="1157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2" name="Line 24">
            <a:extLst>
              <a:ext uri="{FF2B5EF4-FFF2-40B4-BE49-F238E27FC236}">
                <a16:creationId xmlns:a16="http://schemas.microsoft.com/office/drawing/2014/main" id="{E18113D3-8347-B72C-5D4F-3D077B20875C}"/>
              </a:ext>
            </a:extLst>
          </p:cNvPr>
          <p:cNvSpPr>
            <a:spLocks noChangeShapeType="1"/>
          </p:cNvSpPr>
          <p:nvPr/>
        </p:nvSpPr>
        <p:spPr bwMode="auto">
          <a:xfrm>
            <a:off x="4286250" y="1328738"/>
            <a:ext cx="971550" cy="11858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3" name="Line 25">
            <a:extLst>
              <a:ext uri="{FF2B5EF4-FFF2-40B4-BE49-F238E27FC236}">
                <a16:creationId xmlns:a16="http://schemas.microsoft.com/office/drawing/2014/main" id="{950744A7-CFC6-B7BE-2118-F5697FED4475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2750" y="790575"/>
            <a:ext cx="137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4" name="Line 26">
            <a:extLst>
              <a:ext uri="{FF2B5EF4-FFF2-40B4-BE49-F238E27FC236}">
                <a16:creationId xmlns:a16="http://schemas.microsoft.com/office/drawing/2014/main" id="{1C54434D-6BE9-3723-F876-CB689C012B6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7513" y="785813"/>
            <a:ext cx="0" cy="542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5" name="Line 27">
            <a:extLst>
              <a:ext uri="{FF2B5EF4-FFF2-40B4-BE49-F238E27FC236}">
                <a16:creationId xmlns:a16="http://schemas.microsoft.com/office/drawing/2014/main" id="{857C3E4F-203E-636D-60D0-F3C99BAC92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5775" y="795338"/>
            <a:ext cx="0" cy="542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6" name="Rectangle 28">
            <a:extLst>
              <a:ext uri="{FF2B5EF4-FFF2-40B4-BE49-F238E27FC236}">
                <a16:creationId xmlns:a16="http://schemas.microsoft.com/office/drawing/2014/main" id="{53E0762B-4C4F-AF6C-21B7-D3845A786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975" y="3859213"/>
            <a:ext cx="7699375" cy="270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marL="3810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01  TaxTotals.</a:t>
            </a:r>
            <a:b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02  CountyTaxDetails OCCURS 26 TIMES.</a:t>
            </a:r>
            <a:b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 CountyTax    PIC 9(10)V99.</a:t>
            </a:r>
            <a:b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03  PayerCount   PIC 9(7).</a:t>
            </a:r>
          </a:p>
          <a:p>
            <a:pPr>
              <a:lnSpc>
                <a:spcPct val="90000"/>
              </a:lnSpc>
              <a:spcBef>
                <a:spcPct val="85000"/>
              </a:spcBef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e.g.  MOVE 25 TO PayerCount(2).</a:t>
            </a:r>
            <a:b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MOVE 67 TO  CountyTax(5).</a:t>
            </a:r>
            <a:b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MOVE ZEROS TO CountyTaxDetails(3). </a:t>
            </a:r>
          </a:p>
        </p:txBody>
      </p:sp>
      <p:sp>
        <p:nvSpPr>
          <p:cNvPr id="32797" name="Rectangle 29">
            <a:extLst>
              <a:ext uri="{FF2B5EF4-FFF2-40B4-BE49-F238E27FC236}">
                <a16:creationId xmlns:a16="http://schemas.microsoft.com/office/drawing/2014/main" id="{272B9791-BA46-D0E3-A84D-FBF22DB6F5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4025" y="866775"/>
            <a:ext cx="4481513" cy="2155825"/>
          </a:xfrm>
          <a:noFill/>
          <a:ln/>
        </p:spPr>
        <p:txBody>
          <a:bodyPr wrap="none" lIns="0" tIns="0" rIns="0" bIns="0">
            <a:spAutoFit/>
          </a:bodyPr>
          <a:lstStyle/>
          <a:p>
            <a:pPr marL="0" indent="0">
              <a:spcBef>
                <a:spcPct val="55000"/>
              </a:spcBef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latin typeface="Courier New" panose="02070309020205020404" pitchFamily="49" charset="0"/>
              </a:rPr>
              <a:t>   25              67</a:t>
            </a:r>
          </a:p>
          <a:p>
            <a:pPr marL="0" indent="0">
              <a:spcBef>
                <a:spcPct val="55000"/>
              </a:spcBef>
              <a:buFont typeface="Wingdings" panose="05000000000000000000" pitchFamily="2" charset="2"/>
              <a:buNone/>
            </a:pPr>
            <a:br>
              <a:rPr lang="en-US" altLang="en-US" sz="2800">
                <a:solidFill>
                  <a:schemeClr val="tx2"/>
                </a:solidFill>
                <a:latin typeface="Courier New" panose="02070309020205020404" pitchFamily="49" charset="0"/>
              </a:rPr>
            </a:br>
            <a:br>
              <a:rPr lang="en-US" altLang="en-US" sz="2800">
                <a:solidFill>
                  <a:schemeClr val="tx2"/>
                </a:solidFill>
                <a:latin typeface="Courier New" panose="02070309020205020404" pitchFamily="49" charset="0"/>
              </a:rPr>
            </a:br>
            <a:br>
              <a:rPr lang="en-US" altLang="en-US" sz="2800">
                <a:solidFill>
                  <a:schemeClr val="tx2"/>
                </a:solidFill>
                <a:latin typeface="Courier New" panose="02070309020205020404" pitchFamily="49" charset="0"/>
              </a:rPr>
            </a:br>
            <a:r>
              <a:rPr lang="en-US" altLang="en-US" sz="2800">
                <a:solidFill>
                  <a:schemeClr val="tx2"/>
                </a:solidFill>
                <a:latin typeface="Courier New" panose="02070309020205020404" pitchFamily="49" charset="0"/>
              </a:rPr>
              <a:t>  000000  000000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9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4CC0A173-38E2-E9E0-07B2-B80680FC8D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0750" y="133350"/>
            <a:ext cx="5045075" cy="476250"/>
          </a:xfrm>
          <a:noFill/>
          <a:ln/>
        </p:spPr>
        <p:txBody>
          <a:bodyPr/>
          <a:lstStyle/>
          <a:p>
            <a:r>
              <a:rPr lang="en-US" altLang="en-US"/>
              <a:t>PERFORM..VARYING Syntax</a:t>
            </a:r>
          </a:p>
        </p:txBody>
      </p:sp>
      <p:graphicFrame>
        <p:nvGraphicFramePr>
          <p:cNvPr id="34819" name="Object 3">
            <a:extLst>
              <a:ext uri="{FF2B5EF4-FFF2-40B4-BE49-F238E27FC236}">
                <a16:creationId xmlns:a16="http://schemas.microsoft.com/office/drawing/2014/main" id="{F2555AB9-53DD-9E08-7D7A-79991F99EA7E}"/>
              </a:ext>
            </a:extLst>
          </p:cNvPr>
          <p:cNvGraphicFramePr>
            <a:graphicFrameLocks/>
          </p:cNvGraphicFramePr>
          <p:nvPr/>
        </p:nvGraphicFramePr>
        <p:xfrm>
          <a:off x="625475" y="1008063"/>
          <a:ext cx="7694613" cy="512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128920" imgH="3414600" progId="Equation.2">
                  <p:embed/>
                </p:oleObj>
              </mc:Choice>
              <mc:Fallback>
                <p:oleObj name="Equation" r:id="rId3" imgW="5128920" imgH="341460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" y="1008063"/>
                        <a:ext cx="7694613" cy="5122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92589961-A022-66D7-5CBC-AC9303C6D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9688" y="4984750"/>
            <a:ext cx="2079625" cy="1384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08A2543B-05F5-9E16-4AD0-714228A81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80975"/>
            <a:ext cx="6180137" cy="1684338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0000"/>
              </a:lnSpc>
              <a:spcBef>
                <a:spcPct val="35000"/>
              </a:spcBef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VARYING Idx1 FROM 1 BY 1 UNTIL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Idx1 EQUAL TO 3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DISPLAY Idx1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END-PERFORM.</a:t>
            </a:r>
          </a:p>
        </p:txBody>
      </p:sp>
      <p:sp>
        <p:nvSpPr>
          <p:cNvPr id="36868" name="Freeform 4">
            <a:extLst>
              <a:ext uri="{FF2B5EF4-FFF2-40B4-BE49-F238E27FC236}">
                <a16:creationId xmlns:a16="http://schemas.microsoft.com/office/drawing/2014/main" id="{C8343952-4628-41DC-C88D-A2A8BE5EA047}"/>
              </a:ext>
            </a:extLst>
          </p:cNvPr>
          <p:cNvSpPr>
            <a:spLocks/>
          </p:cNvSpPr>
          <p:nvPr/>
        </p:nvSpPr>
        <p:spPr bwMode="auto">
          <a:xfrm>
            <a:off x="995363" y="80963"/>
            <a:ext cx="6359525" cy="611187"/>
          </a:xfrm>
          <a:custGeom>
            <a:avLst/>
            <a:gdLst>
              <a:gd name="T0" fmla="*/ 3993 w 4006"/>
              <a:gd name="T1" fmla="*/ 384 h 385"/>
              <a:gd name="T2" fmla="*/ 3951 w 4006"/>
              <a:gd name="T3" fmla="*/ 348 h 385"/>
              <a:gd name="T4" fmla="*/ 3897 w 4006"/>
              <a:gd name="T5" fmla="*/ 285 h 385"/>
              <a:gd name="T6" fmla="*/ 3834 w 4006"/>
              <a:gd name="T7" fmla="*/ 294 h 385"/>
              <a:gd name="T8" fmla="*/ 3780 w 4006"/>
              <a:gd name="T9" fmla="*/ 213 h 385"/>
              <a:gd name="T10" fmla="*/ 3744 w 4006"/>
              <a:gd name="T11" fmla="*/ 258 h 385"/>
              <a:gd name="T12" fmla="*/ 3690 w 4006"/>
              <a:gd name="T13" fmla="*/ 195 h 385"/>
              <a:gd name="T14" fmla="*/ 3609 w 4006"/>
              <a:gd name="T15" fmla="*/ 168 h 385"/>
              <a:gd name="T16" fmla="*/ 3510 w 4006"/>
              <a:gd name="T17" fmla="*/ 204 h 385"/>
              <a:gd name="T18" fmla="*/ 3429 w 4006"/>
              <a:gd name="T19" fmla="*/ 222 h 385"/>
              <a:gd name="T20" fmla="*/ 3348 w 4006"/>
              <a:gd name="T21" fmla="*/ 249 h 385"/>
              <a:gd name="T22" fmla="*/ 3267 w 4006"/>
              <a:gd name="T23" fmla="*/ 204 h 385"/>
              <a:gd name="T24" fmla="*/ 3195 w 4006"/>
              <a:gd name="T25" fmla="*/ 141 h 385"/>
              <a:gd name="T26" fmla="*/ 3123 w 4006"/>
              <a:gd name="T27" fmla="*/ 222 h 385"/>
              <a:gd name="T28" fmla="*/ 3042 w 4006"/>
              <a:gd name="T29" fmla="*/ 204 h 385"/>
              <a:gd name="T30" fmla="*/ 2952 w 4006"/>
              <a:gd name="T31" fmla="*/ 150 h 385"/>
              <a:gd name="T32" fmla="*/ 2871 w 4006"/>
              <a:gd name="T33" fmla="*/ 150 h 385"/>
              <a:gd name="T34" fmla="*/ 2781 w 4006"/>
              <a:gd name="T35" fmla="*/ 168 h 385"/>
              <a:gd name="T36" fmla="*/ 2691 w 4006"/>
              <a:gd name="T37" fmla="*/ 177 h 385"/>
              <a:gd name="T38" fmla="*/ 2610 w 4006"/>
              <a:gd name="T39" fmla="*/ 141 h 385"/>
              <a:gd name="T40" fmla="*/ 2529 w 4006"/>
              <a:gd name="T41" fmla="*/ 105 h 385"/>
              <a:gd name="T42" fmla="*/ 2448 w 4006"/>
              <a:gd name="T43" fmla="*/ 150 h 385"/>
              <a:gd name="T44" fmla="*/ 2367 w 4006"/>
              <a:gd name="T45" fmla="*/ 177 h 385"/>
              <a:gd name="T46" fmla="*/ 2250 w 4006"/>
              <a:gd name="T47" fmla="*/ 204 h 385"/>
              <a:gd name="T48" fmla="*/ 2160 w 4006"/>
              <a:gd name="T49" fmla="*/ 213 h 385"/>
              <a:gd name="T50" fmla="*/ 2079 w 4006"/>
              <a:gd name="T51" fmla="*/ 204 h 385"/>
              <a:gd name="T52" fmla="*/ 1998 w 4006"/>
              <a:gd name="T53" fmla="*/ 222 h 385"/>
              <a:gd name="T54" fmla="*/ 1899 w 4006"/>
              <a:gd name="T55" fmla="*/ 204 h 385"/>
              <a:gd name="T56" fmla="*/ 1818 w 4006"/>
              <a:gd name="T57" fmla="*/ 150 h 385"/>
              <a:gd name="T58" fmla="*/ 1737 w 4006"/>
              <a:gd name="T59" fmla="*/ 159 h 385"/>
              <a:gd name="T60" fmla="*/ 1647 w 4006"/>
              <a:gd name="T61" fmla="*/ 195 h 385"/>
              <a:gd name="T62" fmla="*/ 1566 w 4006"/>
              <a:gd name="T63" fmla="*/ 249 h 385"/>
              <a:gd name="T64" fmla="*/ 1485 w 4006"/>
              <a:gd name="T65" fmla="*/ 204 h 385"/>
              <a:gd name="T66" fmla="*/ 1386 w 4006"/>
              <a:gd name="T67" fmla="*/ 186 h 385"/>
              <a:gd name="T68" fmla="*/ 1305 w 4006"/>
              <a:gd name="T69" fmla="*/ 150 h 385"/>
              <a:gd name="T70" fmla="*/ 1206 w 4006"/>
              <a:gd name="T71" fmla="*/ 159 h 385"/>
              <a:gd name="T72" fmla="*/ 1152 w 4006"/>
              <a:gd name="T73" fmla="*/ 222 h 385"/>
              <a:gd name="T74" fmla="*/ 1062 w 4006"/>
              <a:gd name="T75" fmla="*/ 222 h 385"/>
              <a:gd name="T76" fmla="*/ 981 w 4006"/>
              <a:gd name="T77" fmla="*/ 258 h 385"/>
              <a:gd name="T78" fmla="*/ 891 w 4006"/>
              <a:gd name="T79" fmla="*/ 249 h 385"/>
              <a:gd name="T80" fmla="*/ 810 w 4006"/>
              <a:gd name="T81" fmla="*/ 222 h 385"/>
              <a:gd name="T82" fmla="*/ 720 w 4006"/>
              <a:gd name="T83" fmla="*/ 186 h 385"/>
              <a:gd name="T84" fmla="*/ 630 w 4006"/>
              <a:gd name="T85" fmla="*/ 132 h 385"/>
              <a:gd name="T86" fmla="*/ 522 w 4006"/>
              <a:gd name="T87" fmla="*/ 213 h 385"/>
              <a:gd name="T88" fmla="*/ 414 w 4006"/>
              <a:gd name="T89" fmla="*/ 249 h 385"/>
              <a:gd name="T90" fmla="*/ 315 w 4006"/>
              <a:gd name="T91" fmla="*/ 240 h 385"/>
              <a:gd name="T92" fmla="*/ 225 w 4006"/>
              <a:gd name="T93" fmla="*/ 240 h 385"/>
              <a:gd name="T94" fmla="*/ 144 w 4006"/>
              <a:gd name="T95" fmla="*/ 258 h 385"/>
              <a:gd name="T96" fmla="*/ 54 w 4006"/>
              <a:gd name="T97" fmla="*/ 276 h 385"/>
              <a:gd name="T98" fmla="*/ 9 w 4006"/>
              <a:gd name="T99" fmla="*/ 0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006" h="385">
                <a:moveTo>
                  <a:pt x="9" y="0"/>
                </a:moveTo>
                <a:lnTo>
                  <a:pt x="3993" y="0"/>
                </a:lnTo>
                <a:lnTo>
                  <a:pt x="3993" y="384"/>
                </a:lnTo>
                <a:lnTo>
                  <a:pt x="4005" y="357"/>
                </a:lnTo>
                <a:lnTo>
                  <a:pt x="3978" y="357"/>
                </a:lnTo>
                <a:lnTo>
                  <a:pt x="3951" y="348"/>
                </a:lnTo>
                <a:lnTo>
                  <a:pt x="3924" y="330"/>
                </a:lnTo>
                <a:lnTo>
                  <a:pt x="3897" y="312"/>
                </a:lnTo>
                <a:lnTo>
                  <a:pt x="3897" y="285"/>
                </a:lnTo>
                <a:lnTo>
                  <a:pt x="3870" y="258"/>
                </a:lnTo>
                <a:lnTo>
                  <a:pt x="3861" y="285"/>
                </a:lnTo>
                <a:lnTo>
                  <a:pt x="3834" y="294"/>
                </a:lnTo>
                <a:lnTo>
                  <a:pt x="3816" y="267"/>
                </a:lnTo>
                <a:lnTo>
                  <a:pt x="3807" y="240"/>
                </a:lnTo>
                <a:lnTo>
                  <a:pt x="3780" y="213"/>
                </a:lnTo>
                <a:lnTo>
                  <a:pt x="3753" y="204"/>
                </a:lnTo>
                <a:lnTo>
                  <a:pt x="3744" y="231"/>
                </a:lnTo>
                <a:lnTo>
                  <a:pt x="3744" y="258"/>
                </a:lnTo>
                <a:lnTo>
                  <a:pt x="3717" y="240"/>
                </a:lnTo>
                <a:lnTo>
                  <a:pt x="3717" y="213"/>
                </a:lnTo>
                <a:lnTo>
                  <a:pt x="3690" y="195"/>
                </a:lnTo>
                <a:lnTo>
                  <a:pt x="3663" y="177"/>
                </a:lnTo>
                <a:lnTo>
                  <a:pt x="3636" y="168"/>
                </a:lnTo>
                <a:lnTo>
                  <a:pt x="3609" y="168"/>
                </a:lnTo>
                <a:lnTo>
                  <a:pt x="3582" y="177"/>
                </a:lnTo>
                <a:lnTo>
                  <a:pt x="3537" y="195"/>
                </a:lnTo>
                <a:lnTo>
                  <a:pt x="3510" y="204"/>
                </a:lnTo>
                <a:lnTo>
                  <a:pt x="3483" y="213"/>
                </a:lnTo>
                <a:lnTo>
                  <a:pt x="3456" y="213"/>
                </a:lnTo>
                <a:lnTo>
                  <a:pt x="3429" y="222"/>
                </a:lnTo>
                <a:lnTo>
                  <a:pt x="3402" y="240"/>
                </a:lnTo>
                <a:lnTo>
                  <a:pt x="3375" y="249"/>
                </a:lnTo>
                <a:lnTo>
                  <a:pt x="3348" y="249"/>
                </a:lnTo>
                <a:lnTo>
                  <a:pt x="3321" y="240"/>
                </a:lnTo>
                <a:lnTo>
                  <a:pt x="3294" y="222"/>
                </a:lnTo>
                <a:lnTo>
                  <a:pt x="3267" y="204"/>
                </a:lnTo>
                <a:lnTo>
                  <a:pt x="3249" y="177"/>
                </a:lnTo>
                <a:lnTo>
                  <a:pt x="3222" y="159"/>
                </a:lnTo>
                <a:lnTo>
                  <a:pt x="3195" y="141"/>
                </a:lnTo>
                <a:lnTo>
                  <a:pt x="3177" y="168"/>
                </a:lnTo>
                <a:lnTo>
                  <a:pt x="3141" y="195"/>
                </a:lnTo>
                <a:lnTo>
                  <a:pt x="3123" y="222"/>
                </a:lnTo>
                <a:lnTo>
                  <a:pt x="3096" y="231"/>
                </a:lnTo>
                <a:lnTo>
                  <a:pt x="3069" y="222"/>
                </a:lnTo>
                <a:lnTo>
                  <a:pt x="3042" y="204"/>
                </a:lnTo>
                <a:lnTo>
                  <a:pt x="3015" y="186"/>
                </a:lnTo>
                <a:lnTo>
                  <a:pt x="2979" y="168"/>
                </a:lnTo>
                <a:lnTo>
                  <a:pt x="2952" y="150"/>
                </a:lnTo>
                <a:lnTo>
                  <a:pt x="2925" y="150"/>
                </a:lnTo>
                <a:lnTo>
                  <a:pt x="2898" y="141"/>
                </a:lnTo>
                <a:lnTo>
                  <a:pt x="2871" y="150"/>
                </a:lnTo>
                <a:lnTo>
                  <a:pt x="2835" y="168"/>
                </a:lnTo>
                <a:lnTo>
                  <a:pt x="2808" y="177"/>
                </a:lnTo>
                <a:lnTo>
                  <a:pt x="2781" y="168"/>
                </a:lnTo>
                <a:lnTo>
                  <a:pt x="2754" y="168"/>
                </a:lnTo>
                <a:lnTo>
                  <a:pt x="2718" y="168"/>
                </a:lnTo>
                <a:lnTo>
                  <a:pt x="2691" y="177"/>
                </a:lnTo>
                <a:lnTo>
                  <a:pt x="2655" y="186"/>
                </a:lnTo>
                <a:lnTo>
                  <a:pt x="2637" y="159"/>
                </a:lnTo>
                <a:lnTo>
                  <a:pt x="2610" y="141"/>
                </a:lnTo>
                <a:lnTo>
                  <a:pt x="2583" y="123"/>
                </a:lnTo>
                <a:lnTo>
                  <a:pt x="2556" y="114"/>
                </a:lnTo>
                <a:lnTo>
                  <a:pt x="2529" y="105"/>
                </a:lnTo>
                <a:lnTo>
                  <a:pt x="2502" y="123"/>
                </a:lnTo>
                <a:lnTo>
                  <a:pt x="2475" y="141"/>
                </a:lnTo>
                <a:lnTo>
                  <a:pt x="2448" y="150"/>
                </a:lnTo>
                <a:lnTo>
                  <a:pt x="2421" y="168"/>
                </a:lnTo>
                <a:lnTo>
                  <a:pt x="2394" y="168"/>
                </a:lnTo>
                <a:lnTo>
                  <a:pt x="2367" y="177"/>
                </a:lnTo>
                <a:lnTo>
                  <a:pt x="2331" y="186"/>
                </a:lnTo>
                <a:lnTo>
                  <a:pt x="2295" y="186"/>
                </a:lnTo>
                <a:lnTo>
                  <a:pt x="2250" y="204"/>
                </a:lnTo>
                <a:lnTo>
                  <a:pt x="2214" y="222"/>
                </a:lnTo>
                <a:lnTo>
                  <a:pt x="2187" y="231"/>
                </a:lnTo>
                <a:lnTo>
                  <a:pt x="2160" y="213"/>
                </a:lnTo>
                <a:lnTo>
                  <a:pt x="2133" y="204"/>
                </a:lnTo>
                <a:lnTo>
                  <a:pt x="2106" y="195"/>
                </a:lnTo>
                <a:lnTo>
                  <a:pt x="2079" y="204"/>
                </a:lnTo>
                <a:lnTo>
                  <a:pt x="2052" y="204"/>
                </a:lnTo>
                <a:lnTo>
                  <a:pt x="2025" y="213"/>
                </a:lnTo>
                <a:lnTo>
                  <a:pt x="1998" y="222"/>
                </a:lnTo>
                <a:lnTo>
                  <a:pt x="1962" y="222"/>
                </a:lnTo>
                <a:lnTo>
                  <a:pt x="1935" y="222"/>
                </a:lnTo>
                <a:lnTo>
                  <a:pt x="1899" y="204"/>
                </a:lnTo>
                <a:lnTo>
                  <a:pt x="1872" y="186"/>
                </a:lnTo>
                <a:lnTo>
                  <a:pt x="1845" y="168"/>
                </a:lnTo>
                <a:lnTo>
                  <a:pt x="1818" y="150"/>
                </a:lnTo>
                <a:lnTo>
                  <a:pt x="1791" y="141"/>
                </a:lnTo>
                <a:lnTo>
                  <a:pt x="1764" y="150"/>
                </a:lnTo>
                <a:lnTo>
                  <a:pt x="1737" y="159"/>
                </a:lnTo>
                <a:lnTo>
                  <a:pt x="1701" y="168"/>
                </a:lnTo>
                <a:lnTo>
                  <a:pt x="1674" y="177"/>
                </a:lnTo>
                <a:lnTo>
                  <a:pt x="1647" y="195"/>
                </a:lnTo>
                <a:lnTo>
                  <a:pt x="1620" y="213"/>
                </a:lnTo>
                <a:lnTo>
                  <a:pt x="1593" y="222"/>
                </a:lnTo>
                <a:lnTo>
                  <a:pt x="1566" y="249"/>
                </a:lnTo>
                <a:lnTo>
                  <a:pt x="1539" y="240"/>
                </a:lnTo>
                <a:lnTo>
                  <a:pt x="1512" y="222"/>
                </a:lnTo>
                <a:lnTo>
                  <a:pt x="1485" y="204"/>
                </a:lnTo>
                <a:lnTo>
                  <a:pt x="1449" y="204"/>
                </a:lnTo>
                <a:lnTo>
                  <a:pt x="1413" y="195"/>
                </a:lnTo>
                <a:lnTo>
                  <a:pt x="1386" y="186"/>
                </a:lnTo>
                <a:lnTo>
                  <a:pt x="1359" y="168"/>
                </a:lnTo>
                <a:lnTo>
                  <a:pt x="1332" y="150"/>
                </a:lnTo>
                <a:lnTo>
                  <a:pt x="1305" y="150"/>
                </a:lnTo>
                <a:lnTo>
                  <a:pt x="1260" y="141"/>
                </a:lnTo>
                <a:lnTo>
                  <a:pt x="1233" y="132"/>
                </a:lnTo>
                <a:lnTo>
                  <a:pt x="1206" y="159"/>
                </a:lnTo>
                <a:lnTo>
                  <a:pt x="1197" y="186"/>
                </a:lnTo>
                <a:lnTo>
                  <a:pt x="1179" y="213"/>
                </a:lnTo>
                <a:lnTo>
                  <a:pt x="1152" y="222"/>
                </a:lnTo>
                <a:lnTo>
                  <a:pt x="1125" y="222"/>
                </a:lnTo>
                <a:lnTo>
                  <a:pt x="1089" y="222"/>
                </a:lnTo>
                <a:lnTo>
                  <a:pt x="1062" y="222"/>
                </a:lnTo>
                <a:lnTo>
                  <a:pt x="1035" y="240"/>
                </a:lnTo>
                <a:lnTo>
                  <a:pt x="1008" y="258"/>
                </a:lnTo>
                <a:lnTo>
                  <a:pt x="981" y="258"/>
                </a:lnTo>
                <a:lnTo>
                  <a:pt x="954" y="258"/>
                </a:lnTo>
                <a:lnTo>
                  <a:pt x="927" y="249"/>
                </a:lnTo>
                <a:lnTo>
                  <a:pt x="891" y="249"/>
                </a:lnTo>
                <a:lnTo>
                  <a:pt x="864" y="240"/>
                </a:lnTo>
                <a:lnTo>
                  <a:pt x="837" y="240"/>
                </a:lnTo>
                <a:lnTo>
                  <a:pt x="810" y="222"/>
                </a:lnTo>
                <a:lnTo>
                  <a:pt x="774" y="204"/>
                </a:lnTo>
                <a:lnTo>
                  <a:pt x="747" y="204"/>
                </a:lnTo>
                <a:lnTo>
                  <a:pt x="720" y="186"/>
                </a:lnTo>
                <a:lnTo>
                  <a:pt x="693" y="168"/>
                </a:lnTo>
                <a:lnTo>
                  <a:pt x="657" y="141"/>
                </a:lnTo>
                <a:lnTo>
                  <a:pt x="630" y="132"/>
                </a:lnTo>
                <a:lnTo>
                  <a:pt x="594" y="168"/>
                </a:lnTo>
                <a:lnTo>
                  <a:pt x="567" y="186"/>
                </a:lnTo>
                <a:lnTo>
                  <a:pt x="522" y="213"/>
                </a:lnTo>
                <a:lnTo>
                  <a:pt x="486" y="231"/>
                </a:lnTo>
                <a:lnTo>
                  <a:pt x="441" y="240"/>
                </a:lnTo>
                <a:lnTo>
                  <a:pt x="414" y="249"/>
                </a:lnTo>
                <a:lnTo>
                  <a:pt x="387" y="249"/>
                </a:lnTo>
                <a:lnTo>
                  <a:pt x="342" y="240"/>
                </a:lnTo>
                <a:lnTo>
                  <a:pt x="315" y="240"/>
                </a:lnTo>
                <a:lnTo>
                  <a:pt x="288" y="222"/>
                </a:lnTo>
                <a:lnTo>
                  <a:pt x="261" y="222"/>
                </a:lnTo>
                <a:lnTo>
                  <a:pt x="225" y="240"/>
                </a:lnTo>
                <a:lnTo>
                  <a:pt x="198" y="249"/>
                </a:lnTo>
                <a:lnTo>
                  <a:pt x="171" y="249"/>
                </a:lnTo>
                <a:lnTo>
                  <a:pt x="144" y="258"/>
                </a:lnTo>
                <a:lnTo>
                  <a:pt x="117" y="258"/>
                </a:lnTo>
                <a:lnTo>
                  <a:pt x="81" y="267"/>
                </a:lnTo>
                <a:lnTo>
                  <a:pt x="54" y="276"/>
                </a:lnTo>
                <a:lnTo>
                  <a:pt x="27" y="276"/>
                </a:lnTo>
                <a:lnTo>
                  <a:pt x="0" y="276"/>
                </a:lnTo>
                <a:lnTo>
                  <a:pt x="9" y="0"/>
                </a:lnTo>
              </a:path>
            </a:pathLst>
          </a:custGeom>
          <a:gradFill rotWithShape="0">
            <a:gsLst>
              <a:gs pos="0">
                <a:srgbClr val="114FFB"/>
              </a:gs>
              <a:gs pos="100000">
                <a:srgbClr val="114FFB">
                  <a:gamma/>
                  <a:shade val="29804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9" name="AutoShape 5">
            <a:extLst>
              <a:ext uri="{FF2B5EF4-FFF2-40B4-BE49-F238E27FC236}">
                <a16:creationId xmlns:a16="http://schemas.microsoft.com/office/drawing/2014/main" id="{237E70FC-A62E-3B1A-3298-C90D0D8C5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50" y="3571875"/>
            <a:ext cx="1846263" cy="2989263"/>
          </a:xfrm>
          <a:prstGeom prst="roundRect">
            <a:avLst>
              <a:gd name="adj" fmla="val 12495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Line 6">
            <a:extLst>
              <a:ext uri="{FF2B5EF4-FFF2-40B4-BE49-F238E27FC236}">
                <a16:creationId xmlns:a16="http://schemas.microsoft.com/office/drawing/2014/main" id="{B05B0248-3F7C-7C15-C463-C15C79A614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6750" y="6042025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1" name="Line 7">
            <a:extLst>
              <a:ext uri="{FF2B5EF4-FFF2-40B4-BE49-F238E27FC236}">
                <a16:creationId xmlns:a16="http://schemas.microsoft.com/office/drawing/2014/main" id="{16829BE5-9263-0AA7-7ED3-3B88E5B3BDC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5" y="4489450"/>
            <a:ext cx="0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2" name="Line 8">
            <a:extLst>
              <a:ext uri="{FF2B5EF4-FFF2-40B4-BE49-F238E27FC236}">
                <a16:creationId xmlns:a16="http://schemas.microsoft.com/office/drawing/2014/main" id="{407DFC6D-F7F9-0DC7-6005-3648930FE64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4213" y="2058988"/>
            <a:ext cx="0" cy="2157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AutoShape 9">
            <a:extLst>
              <a:ext uri="{FF2B5EF4-FFF2-40B4-BE49-F238E27FC236}">
                <a16:creationId xmlns:a16="http://schemas.microsoft.com/office/drawing/2014/main" id="{2B0469F6-6BD4-E276-F695-528BEBF55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6688" y="4043363"/>
            <a:ext cx="1006475" cy="615950"/>
          </a:xfrm>
          <a:prstGeom prst="diamond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</a:rPr>
              <a:t>Idx1 = 3</a:t>
            </a:r>
          </a:p>
        </p:txBody>
      </p:sp>
      <p:sp>
        <p:nvSpPr>
          <p:cNvPr id="36874" name="Rectangle 10">
            <a:extLst>
              <a:ext uri="{FF2B5EF4-FFF2-40B4-BE49-F238E27FC236}">
                <a16:creationId xmlns:a16="http://schemas.microsoft.com/office/drawing/2014/main" id="{EE472704-2360-7AF9-0F4C-F53C1B503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338" y="5132388"/>
            <a:ext cx="13906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Loop Body</a:t>
            </a:r>
          </a:p>
        </p:txBody>
      </p:sp>
      <p:sp>
        <p:nvSpPr>
          <p:cNvPr id="36875" name="Rectangle 11">
            <a:extLst>
              <a:ext uri="{FF2B5EF4-FFF2-40B4-BE49-F238E27FC236}">
                <a16:creationId xmlns:a16="http://schemas.microsoft.com/office/drawing/2014/main" id="{54822B00-1242-D8BC-C461-77F101077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550" y="4008438"/>
            <a:ext cx="7905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True</a:t>
            </a:r>
          </a:p>
        </p:txBody>
      </p:sp>
      <p:sp>
        <p:nvSpPr>
          <p:cNvPr id="36876" name="Rectangle 12">
            <a:extLst>
              <a:ext uri="{FF2B5EF4-FFF2-40B4-BE49-F238E27FC236}">
                <a16:creationId xmlns:a16="http://schemas.microsoft.com/office/drawing/2014/main" id="{E8CFC4D3-D67B-1CAA-80B1-D94DB320C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7763" y="2762250"/>
            <a:ext cx="17716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Move 1 to Idx1</a:t>
            </a:r>
          </a:p>
        </p:txBody>
      </p:sp>
      <p:sp>
        <p:nvSpPr>
          <p:cNvPr id="36877" name="Line 13">
            <a:extLst>
              <a:ext uri="{FF2B5EF4-FFF2-40B4-BE49-F238E27FC236}">
                <a16:creationId xmlns:a16="http://schemas.microsoft.com/office/drawing/2014/main" id="{FCC08017-2D8E-9165-7E40-1AE131A2A7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5800" y="3194050"/>
            <a:ext cx="0" cy="3524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8" name="Line 14">
            <a:extLst>
              <a:ext uri="{FF2B5EF4-FFF2-40B4-BE49-F238E27FC236}">
                <a16:creationId xmlns:a16="http://schemas.microsoft.com/office/drawing/2014/main" id="{DCE0425C-CB2D-593E-1C7F-E02A138B75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63950" y="4356100"/>
            <a:ext cx="1476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Rectangle 15">
            <a:extLst>
              <a:ext uri="{FF2B5EF4-FFF2-40B4-BE49-F238E27FC236}">
                <a16:creationId xmlns:a16="http://schemas.microsoft.com/office/drawing/2014/main" id="{6FC1DCD1-F65B-4DA4-9C31-9CE502747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9638" y="4157663"/>
            <a:ext cx="18605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Next Statement</a:t>
            </a:r>
          </a:p>
        </p:txBody>
      </p:sp>
      <p:sp>
        <p:nvSpPr>
          <p:cNvPr id="36880" name="Line 16">
            <a:extLst>
              <a:ext uri="{FF2B5EF4-FFF2-40B4-BE49-F238E27FC236}">
                <a16:creationId xmlns:a16="http://schemas.microsoft.com/office/drawing/2014/main" id="{440A99DD-42A6-B57C-FA65-A97E594129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1038" y="2208213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Line 17">
            <a:extLst>
              <a:ext uri="{FF2B5EF4-FFF2-40B4-BE49-F238E27FC236}">
                <a16:creationId xmlns:a16="http://schemas.microsoft.com/office/drawing/2014/main" id="{ED317C41-F182-995C-474A-F6B69FA039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5650" y="357505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Line 18">
            <a:extLst>
              <a:ext uri="{FF2B5EF4-FFF2-40B4-BE49-F238E27FC236}">
                <a16:creationId xmlns:a16="http://schemas.microsoft.com/office/drawing/2014/main" id="{AA10382C-9899-9414-353C-3FDF861713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3663" y="41894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3" name="Line 19">
            <a:extLst>
              <a:ext uri="{FF2B5EF4-FFF2-40B4-BE49-F238E27FC236}">
                <a16:creationId xmlns:a16="http://schemas.microsoft.com/office/drawing/2014/main" id="{40751DF7-5D85-473B-E452-03885260F6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97100" y="6561138"/>
            <a:ext cx="333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4" name="Rectangle 20">
            <a:extLst>
              <a:ext uri="{FF2B5EF4-FFF2-40B4-BE49-F238E27FC236}">
                <a16:creationId xmlns:a16="http://schemas.microsoft.com/office/drawing/2014/main" id="{D2A90A12-E299-944F-A868-65CA9C80D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788" y="5661025"/>
            <a:ext cx="10477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Inc Idx1</a:t>
            </a:r>
          </a:p>
        </p:txBody>
      </p:sp>
      <p:sp>
        <p:nvSpPr>
          <p:cNvPr id="36885" name="Rectangle 21">
            <a:extLst>
              <a:ext uri="{FF2B5EF4-FFF2-40B4-BE49-F238E27FC236}">
                <a16:creationId xmlns:a16="http://schemas.microsoft.com/office/drawing/2014/main" id="{F02F67DD-8294-5F78-8171-FC7BF7059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988" y="4603750"/>
            <a:ext cx="60007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False</a:t>
            </a:r>
          </a:p>
        </p:txBody>
      </p:sp>
      <p:sp>
        <p:nvSpPr>
          <p:cNvPr id="36886" name="Line 22">
            <a:extLst>
              <a:ext uri="{FF2B5EF4-FFF2-40B4-BE49-F238E27FC236}">
                <a16:creationId xmlns:a16="http://schemas.microsoft.com/office/drawing/2014/main" id="{CB97B664-6D72-1275-C306-8E497F842A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3663" y="562768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7" name="Line 23">
            <a:extLst>
              <a:ext uri="{FF2B5EF4-FFF2-40B4-BE49-F238E27FC236}">
                <a16:creationId xmlns:a16="http://schemas.microsoft.com/office/drawing/2014/main" id="{F3EFE163-B189-75C1-25F8-FEEC035792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202113" y="435610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8" name="Rectangle 24">
            <a:extLst>
              <a:ext uri="{FF2B5EF4-FFF2-40B4-BE49-F238E27FC236}">
                <a16:creationId xmlns:a16="http://schemas.microsoft.com/office/drawing/2014/main" id="{68C0CF2A-8297-CD90-5A44-8D8AA4ADC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0" y="2265363"/>
            <a:ext cx="508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000">
                <a:effectLst/>
              </a:rPr>
              <a:t>Idx1</a:t>
            </a:r>
          </a:p>
        </p:txBody>
      </p:sp>
      <p:sp>
        <p:nvSpPr>
          <p:cNvPr id="36889" name="Rectangle 25">
            <a:extLst>
              <a:ext uri="{FF2B5EF4-FFF2-40B4-BE49-F238E27FC236}">
                <a16:creationId xmlns:a16="http://schemas.microsoft.com/office/drawing/2014/main" id="{731DC435-3369-C61C-621B-C5585671E4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425" y="2524125"/>
            <a:ext cx="946150" cy="4460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</a:rPr>
              <a:t>1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E816979F-8EBE-A12A-F2A5-F340C626F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9688" y="4984750"/>
            <a:ext cx="2079625" cy="1384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9112B450-DA2F-25A4-B356-3E13C0115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80975"/>
            <a:ext cx="6180137" cy="1684338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0000"/>
              </a:lnSpc>
              <a:spcBef>
                <a:spcPct val="35000"/>
              </a:spcBef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VARYING Idx1 FROM 1 BY 1 UNTIL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Idx1 EQUAL TO 3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DISPLAY Idx1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END-PERFORM.</a:t>
            </a:r>
          </a:p>
        </p:txBody>
      </p:sp>
      <p:sp>
        <p:nvSpPr>
          <p:cNvPr id="38916" name="Freeform 4">
            <a:extLst>
              <a:ext uri="{FF2B5EF4-FFF2-40B4-BE49-F238E27FC236}">
                <a16:creationId xmlns:a16="http://schemas.microsoft.com/office/drawing/2014/main" id="{375644EC-0084-63D3-B23A-C57B928E7C8C}"/>
              </a:ext>
            </a:extLst>
          </p:cNvPr>
          <p:cNvSpPr>
            <a:spLocks/>
          </p:cNvSpPr>
          <p:nvPr/>
        </p:nvSpPr>
        <p:spPr bwMode="auto">
          <a:xfrm>
            <a:off x="995363" y="80963"/>
            <a:ext cx="6359525" cy="611187"/>
          </a:xfrm>
          <a:custGeom>
            <a:avLst/>
            <a:gdLst>
              <a:gd name="T0" fmla="*/ 3993 w 4006"/>
              <a:gd name="T1" fmla="*/ 384 h 385"/>
              <a:gd name="T2" fmla="*/ 3951 w 4006"/>
              <a:gd name="T3" fmla="*/ 348 h 385"/>
              <a:gd name="T4" fmla="*/ 3897 w 4006"/>
              <a:gd name="T5" fmla="*/ 285 h 385"/>
              <a:gd name="T6" fmla="*/ 3834 w 4006"/>
              <a:gd name="T7" fmla="*/ 294 h 385"/>
              <a:gd name="T8" fmla="*/ 3780 w 4006"/>
              <a:gd name="T9" fmla="*/ 213 h 385"/>
              <a:gd name="T10" fmla="*/ 3744 w 4006"/>
              <a:gd name="T11" fmla="*/ 258 h 385"/>
              <a:gd name="T12" fmla="*/ 3690 w 4006"/>
              <a:gd name="T13" fmla="*/ 195 h 385"/>
              <a:gd name="T14" fmla="*/ 3609 w 4006"/>
              <a:gd name="T15" fmla="*/ 168 h 385"/>
              <a:gd name="T16" fmla="*/ 3510 w 4006"/>
              <a:gd name="T17" fmla="*/ 204 h 385"/>
              <a:gd name="T18" fmla="*/ 3429 w 4006"/>
              <a:gd name="T19" fmla="*/ 222 h 385"/>
              <a:gd name="T20" fmla="*/ 3348 w 4006"/>
              <a:gd name="T21" fmla="*/ 249 h 385"/>
              <a:gd name="T22" fmla="*/ 3267 w 4006"/>
              <a:gd name="T23" fmla="*/ 204 h 385"/>
              <a:gd name="T24" fmla="*/ 3195 w 4006"/>
              <a:gd name="T25" fmla="*/ 141 h 385"/>
              <a:gd name="T26" fmla="*/ 3123 w 4006"/>
              <a:gd name="T27" fmla="*/ 222 h 385"/>
              <a:gd name="T28" fmla="*/ 3042 w 4006"/>
              <a:gd name="T29" fmla="*/ 204 h 385"/>
              <a:gd name="T30" fmla="*/ 2952 w 4006"/>
              <a:gd name="T31" fmla="*/ 150 h 385"/>
              <a:gd name="T32" fmla="*/ 2871 w 4006"/>
              <a:gd name="T33" fmla="*/ 150 h 385"/>
              <a:gd name="T34" fmla="*/ 2781 w 4006"/>
              <a:gd name="T35" fmla="*/ 168 h 385"/>
              <a:gd name="T36" fmla="*/ 2691 w 4006"/>
              <a:gd name="T37" fmla="*/ 177 h 385"/>
              <a:gd name="T38" fmla="*/ 2610 w 4006"/>
              <a:gd name="T39" fmla="*/ 141 h 385"/>
              <a:gd name="T40" fmla="*/ 2529 w 4006"/>
              <a:gd name="T41" fmla="*/ 105 h 385"/>
              <a:gd name="T42" fmla="*/ 2448 w 4006"/>
              <a:gd name="T43" fmla="*/ 150 h 385"/>
              <a:gd name="T44" fmla="*/ 2367 w 4006"/>
              <a:gd name="T45" fmla="*/ 177 h 385"/>
              <a:gd name="T46" fmla="*/ 2250 w 4006"/>
              <a:gd name="T47" fmla="*/ 204 h 385"/>
              <a:gd name="T48" fmla="*/ 2160 w 4006"/>
              <a:gd name="T49" fmla="*/ 213 h 385"/>
              <a:gd name="T50" fmla="*/ 2079 w 4006"/>
              <a:gd name="T51" fmla="*/ 204 h 385"/>
              <a:gd name="T52" fmla="*/ 1998 w 4006"/>
              <a:gd name="T53" fmla="*/ 222 h 385"/>
              <a:gd name="T54" fmla="*/ 1899 w 4006"/>
              <a:gd name="T55" fmla="*/ 204 h 385"/>
              <a:gd name="T56" fmla="*/ 1818 w 4006"/>
              <a:gd name="T57" fmla="*/ 150 h 385"/>
              <a:gd name="T58" fmla="*/ 1737 w 4006"/>
              <a:gd name="T59" fmla="*/ 159 h 385"/>
              <a:gd name="T60" fmla="*/ 1647 w 4006"/>
              <a:gd name="T61" fmla="*/ 195 h 385"/>
              <a:gd name="T62" fmla="*/ 1566 w 4006"/>
              <a:gd name="T63" fmla="*/ 249 h 385"/>
              <a:gd name="T64" fmla="*/ 1485 w 4006"/>
              <a:gd name="T65" fmla="*/ 204 h 385"/>
              <a:gd name="T66" fmla="*/ 1386 w 4006"/>
              <a:gd name="T67" fmla="*/ 186 h 385"/>
              <a:gd name="T68" fmla="*/ 1305 w 4006"/>
              <a:gd name="T69" fmla="*/ 150 h 385"/>
              <a:gd name="T70" fmla="*/ 1206 w 4006"/>
              <a:gd name="T71" fmla="*/ 159 h 385"/>
              <a:gd name="T72" fmla="*/ 1152 w 4006"/>
              <a:gd name="T73" fmla="*/ 222 h 385"/>
              <a:gd name="T74" fmla="*/ 1062 w 4006"/>
              <a:gd name="T75" fmla="*/ 222 h 385"/>
              <a:gd name="T76" fmla="*/ 981 w 4006"/>
              <a:gd name="T77" fmla="*/ 258 h 385"/>
              <a:gd name="T78" fmla="*/ 891 w 4006"/>
              <a:gd name="T79" fmla="*/ 249 h 385"/>
              <a:gd name="T80" fmla="*/ 810 w 4006"/>
              <a:gd name="T81" fmla="*/ 222 h 385"/>
              <a:gd name="T82" fmla="*/ 720 w 4006"/>
              <a:gd name="T83" fmla="*/ 186 h 385"/>
              <a:gd name="T84" fmla="*/ 630 w 4006"/>
              <a:gd name="T85" fmla="*/ 132 h 385"/>
              <a:gd name="T86" fmla="*/ 522 w 4006"/>
              <a:gd name="T87" fmla="*/ 213 h 385"/>
              <a:gd name="T88" fmla="*/ 414 w 4006"/>
              <a:gd name="T89" fmla="*/ 249 h 385"/>
              <a:gd name="T90" fmla="*/ 315 w 4006"/>
              <a:gd name="T91" fmla="*/ 240 h 385"/>
              <a:gd name="T92" fmla="*/ 225 w 4006"/>
              <a:gd name="T93" fmla="*/ 240 h 385"/>
              <a:gd name="T94" fmla="*/ 144 w 4006"/>
              <a:gd name="T95" fmla="*/ 258 h 385"/>
              <a:gd name="T96" fmla="*/ 54 w 4006"/>
              <a:gd name="T97" fmla="*/ 276 h 385"/>
              <a:gd name="T98" fmla="*/ 9 w 4006"/>
              <a:gd name="T99" fmla="*/ 0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006" h="385">
                <a:moveTo>
                  <a:pt x="9" y="0"/>
                </a:moveTo>
                <a:lnTo>
                  <a:pt x="3993" y="0"/>
                </a:lnTo>
                <a:lnTo>
                  <a:pt x="3993" y="384"/>
                </a:lnTo>
                <a:lnTo>
                  <a:pt x="4005" y="357"/>
                </a:lnTo>
                <a:lnTo>
                  <a:pt x="3978" y="357"/>
                </a:lnTo>
                <a:lnTo>
                  <a:pt x="3951" y="348"/>
                </a:lnTo>
                <a:lnTo>
                  <a:pt x="3924" y="330"/>
                </a:lnTo>
                <a:lnTo>
                  <a:pt x="3897" y="312"/>
                </a:lnTo>
                <a:lnTo>
                  <a:pt x="3897" y="285"/>
                </a:lnTo>
                <a:lnTo>
                  <a:pt x="3870" y="258"/>
                </a:lnTo>
                <a:lnTo>
                  <a:pt x="3861" y="285"/>
                </a:lnTo>
                <a:lnTo>
                  <a:pt x="3834" y="294"/>
                </a:lnTo>
                <a:lnTo>
                  <a:pt x="3816" y="267"/>
                </a:lnTo>
                <a:lnTo>
                  <a:pt x="3807" y="240"/>
                </a:lnTo>
                <a:lnTo>
                  <a:pt x="3780" y="213"/>
                </a:lnTo>
                <a:lnTo>
                  <a:pt x="3753" y="204"/>
                </a:lnTo>
                <a:lnTo>
                  <a:pt x="3744" y="231"/>
                </a:lnTo>
                <a:lnTo>
                  <a:pt x="3744" y="258"/>
                </a:lnTo>
                <a:lnTo>
                  <a:pt x="3717" y="240"/>
                </a:lnTo>
                <a:lnTo>
                  <a:pt x="3717" y="213"/>
                </a:lnTo>
                <a:lnTo>
                  <a:pt x="3690" y="195"/>
                </a:lnTo>
                <a:lnTo>
                  <a:pt x="3663" y="177"/>
                </a:lnTo>
                <a:lnTo>
                  <a:pt x="3636" y="168"/>
                </a:lnTo>
                <a:lnTo>
                  <a:pt x="3609" y="168"/>
                </a:lnTo>
                <a:lnTo>
                  <a:pt x="3582" y="177"/>
                </a:lnTo>
                <a:lnTo>
                  <a:pt x="3537" y="195"/>
                </a:lnTo>
                <a:lnTo>
                  <a:pt x="3510" y="204"/>
                </a:lnTo>
                <a:lnTo>
                  <a:pt x="3483" y="213"/>
                </a:lnTo>
                <a:lnTo>
                  <a:pt x="3456" y="213"/>
                </a:lnTo>
                <a:lnTo>
                  <a:pt x="3429" y="222"/>
                </a:lnTo>
                <a:lnTo>
                  <a:pt x="3402" y="240"/>
                </a:lnTo>
                <a:lnTo>
                  <a:pt x="3375" y="249"/>
                </a:lnTo>
                <a:lnTo>
                  <a:pt x="3348" y="249"/>
                </a:lnTo>
                <a:lnTo>
                  <a:pt x="3321" y="240"/>
                </a:lnTo>
                <a:lnTo>
                  <a:pt x="3294" y="222"/>
                </a:lnTo>
                <a:lnTo>
                  <a:pt x="3267" y="204"/>
                </a:lnTo>
                <a:lnTo>
                  <a:pt x="3249" y="177"/>
                </a:lnTo>
                <a:lnTo>
                  <a:pt x="3222" y="159"/>
                </a:lnTo>
                <a:lnTo>
                  <a:pt x="3195" y="141"/>
                </a:lnTo>
                <a:lnTo>
                  <a:pt x="3177" y="168"/>
                </a:lnTo>
                <a:lnTo>
                  <a:pt x="3141" y="195"/>
                </a:lnTo>
                <a:lnTo>
                  <a:pt x="3123" y="222"/>
                </a:lnTo>
                <a:lnTo>
                  <a:pt x="3096" y="231"/>
                </a:lnTo>
                <a:lnTo>
                  <a:pt x="3069" y="222"/>
                </a:lnTo>
                <a:lnTo>
                  <a:pt x="3042" y="204"/>
                </a:lnTo>
                <a:lnTo>
                  <a:pt x="3015" y="186"/>
                </a:lnTo>
                <a:lnTo>
                  <a:pt x="2979" y="168"/>
                </a:lnTo>
                <a:lnTo>
                  <a:pt x="2952" y="150"/>
                </a:lnTo>
                <a:lnTo>
                  <a:pt x="2925" y="150"/>
                </a:lnTo>
                <a:lnTo>
                  <a:pt x="2898" y="141"/>
                </a:lnTo>
                <a:lnTo>
                  <a:pt x="2871" y="150"/>
                </a:lnTo>
                <a:lnTo>
                  <a:pt x="2835" y="168"/>
                </a:lnTo>
                <a:lnTo>
                  <a:pt x="2808" y="177"/>
                </a:lnTo>
                <a:lnTo>
                  <a:pt x="2781" y="168"/>
                </a:lnTo>
                <a:lnTo>
                  <a:pt x="2754" y="168"/>
                </a:lnTo>
                <a:lnTo>
                  <a:pt x="2718" y="168"/>
                </a:lnTo>
                <a:lnTo>
                  <a:pt x="2691" y="177"/>
                </a:lnTo>
                <a:lnTo>
                  <a:pt x="2655" y="186"/>
                </a:lnTo>
                <a:lnTo>
                  <a:pt x="2637" y="159"/>
                </a:lnTo>
                <a:lnTo>
                  <a:pt x="2610" y="141"/>
                </a:lnTo>
                <a:lnTo>
                  <a:pt x="2583" y="123"/>
                </a:lnTo>
                <a:lnTo>
                  <a:pt x="2556" y="114"/>
                </a:lnTo>
                <a:lnTo>
                  <a:pt x="2529" y="105"/>
                </a:lnTo>
                <a:lnTo>
                  <a:pt x="2502" y="123"/>
                </a:lnTo>
                <a:lnTo>
                  <a:pt x="2475" y="141"/>
                </a:lnTo>
                <a:lnTo>
                  <a:pt x="2448" y="150"/>
                </a:lnTo>
                <a:lnTo>
                  <a:pt x="2421" y="168"/>
                </a:lnTo>
                <a:lnTo>
                  <a:pt x="2394" y="168"/>
                </a:lnTo>
                <a:lnTo>
                  <a:pt x="2367" y="177"/>
                </a:lnTo>
                <a:lnTo>
                  <a:pt x="2331" y="186"/>
                </a:lnTo>
                <a:lnTo>
                  <a:pt x="2295" y="186"/>
                </a:lnTo>
                <a:lnTo>
                  <a:pt x="2250" y="204"/>
                </a:lnTo>
                <a:lnTo>
                  <a:pt x="2214" y="222"/>
                </a:lnTo>
                <a:lnTo>
                  <a:pt x="2187" y="231"/>
                </a:lnTo>
                <a:lnTo>
                  <a:pt x="2160" y="213"/>
                </a:lnTo>
                <a:lnTo>
                  <a:pt x="2133" y="204"/>
                </a:lnTo>
                <a:lnTo>
                  <a:pt x="2106" y="195"/>
                </a:lnTo>
                <a:lnTo>
                  <a:pt x="2079" y="204"/>
                </a:lnTo>
                <a:lnTo>
                  <a:pt x="2052" y="204"/>
                </a:lnTo>
                <a:lnTo>
                  <a:pt x="2025" y="213"/>
                </a:lnTo>
                <a:lnTo>
                  <a:pt x="1998" y="222"/>
                </a:lnTo>
                <a:lnTo>
                  <a:pt x="1962" y="222"/>
                </a:lnTo>
                <a:lnTo>
                  <a:pt x="1935" y="222"/>
                </a:lnTo>
                <a:lnTo>
                  <a:pt x="1899" y="204"/>
                </a:lnTo>
                <a:lnTo>
                  <a:pt x="1872" y="186"/>
                </a:lnTo>
                <a:lnTo>
                  <a:pt x="1845" y="168"/>
                </a:lnTo>
                <a:lnTo>
                  <a:pt x="1818" y="150"/>
                </a:lnTo>
                <a:lnTo>
                  <a:pt x="1791" y="141"/>
                </a:lnTo>
                <a:lnTo>
                  <a:pt x="1764" y="150"/>
                </a:lnTo>
                <a:lnTo>
                  <a:pt x="1737" y="159"/>
                </a:lnTo>
                <a:lnTo>
                  <a:pt x="1701" y="168"/>
                </a:lnTo>
                <a:lnTo>
                  <a:pt x="1674" y="177"/>
                </a:lnTo>
                <a:lnTo>
                  <a:pt x="1647" y="195"/>
                </a:lnTo>
                <a:lnTo>
                  <a:pt x="1620" y="213"/>
                </a:lnTo>
                <a:lnTo>
                  <a:pt x="1593" y="222"/>
                </a:lnTo>
                <a:lnTo>
                  <a:pt x="1566" y="249"/>
                </a:lnTo>
                <a:lnTo>
                  <a:pt x="1539" y="240"/>
                </a:lnTo>
                <a:lnTo>
                  <a:pt x="1512" y="222"/>
                </a:lnTo>
                <a:lnTo>
                  <a:pt x="1485" y="204"/>
                </a:lnTo>
                <a:lnTo>
                  <a:pt x="1449" y="204"/>
                </a:lnTo>
                <a:lnTo>
                  <a:pt x="1413" y="195"/>
                </a:lnTo>
                <a:lnTo>
                  <a:pt x="1386" y="186"/>
                </a:lnTo>
                <a:lnTo>
                  <a:pt x="1359" y="168"/>
                </a:lnTo>
                <a:lnTo>
                  <a:pt x="1332" y="150"/>
                </a:lnTo>
                <a:lnTo>
                  <a:pt x="1305" y="150"/>
                </a:lnTo>
                <a:lnTo>
                  <a:pt x="1260" y="141"/>
                </a:lnTo>
                <a:lnTo>
                  <a:pt x="1233" y="132"/>
                </a:lnTo>
                <a:lnTo>
                  <a:pt x="1206" y="159"/>
                </a:lnTo>
                <a:lnTo>
                  <a:pt x="1197" y="186"/>
                </a:lnTo>
                <a:lnTo>
                  <a:pt x="1179" y="213"/>
                </a:lnTo>
                <a:lnTo>
                  <a:pt x="1152" y="222"/>
                </a:lnTo>
                <a:lnTo>
                  <a:pt x="1125" y="222"/>
                </a:lnTo>
                <a:lnTo>
                  <a:pt x="1089" y="222"/>
                </a:lnTo>
                <a:lnTo>
                  <a:pt x="1062" y="222"/>
                </a:lnTo>
                <a:lnTo>
                  <a:pt x="1035" y="240"/>
                </a:lnTo>
                <a:lnTo>
                  <a:pt x="1008" y="258"/>
                </a:lnTo>
                <a:lnTo>
                  <a:pt x="981" y="258"/>
                </a:lnTo>
                <a:lnTo>
                  <a:pt x="954" y="258"/>
                </a:lnTo>
                <a:lnTo>
                  <a:pt x="927" y="249"/>
                </a:lnTo>
                <a:lnTo>
                  <a:pt x="891" y="249"/>
                </a:lnTo>
                <a:lnTo>
                  <a:pt x="864" y="240"/>
                </a:lnTo>
                <a:lnTo>
                  <a:pt x="837" y="240"/>
                </a:lnTo>
                <a:lnTo>
                  <a:pt x="810" y="222"/>
                </a:lnTo>
                <a:lnTo>
                  <a:pt x="774" y="204"/>
                </a:lnTo>
                <a:lnTo>
                  <a:pt x="747" y="204"/>
                </a:lnTo>
                <a:lnTo>
                  <a:pt x="720" y="186"/>
                </a:lnTo>
                <a:lnTo>
                  <a:pt x="693" y="168"/>
                </a:lnTo>
                <a:lnTo>
                  <a:pt x="657" y="141"/>
                </a:lnTo>
                <a:lnTo>
                  <a:pt x="630" y="132"/>
                </a:lnTo>
                <a:lnTo>
                  <a:pt x="594" y="168"/>
                </a:lnTo>
                <a:lnTo>
                  <a:pt x="567" y="186"/>
                </a:lnTo>
                <a:lnTo>
                  <a:pt x="522" y="213"/>
                </a:lnTo>
                <a:lnTo>
                  <a:pt x="486" y="231"/>
                </a:lnTo>
                <a:lnTo>
                  <a:pt x="441" y="240"/>
                </a:lnTo>
                <a:lnTo>
                  <a:pt x="414" y="249"/>
                </a:lnTo>
                <a:lnTo>
                  <a:pt x="387" y="249"/>
                </a:lnTo>
                <a:lnTo>
                  <a:pt x="342" y="240"/>
                </a:lnTo>
                <a:lnTo>
                  <a:pt x="315" y="240"/>
                </a:lnTo>
                <a:lnTo>
                  <a:pt x="288" y="222"/>
                </a:lnTo>
                <a:lnTo>
                  <a:pt x="261" y="222"/>
                </a:lnTo>
                <a:lnTo>
                  <a:pt x="225" y="240"/>
                </a:lnTo>
                <a:lnTo>
                  <a:pt x="198" y="249"/>
                </a:lnTo>
                <a:lnTo>
                  <a:pt x="171" y="249"/>
                </a:lnTo>
                <a:lnTo>
                  <a:pt x="144" y="258"/>
                </a:lnTo>
                <a:lnTo>
                  <a:pt x="117" y="258"/>
                </a:lnTo>
                <a:lnTo>
                  <a:pt x="81" y="267"/>
                </a:lnTo>
                <a:lnTo>
                  <a:pt x="54" y="276"/>
                </a:lnTo>
                <a:lnTo>
                  <a:pt x="27" y="276"/>
                </a:lnTo>
                <a:lnTo>
                  <a:pt x="0" y="276"/>
                </a:lnTo>
                <a:lnTo>
                  <a:pt x="9" y="0"/>
                </a:lnTo>
              </a:path>
            </a:pathLst>
          </a:custGeom>
          <a:gradFill rotWithShape="0">
            <a:gsLst>
              <a:gs pos="0">
                <a:srgbClr val="114FFB"/>
              </a:gs>
              <a:gs pos="100000">
                <a:srgbClr val="114FFB">
                  <a:gamma/>
                  <a:shade val="29804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AutoShape 5">
            <a:extLst>
              <a:ext uri="{FF2B5EF4-FFF2-40B4-BE49-F238E27FC236}">
                <a16:creationId xmlns:a16="http://schemas.microsoft.com/office/drawing/2014/main" id="{739E0C05-8CA5-E385-09C1-5C7DFF187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50" y="3571875"/>
            <a:ext cx="1846263" cy="2989263"/>
          </a:xfrm>
          <a:prstGeom prst="roundRect">
            <a:avLst>
              <a:gd name="adj" fmla="val 12495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Line 6">
            <a:extLst>
              <a:ext uri="{FF2B5EF4-FFF2-40B4-BE49-F238E27FC236}">
                <a16:creationId xmlns:a16="http://schemas.microsoft.com/office/drawing/2014/main" id="{53F5ACED-DAA0-FBC9-B8EB-7CC6BD121BA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6750" y="6042025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9" name="Line 7">
            <a:extLst>
              <a:ext uri="{FF2B5EF4-FFF2-40B4-BE49-F238E27FC236}">
                <a16:creationId xmlns:a16="http://schemas.microsoft.com/office/drawing/2014/main" id="{96E37EA8-80F1-5B76-3825-6809EB8377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5" y="4489450"/>
            <a:ext cx="0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0" name="Line 8">
            <a:extLst>
              <a:ext uri="{FF2B5EF4-FFF2-40B4-BE49-F238E27FC236}">
                <a16:creationId xmlns:a16="http://schemas.microsoft.com/office/drawing/2014/main" id="{9C3C380F-24DD-2FA3-09B9-FF5C8019C1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4213" y="2058988"/>
            <a:ext cx="0" cy="2157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Rectangle 9">
            <a:extLst>
              <a:ext uri="{FF2B5EF4-FFF2-40B4-BE49-F238E27FC236}">
                <a16:creationId xmlns:a16="http://schemas.microsoft.com/office/drawing/2014/main" id="{60B71D3D-8DCC-83CE-AFB2-7FC70A53C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338" y="5132388"/>
            <a:ext cx="13906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Loop Body</a:t>
            </a:r>
          </a:p>
        </p:txBody>
      </p:sp>
      <p:sp>
        <p:nvSpPr>
          <p:cNvPr id="38922" name="Rectangle 10">
            <a:extLst>
              <a:ext uri="{FF2B5EF4-FFF2-40B4-BE49-F238E27FC236}">
                <a16:creationId xmlns:a16="http://schemas.microsoft.com/office/drawing/2014/main" id="{AC32E0DF-3485-6CD9-D78C-9ADF14F46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550" y="4008438"/>
            <a:ext cx="7905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True</a:t>
            </a:r>
          </a:p>
        </p:txBody>
      </p:sp>
      <p:sp>
        <p:nvSpPr>
          <p:cNvPr id="38923" name="Rectangle 11">
            <a:extLst>
              <a:ext uri="{FF2B5EF4-FFF2-40B4-BE49-F238E27FC236}">
                <a16:creationId xmlns:a16="http://schemas.microsoft.com/office/drawing/2014/main" id="{190F31D3-90ED-FB3C-22E3-E39F5335E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7763" y="2762250"/>
            <a:ext cx="17716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Move 1 to Idx1</a:t>
            </a:r>
          </a:p>
        </p:txBody>
      </p:sp>
      <p:sp>
        <p:nvSpPr>
          <p:cNvPr id="38924" name="Line 12">
            <a:extLst>
              <a:ext uri="{FF2B5EF4-FFF2-40B4-BE49-F238E27FC236}">
                <a16:creationId xmlns:a16="http://schemas.microsoft.com/office/drawing/2014/main" id="{DFC2C2FB-0559-1F65-A41A-62406F3281A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5800" y="3194050"/>
            <a:ext cx="0" cy="3524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Line 13">
            <a:extLst>
              <a:ext uri="{FF2B5EF4-FFF2-40B4-BE49-F238E27FC236}">
                <a16:creationId xmlns:a16="http://schemas.microsoft.com/office/drawing/2014/main" id="{42281869-6AC8-EA15-6626-EB13BBF59D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63950" y="4356100"/>
            <a:ext cx="1476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Rectangle 14">
            <a:extLst>
              <a:ext uri="{FF2B5EF4-FFF2-40B4-BE49-F238E27FC236}">
                <a16:creationId xmlns:a16="http://schemas.microsoft.com/office/drawing/2014/main" id="{C64267D6-0614-3ADF-664B-EE872BC1C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9638" y="4157663"/>
            <a:ext cx="18605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Next Statement</a:t>
            </a:r>
          </a:p>
        </p:txBody>
      </p:sp>
      <p:sp>
        <p:nvSpPr>
          <p:cNvPr id="38927" name="Line 15">
            <a:extLst>
              <a:ext uri="{FF2B5EF4-FFF2-40B4-BE49-F238E27FC236}">
                <a16:creationId xmlns:a16="http://schemas.microsoft.com/office/drawing/2014/main" id="{7041B125-130C-20E9-E849-A98F16C9D9C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1038" y="2208213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16">
            <a:extLst>
              <a:ext uri="{FF2B5EF4-FFF2-40B4-BE49-F238E27FC236}">
                <a16:creationId xmlns:a16="http://schemas.microsoft.com/office/drawing/2014/main" id="{C17BF826-AC11-8E7B-A3F5-C7C1A188DA9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5650" y="357505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Line 17">
            <a:extLst>
              <a:ext uri="{FF2B5EF4-FFF2-40B4-BE49-F238E27FC236}">
                <a16:creationId xmlns:a16="http://schemas.microsoft.com/office/drawing/2014/main" id="{7D849305-EB90-9454-F2E6-47C868F744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3663" y="41894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0" name="Line 18">
            <a:extLst>
              <a:ext uri="{FF2B5EF4-FFF2-40B4-BE49-F238E27FC236}">
                <a16:creationId xmlns:a16="http://schemas.microsoft.com/office/drawing/2014/main" id="{37523E56-36DB-C0D7-5E7A-EF77D9D16F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97100" y="6561138"/>
            <a:ext cx="333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Rectangle 19">
            <a:extLst>
              <a:ext uri="{FF2B5EF4-FFF2-40B4-BE49-F238E27FC236}">
                <a16:creationId xmlns:a16="http://schemas.microsoft.com/office/drawing/2014/main" id="{8F20990C-D384-AAC6-FB62-0AFD1226A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788" y="5661025"/>
            <a:ext cx="10477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Inc Idx1</a:t>
            </a:r>
          </a:p>
        </p:txBody>
      </p:sp>
      <p:sp>
        <p:nvSpPr>
          <p:cNvPr id="38932" name="Rectangle 20">
            <a:extLst>
              <a:ext uri="{FF2B5EF4-FFF2-40B4-BE49-F238E27FC236}">
                <a16:creationId xmlns:a16="http://schemas.microsoft.com/office/drawing/2014/main" id="{D6FF6374-342F-F866-B0FE-6E049DAAA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988" y="4603750"/>
            <a:ext cx="60007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False</a:t>
            </a:r>
          </a:p>
        </p:txBody>
      </p:sp>
      <p:sp>
        <p:nvSpPr>
          <p:cNvPr id="38933" name="Line 21">
            <a:extLst>
              <a:ext uri="{FF2B5EF4-FFF2-40B4-BE49-F238E27FC236}">
                <a16:creationId xmlns:a16="http://schemas.microsoft.com/office/drawing/2014/main" id="{0BB943D0-DB51-E827-A035-DE8D5B0A5B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3663" y="562768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Line 22">
            <a:extLst>
              <a:ext uri="{FF2B5EF4-FFF2-40B4-BE49-F238E27FC236}">
                <a16:creationId xmlns:a16="http://schemas.microsoft.com/office/drawing/2014/main" id="{026C3507-91A4-EE61-5C54-C03F8E1E6DBF}"/>
              </a:ext>
            </a:extLst>
          </p:cNvPr>
          <p:cNvSpPr>
            <a:spLocks noChangeShapeType="1"/>
          </p:cNvSpPr>
          <p:nvPr/>
        </p:nvSpPr>
        <p:spPr bwMode="auto">
          <a:xfrm>
            <a:off x="4202113" y="435610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5" name="Rectangle 23">
            <a:extLst>
              <a:ext uri="{FF2B5EF4-FFF2-40B4-BE49-F238E27FC236}">
                <a16:creationId xmlns:a16="http://schemas.microsoft.com/office/drawing/2014/main" id="{FB4AFA49-549C-DF3B-9C2A-A0AA7B85C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0" y="2265363"/>
            <a:ext cx="508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000">
                <a:effectLst/>
              </a:rPr>
              <a:t>Idx1</a:t>
            </a:r>
          </a:p>
        </p:txBody>
      </p:sp>
      <p:sp>
        <p:nvSpPr>
          <p:cNvPr id="38936" name="Rectangle 24">
            <a:extLst>
              <a:ext uri="{FF2B5EF4-FFF2-40B4-BE49-F238E27FC236}">
                <a16:creationId xmlns:a16="http://schemas.microsoft.com/office/drawing/2014/main" id="{40BF1C74-8458-385E-723E-52D9C1902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425" y="2524125"/>
            <a:ext cx="946150" cy="4460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</a:rPr>
              <a:t>1</a:t>
            </a:r>
          </a:p>
        </p:txBody>
      </p:sp>
      <p:sp>
        <p:nvSpPr>
          <p:cNvPr id="38937" name="AutoShape 25">
            <a:extLst>
              <a:ext uri="{FF2B5EF4-FFF2-40B4-BE49-F238E27FC236}">
                <a16:creationId xmlns:a16="http://schemas.microsoft.com/office/drawing/2014/main" id="{B5EA7662-989B-56E5-678C-18B1B0F1C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6688" y="4052888"/>
            <a:ext cx="1006475" cy="615950"/>
          </a:xfrm>
          <a:prstGeom prst="diamond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</a:rPr>
              <a:t>Idx1 = 3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A3774408-BF33-9C31-5B1C-2F7BBACB3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9688" y="4984750"/>
            <a:ext cx="2079625" cy="1384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7970D2C4-C354-BFC5-BB5F-56DF12690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80975"/>
            <a:ext cx="6180137" cy="1684338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0000"/>
              </a:lnSpc>
              <a:spcBef>
                <a:spcPct val="35000"/>
              </a:spcBef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VARYING Idx1 FROM 1 BY 1 UNTIL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Idx1 EQUAL TO 3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DISPLAY Idx1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END-PERFORM.</a:t>
            </a:r>
          </a:p>
        </p:txBody>
      </p:sp>
      <p:sp>
        <p:nvSpPr>
          <p:cNvPr id="40964" name="Freeform 4">
            <a:extLst>
              <a:ext uri="{FF2B5EF4-FFF2-40B4-BE49-F238E27FC236}">
                <a16:creationId xmlns:a16="http://schemas.microsoft.com/office/drawing/2014/main" id="{F45572E9-F21E-509F-A727-A02ED398271D}"/>
              </a:ext>
            </a:extLst>
          </p:cNvPr>
          <p:cNvSpPr>
            <a:spLocks/>
          </p:cNvSpPr>
          <p:nvPr/>
        </p:nvSpPr>
        <p:spPr bwMode="auto">
          <a:xfrm>
            <a:off x="995363" y="80963"/>
            <a:ext cx="6359525" cy="611187"/>
          </a:xfrm>
          <a:custGeom>
            <a:avLst/>
            <a:gdLst>
              <a:gd name="T0" fmla="*/ 3993 w 4006"/>
              <a:gd name="T1" fmla="*/ 384 h 385"/>
              <a:gd name="T2" fmla="*/ 3951 w 4006"/>
              <a:gd name="T3" fmla="*/ 348 h 385"/>
              <a:gd name="T4" fmla="*/ 3897 w 4006"/>
              <a:gd name="T5" fmla="*/ 285 h 385"/>
              <a:gd name="T6" fmla="*/ 3834 w 4006"/>
              <a:gd name="T7" fmla="*/ 294 h 385"/>
              <a:gd name="T8" fmla="*/ 3780 w 4006"/>
              <a:gd name="T9" fmla="*/ 213 h 385"/>
              <a:gd name="T10" fmla="*/ 3744 w 4006"/>
              <a:gd name="T11" fmla="*/ 258 h 385"/>
              <a:gd name="T12" fmla="*/ 3690 w 4006"/>
              <a:gd name="T13" fmla="*/ 195 h 385"/>
              <a:gd name="T14" fmla="*/ 3609 w 4006"/>
              <a:gd name="T15" fmla="*/ 168 h 385"/>
              <a:gd name="T16" fmla="*/ 3510 w 4006"/>
              <a:gd name="T17" fmla="*/ 204 h 385"/>
              <a:gd name="T18" fmla="*/ 3429 w 4006"/>
              <a:gd name="T19" fmla="*/ 222 h 385"/>
              <a:gd name="T20" fmla="*/ 3348 w 4006"/>
              <a:gd name="T21" fmla="*/ 249 h 385"/>
              <a:gd name="T22" fmla="*/ 3267 w 4006"/>
              <a:gd name="T23" fmla="*/ 204 h 385"/>
              <a:gd name="T24" fmla="*/ 3195 w 4006"/>
              <a:gd name="T25" fmla="*/ 141 h 385"/>
              <a:gd name="T26" fmla="*/ 3123 w 4006"/>
              <a:gd name="T27" fmla="*/ 222 h 385"/>
              <a:gd name="T28" fmla="*/ 3042 w 4006"/>
              <a:gd name="T29" fmla="*/ 204 h 385"/>
              <a:gd name="T30" fmla="*/ 2952 w 4006"/>
              <a:gd name="T31" fmla="*/ 150 h 385"/>
              <a:gd name="T32" fmla="*/ 2871 w 4006"/>
              <a:gd name="T33" fmla="*/ 150 h 385"/>
              <a:gd name="T34" fmla="*/ 2781 w 4006"/>
              <a:gd name="T35" fmla="*/ 168 h 385"/>
              <a:gd name="T36" fmla="*/ 2691 w 4006"/>
              <a:gd name="T37" fmla="*/ 177 h 385"/>
              <a:gd name="T38" fmla="*/ 2610 w 4006"/>
              <a:gd name="T39" fmla="*/ 141 h 385"/>
              <a:gd name="T40" fmla="*/ 2529 w 4006"/>
              <a:gd name="T41" fmla="*/ 105 h 385"/>
              <a:gd name="T42" fmla="*/ 2448 w 4006"/>
              <a:gd name="T43" fmla="*/ 150 h 385"/>
              <a:gd name="T44" fmla="*/ 2367 w 4006"/>
              <a:gd name="T45" fmla="*/ 177 h 385"/>
              <a:gd name="T46" fmla="*/ 2250 w 4006"/>
              <a:gd name="T47" fmla="*/ 204 h 385"/>
              <a:gd name="T48" fmla="*/ 2160 w 4006"/>
              <a:gd name="T49" fmla="*/ 213 h 385"/>
              <a:gd name="T50" fmla="*/ 2079 w 4006"/>
              <a:gd name="T51" fmla="*/ 204 h 385"/>
              <a:gd name="T52" fmla="*/ 1998 w 4006"/>
              <a:gd name="T53" fmla="*/ 222 h 385"/>
              <a:gd name="T54" fmla="*/ 1899 w 4006"/>
              <a:gd name="T55" fmla="*/ 204 h 385"/>
              <a:gd name="T56" fmla="*/ 1818 w 4006"/>
              <a:gd name="T57" fmla="*/ 150 h 385"/>
              <a:gd name="T58" fmla="*/ 1737 w 4006"/>
              <a:gd name="T59" fmla="*/ 159 h 385"/>
              <a:gd name="T60" fmla="*/ 1647 w 4006"/>
              <a:gd name="T61" fmla="*/ 195 h 385"/>
              <a:gd name="T62" fmla="*/ 1566 w 4006"/>
              <a:gd name="T63" fmla="*/ 249 h 385"/>
              <a:gd name="T64" fmla="*/ 1485 w 4006"/>
              <a:gd name="T65" fmla="*/ 204 h 385"/>
              <a:gd name="T66" fmla="*/ 1386 w 4006"/>
              <a:gd name="T67" fmla="*/ 186 h 385"/>
              <a:gd name="T68" fmla="*/ 1305 w 4006"/>
              <a:gd name="T69" fmla="*/ 150 h 385"/>
              <a:gd name="T70" fmla="*/ 1206 w 4006"/>
              <a:gd name="T71" fmla="*/ 159 h 385"/>
              <a:gd name="T72" fmla="*/ 1152 w 4006"/>
              <a:gd name="T73" fmla="*/ 222 h 385"/>
              <a:gd name="T74" fmla="*/ 1062 w 4006"/>
              <a:gd name="T75" fmla="*/ 222 h 385"/>
              <a:gd name="T76" fmla="*/ 981 w 4006"/>
              <a:gd name="T77" fmla="*/ 258 h 385"/>
              <a:gd name="T78" fmla="*/ 891 w 4006"/>
              <a:gd name="T79" fmla="*/ 249 h 385"/>
              <a:gd name="T80" fmla="*/ 810 w 4006"/>
              <a:gd name="T81" fmla="*/ 222 h 385"/>
              <a:gd name="T82" fmla="*/ 720 w 4006"/>
              <a:gd name="T83" fmla="*/ 186 h 385"/>
              <a:gd name="T84" fmla="*/ 630 w 4006"/>
              <a:gd name="T85" fmla="*/ 132 h 385"/>
              <a:gd name="T86" fmla="*/ 522 w 4006"/>
              <a:gd name="T87" fmla="*/ 213 h 385"/>
              <a:gd name="T88" fmla="*/ 414 w 4006"/>
              <a:gd name="T89" fmla="*/ 249 h 385"/>
              <a:gd name="T90" fmla="*/ 315 w 4006"/>
              <a:gd name="T91" fmla="*/ 240 h 385"/>
              <a:gd name="T92" fmla="*/ 225 w 4006"/>
              <a:gd name="T93" fmla="*/ 240 h 385"/>
              <a:gd name="T94" fmla="*/ 144 w 4006"/>
              <a:gd name="T95" fmla="*/ 258 h 385"/>
              <a:gd name="T96" fmla="*/ 54 w 4006"/>
              <a:gd name="T97" fmla="*/ 276 h 385"/>
              <a:gd name="T98" fmla="*/ 9 w 4006"/>
              <a:gd name="T99" fmla="*/ 0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006" h="385">
                <a:moveTo>
                  <a:pt x="9" y="0"/>
                </a:moveTo>
                <a:lnTo>
                  <a:pt x="3993" y="0"/>
                </a:lnTo>
                <a:lnTo>
                  <a:pt x="3993" y="384"/>
                </a:lnTo>
                <a:lnTo>
                  <a:pt x="4005" y="357"/>
                </a:lnTo>
                <a:lnTo>
                  <a:pt x="3978" y="357"/>
                </a:lnTo>
                <a:lnTo>
                  <a:pt x="3951" y="348"/>
                </a:lnTo>
                <a:lnTo>
                  <a:pt x="3924" y="330"/>
                </a:lnTo>
                <a:lnTo>
                  <a:pt x="3897" y="312"/>
                </a:lnTo>
                <a:lnTo>
                  <a:pt x="3897" y="285"/>
                </a:lnTo>
                <a:lnTo>
                  <a:pt x="3870" y="258"/>
                </a:lnTo>
                <a:lnTo>
                  <a:pt x="3861" y="285"/>
                </a:lnTo>
                <a:lnTo>
                  <a:pt x="3834" y="294"/>
                </a:lnTo>
                <a:lnTo>
                  <a:pt x="3816" y="267"/>
                </a:lnTo>
                <a:lnTo>
                  <a:pt x="3807" y="240"/>
                </a:lnTo>
                <a:lnTo>
                  <a:pt x="3780" y="213"/>
                </a:lnTo>
                <a:lnTo>
                  <a:pt x="3753" y="204"/>
                </a:lnTo>
                <a:lnTo>
                  <a:pt x="3744" y="231"/>
                </a:lnTo>
                <a:lnTo>
                  <a:pt x="3744" y="258"/>
                </a:lnTo>
                <a:lnTo>
                  <a:pt x="3717" y="240"/>
                </a:lnTo>
                <a:lnTo>
                  <a:pt x="3717" y="213"/>
                </a:lnTo>
                <a:lnTo>
                  <a:pt x="3690" y="195"/>
                </a:lnTo>
                <a:lnTo>
                  <a:pt x="3663" y="177"/>
                </a:lnTo>
                <a:lnTo>
                  <a:pt x="3636" y="168"/>
                </a:lnTo>
                <a:lnTo>
                  <a:pt x="3609" y="168"/>
                </a:lnTo>
                <a:lnTo>
                  <a:pt x="3582" y="177"/>
                </a:lnTo>
                <a:lnTo>
                  <a:pt x="3537" y="195"/>
                </a:lnTo>
                <a:lnTo>
                  <a:pt x="3510" y="204"/>
                </a:lnTo>
                <a:lnTo>
                  <a:pt x="3483" y="213"/>
                </a:lnTo>
                <a:lnTo>
                  <a:pt x="3456" y="213"/>
                </a:lnTo>
                <a:lnTo>
                  <a:pt x="3429" y="222"/>
                </a:lnTo>
                <a:lnTo>
                  <a:pt x="3402" y="240"/>
                </a:lnTo>
                <a:lnTo>
                  <a:pt x="3375" y="249"/>
                </a:lnTo>
                <a:lnTo>
                  <a:pt x="3348" y="249"/>
                </a:lnTo>
                <a:lnTo>
                  <a:pt x="3321" y="240"/>
                </a:lnTo>
                <a:lnTo>
                  <a:pt x="3294" y="222"/>
                </a:lnTo>
                <a:lnTo>
                  <a:pt x="3267" y="204"/>
                </a:lnTo>
                <a:lnTo>
                  <a:pt x="3249" y="177"/>
                </a:lnTo>
                <a:lnTo>
                  <a:pt x="3222" y="159"/>
                </a:lnTo>
                <a:lnTo>
                  <a:pt x="3195" y="141"/>
                </a:lnTo>
                <a:lnTo>
                  <a:pt x="3177" y="168"/>
                </a:lnTo>
                <a:lnTo>
                  <a:pt x="3141" y="195"/>
                </a:lnTo>
                <a:lnTo>
                  <a:pt x="3123" y="222"/>
                </a:lnTo>
                <a:lnTo>
                  <a:pt x="3096" y="231"/>
                </a:lnTo>
                <a:lnTo>
                  <a:pt x="3069" y="222"/>
                </a:lnTo>
                <a:lnTo>
                  <a:pt x="3042" y="204"/>
                </a:lnTo>
                <a:lnTo>
                  <a:pt x="3015" y="186"/>
                </a:lnTo>
                <a:lnTo>
                  <a:pt x="2979" y="168"/>
                </a:lnTo>
                <a:lnTo>
                  <a:pt x="2952" y="150"/>
                </a:lnTo>
                <a:lnTo>
                  <a:pt x="2925" y="150"/>
                </a:lnTo>
                <a:lnTo>
                  <a:pt x="2898" y="141"/>
                </a:lnTo>
                <a:lnTo>
                  <a:pt x="2871" y="150"/>
                </a:lnTo>
                <a:lnTo>
                  <a:pt x="2835" y="168"/>
                </a:lnTo>
                <a:lnTo>
                  <a:pt x="2808" y="177"/>
                </a:lnTo>
                <a:lnTo>
                  <a:pt x="2781" y="168"/>
                </a:lnTo>
                <a:lnTo>
                  <a:pt x="2754" y="168"/>
                </a:lnTo>
                <a:lnTo>
                  <a:pt x="2718" y="168"/>
                </a:lnTo>
                <a:lnTo>
                  <a:pt x="2691" y="177"/>
                </a:lnTo>
                <a:lnTo>
                  <a:pt x="2655" y="186"/>
                </a:lnTo>
                <a:lnTo>
                  <a:pt x="2637" y="159"/>
                </a:lnTo>
                <a:lnTo>
                  <a:pt x="2610" y="141"/>
                </a:lnTo>
                <a:lnTo>
                  <a:pt x="2583" y="123"/>
                </a:lnTo>
                <a:lnTo>
                  <a:pt x="2556" y="114"/>
                </a:lnTo>
                <a:lnTo>
                  <a:pt x="2529" y="105"/>
                </a:lnTo>
                <a:lnTo>
                  <a:pt x="2502" y="123"/>
                </a:lnTo>
                <a:lnTo>
                  <a:pt x="2475" y="141"/>
                </a:lnTo>
                <a:lnTo>
                  <a:pt x="2448" y="150"/>
                </a:lnTo>
                <a:lnTo>
                  <a:pt x="2421" y="168"/>
                </a:lnTo>
                <a:lnTo>
                  <a:pt x="2394" y="168"/>
                </a:lnTo>
                <a:lnTo>
                  <a:pt x="2367" y="177"/>
                </a:lnTo>
                <a:lnTo>
                  <a:pt x="2331" y="186"/>
                </a:lnTo>
                <a:lnTo>
                  <a:pt x="2295" y="186"/>
                </a:lnTo>
                <a:lnTo>
                  <a:pt x="2250" y="204"/>
                </a:lnTo>
                <a:lnTo>
                  <a:pt x="2214" y="222"/>
                </a:lnTo>
                <a:lnTo>
                  <a:pt x="2187" y="231"/>
                </a:lnTo>
                <a:lnTo>
                  <a:pt x="2160" y="213"/>
                </a:lnTo>
                <a:lnTo>
                  <a:pt x="2133" y="204"/>
                </a:lnTo>
                <a:lnTo>
                  <a:pt x="2106" y="195"/>
                </a:lnTo>
                <a:lnTo>
                  <a:pt x="2079" y="204"/>
                </a:lnTo>
                <a:lnTo>
                  <a:pt x="2052" y="204"/>
                </a:lnTo>
                <a:lnTo>
                  <a:pt x="2025" y="213"/>
                </a:lnTo>
                <a:lnTo>
                  <a:pt x="1998" y="222"/>
                </a:lnTo>
                <a:lnTo>
                  <a:pt x="1962" y="222"/>
                </a:lnTo>
                <a:lnTo>
                  <a:pt x="1935" y="222"/>
                </a:lnTo>
                <a:lnTo>
                  <a:pt x="1899" y="204"/>
                </a:lnTo>
                <a:lnTo>
                  <a:pt x="1872" y="186"/>
                </a:lnTo>
                <a:lnTo>
                  <a:pt x="1845" y="168"/>
                </a:lnTo>
                <a:lnTo>
                  <a:pt x="1818" y="150"/>
                </a:lnTo>
                <a:lnTo>
                  <a:pt x="1791" y="141"/>
                </a:lnTo>
                <a:lnTo>
                  <a:pt x="1764" y="150"/>
                </a:lnTo>
                <a:lnTo>
                  <a:pt x="1737" y="159"/>
                </a:lnTo>
                <a:lnTo>
                  <a:pt x="1701" y="168"/>
                </a:lnTo>
                <a:lnTo>
                  <a:pt x="1674" y="177"/>
                </a:lnTo>
                <a:lnTo>
                  <a:pt x="1647" y="195"/>
                </a:lnTo>
                <a:lnTo>
                  <a:pt x="1620" y="213"/>
                </a:lnTo>
                <a:lnTo>
                  <a:pt x="1593" y="222"/>
                </a:lnTo>
                <a:lnTo>
                  <a:pt x="1566" y="249"/>
                </a:lnTo>
                <a:lnTo>
                  <a:pt x="1539" y="240"/>
                </a:lnTo>
                <a:lnTo>
                  <a:pt x="1512" y="222"/>
                </a:lnTo>
                <a:lnTo>
                  <a:pt x="1485" y="204"/>
                </a:lnTo>
                <a:lnTo>
                  <a:pt x="1449" y="204"/>
                </a:lnTo>
                <a:lnTo>
                  <a:pt x="1413" y="195"/>
                </a:lnTo>
                <a:lnTo>
                  <a:pt x="1386" y="186"/>
                </a:lnTo>
                <a:lnTo>
                  <a:pt x="1359" y="168"/>
                </a:lnTo>
                <a:lnTo>
                  <a:pt x="1332" y="150"/>
                </a:lnTo>
                <a:lnTo>
                  <a:pt x="1305" y="150"/>
                </a:lnTo>
                <a:lnTo>
                  <a:pt x="1260" y="141"/>
                </a:lnTo>
                <a:lnTo>
                  <a:pt x="1233" y="132"/>
                </a:lnTo>
                <a:lnTo>
                  <a:pt x="1206" y="159"/>
                </a:lnTo>
                <a:lnTo>
                  <a:pt x="1197" y="186"/>
                </a:lnTo>
                <a:lnTo>
                  <a:pt x="1179" y="213"/>
                </a:lnTo>
                <a:lnTo>
                  <a:pt x="1152" y="222"/>
                </a:lnTo>
                <a:lnTo>
                  <a:pt x="1125" y="222"/>
                </a:lnTo>
                <a:lnTo>
                  <a:pt x="1089" y="222"/>
                </a:lnTo>
                <a:lnTo>
                  <a:pt x="1062" y="222"/>
                </a:lnTo>
                <a:lnTo>
                  <a:pt x="1035" y="240"/>
                </a:lnTo>
                <a:lnTo>
                  <a:pt x="1008" y="258"/>
                </a:lnTo>
                <a:lnTo>
                  <a:pt x="981" y="258"/>
                </a:lnTo>
                <a:lnTo>
                  <a:pt x="954" y="258"/>
                </a:lnTo>
                <a:lnTo>
                  <a:pt x="927" y="249"/>
                </a:lnTo>
                <a:lnTo>
                  <a:pt x="891" y="249"/>
                </a:lnTo>
                <a:lnTo>
                  <a:pt x="864" y="240"/>
                </a:lnTo>
                <a:lnTo>
                  <a:pt x="837" y="240"/>
                </a:lnTo>
                <a:lnTo>
                  <a:pt x="810" y="222"/>
                </a:lnTo>
                <a:lnTo>
                  <a:pt x="774" y="204"/>
                </a:lnTo>
                <a:lnTo>
                  <a:pt x="747" y="204"/>
                </a:lnTo>
                <a:lnTo>
                  <a:pt x="720" y="186"/>
                </a:lnTo>
                <a:lnTo>
                  <a:pt x="693" y="168"/>
                </a:lnTo>
                <a:lnTo>
                  <a:pt x="657" y="141"/>
                </a:lnTo>
                <a:lnTo>
                  <a:pt x="630" y="132"/>
                </a:lnTo>
                <a:lnTo>
                  <a:pt x="594" y="168"/>
                </a:lnTo>
                <a:lnTo>
                  <a:pt x="567" y="186"/>
                </a:lnTo>
                <a:lnTo>
                  <a:pt x="522" y="213"/>
                </a:lnTo>
                <a:lnTo>
                  <a:pt x="486" y="231"/>
                </a:lnTo>
                <a:lnTo>
                  <a:pt x="441" y="240"/>
                </a:lnTo>
                <a:lnTo>
                  <a:pt x="414" y="249"/>
                </a:lnTo>
                <a:lnTo>
                  <a:pt x="387" y="249"/>
                </a:lnTo>
                <a:lnTo>
                  <a:pt x="342" y="240"/>
                </a:lnTo>
                <a:lnTo>
                  <a:pt x="315" y="240"/>
                </a:lnTo>
                <a:lnTo>
                  <a:pt x="288" y="222"/>
                </a:lnTo>
                <a:lnTo>
                  <a:pt x="261" y="222"/>
                </a:lnTo>
                <a:lnTo>
                  <a:pt x="225" y="240"/>
                </a:lnTo>
                <a:lnTo>
                  <a:pt x="198" y="249"/>
                </a:lnTo>
                <a:lnTo>
                  <a:pt x="171" y="249"/>
                </a:lnTo>
                <a:lnTo>
                  <a:pt x="144" y="258"/>
                </a:lnTo>
                <a:lnTo>
                  <a:pt x="117" y="258"/>
                </a:lnTo>
                <a:lnTo>
                  <a:pt x="81" y="267"/>
                </a:lnTo>
                <a:lnTo>
                  <a:pt x="54" y="276"/>
                </a:lnTo>
                <a:lnTo>
                  <a:pt x="27" y="276"/>
                </a:lnTo>
                <a:lnTo>
                  <a:pt x="0" y="276"/>
                </a:lnTo>
                <a:lnTo>
                  <a:pt x="9" y="0"/>
                </a:lnTo>
              </a:path>
            </a:pathLst>
          </a:custGeom>
          <a:gradFill rotWithShape="0">
            <a:gsLst>
              <a:gs pos="0">
                <a:srgbClr val="114FFB"/>
              </a:gs>
              <a:gs pos="100000">
                <a:srgbClr val="114FFB">
                  <a:gamma/>
                  <a:shade val="29804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AutoShape 5">
            <a:extLst>
              <a:ext uri="{FF2B5EF4-FFF2-40B4-BE49-F238E27FC236}">
                <a16:creationId xmlns:a16="http://schemas.microsoft.com/office/drawing/2014/main" id="{7FB3E6AE-D683-EFD4-0E02-95836679E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50" y="3571875"/>
            <a:ext cx="1846263" cy="2989263"/>
          </a:xfrm>
          <a:prstGeom prst="roundRect">
            <a:avLst>
              <a:gd name="adj" fmla="val 12495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Line 6">
            <a:extLst>
              <a:ext uri="{FF2B5EF4-FFF2-40B4-BE49-F238E27FC236}">
                <a16:creationId xmlns:a16="http://schemas.microsoft.com/office/drawing/2014/main" id="{B56F6992-C73E-28B3-7654-36DE1230FD9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6750" y="6042025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7" name="Line 7">
            <a:extLst>
              <a:ext uri="{FF2B5EF4-FFF2-40B4-BE49-F238E27FC236}">
                <a16:creationId xmlns:a16="http://schemas.microsoft.com/office/drawing/2014/main" id="{DD1C96F0-66A4-F72F-E8BB-D6D4140546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5" y="4489450"/>
            <a:ext cx="0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8" name="Line 8">
            <a:extLst>
              <a:ext uri="{FF2B5EF4-FFF2-40B4-BE49-F238E27FC236}">
                <a16:creationId xmlns:a16="http://schemas.microsoft.com/office/drawing/2014/main" id="{F9EEA38E-3A3A-3130-5801-C74F399261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4213" y="2058988"/>
            <a:ext cx="0" cy="2157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9" name="Rectangle 9">
            <a:extLst>
              <a:ext uri="{FF2B5EF4-FFF2-40B4-BE49-F238E27FC236}">
                <a16:creationId xmlns:a16="http://schemas.microsoft.com/office/drawing/2014/main" id="{7CD48A10-EF75-AFE5-9B39-0BC9BA5F0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338" y="5132388"/>
            <a:ext cx="13906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Loop Body</a:t>
            </a:r>
          </a:p>
        </p:txBody>
      </p:sp>
      <p:sp>
        <p:nvSpPr>
          <p:cNvPr id="40970" name="Rectangle 10">
            <a:extLst>
              <a:ext uri="{FF2B5EF4-FFF2-40B4-BE49-F238E27FC236}">
                <a16:creationId xmlns:a16="http://schemas.microsoft.com/office/drawing/2014/main" id="{0F0D4ACD-4F95-ACD0-492F-C86913B7D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550" y="4008438"/>
            <a:ext cx="7905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True</a:t>
            </a:r>
          </a:p>
        </p:txBody>
      </p:sp>
      <p:sp>
        <p:nvSpPr>
          <p:cNvPr id="40971" name="Rectangle 11">
            <a:extLst>
              <a:ext uri="{FF2B5EF4-FFF2-40B4-BE49-F238E27FC236}">
                <a16:creationId xmlns:a16="http://schemas.microsoft.com/office/drawing/2014/main" id="{FE385E29-D2F6-100B-0D05-FED44700A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7763" y="2762250"/>
            <a:ext cx="17716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Move 1 to Idx1</a:t>
            </a:r>
          </a:p>
        </p:txBody>
      </p:sp>
      <p:sp>
        <p:nvSpPr>
          <p:cNvPr id="40972" name="Line 12">
            <a:extLst>
              <a:ext uri="{FF2B5EF4-FFF2-40B4-BE49-F238E27FC236}">
                <a16:creationId xmlns:a16="http://schemas.microsoft.com/office/drawing/2014/main" id="{D66521FB-EF04-3D04-76B8-131E4DBE83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5800" y="3194050"/>
            <a:ext cx="0" cy="3524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3" name="Line 13">
            <a:extLst>
              <a:ext uri="{FF2B5EF4-FFF2-40B4-BE49-F238E27FC236}">
                <a16:creationId xmlns:a16="http://schemas.microsoft.com/office/drawing/2014/main" id="{2AB2CA6A-66F4-295C-4A2A-5862309EB8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63950" y="4356100"/>
            <a:ext cx="1476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4" name="Rectangle 14">
            <a:extLst>
              <a:ext uri="{FF2B5EF4-FFF2-40B4-BE49-F238E27FC236}">
                <a16:creationId xmlns:a16="http://schemas.microsoft.com/office/drawing/2014/main" id="{904458E4-77D9-A6A5-22E2-2C520869C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9638" y="4157663"/>
            <a:ext cx="18605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Next Statement</a:t>
            </a:r>
          </a:p>
        </p:txBody>
      </p:sp>
      <p:sp>
        <p:nvSpPr>
          <p:cNvPr id="40975" name="Line 15">
            <a:extLst>
              <a:ext uri="{FF2B5EF4-FFF2-40B4-BE49-F238E27FC236}">
                <a16:creationId xmlns:a16="http://schemas.microsoft.com/office/drawing/2014/main" id="{A1806C36-A0F4-E6B1-249E-055AB49FB8D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1038" y="2208213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6" name="Line 16">
            <a:extLst>
              <a:ext uri="{FF2B5EF4-FFF2-40B4-BE49-F238E27FC236}">
                <a16:creationId xmlns:a16="http://schemas.microsoft.com/office/drawing/2014/main" id="{4E74D82C-2E9B-0E7C-3B37-1F898B46B627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5650" y="357505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7" name="Line 17">
            <a:extLst>
              <a:ext uri="{FF2B5EF4-FFF2-40B4-BE49-F238E27FC236}">
                <a16:creationId xmlns:a16="http://schemas.microsoft.com/office/drawing/2014/main" id="{816CFC03-7E36-B92A-FBC6-F4AA9FE6D5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3663" y="41894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8" name="Line 18">
            <a:extLst>
              <a:ext uri="{FF2B5EF4-FFF2-40B4-BE49-F238E27FC236}">
                <a16:creationId xmlns:a16="http://schemas.microsoft.com/office/drawing/2014/main" id="{AF381095-5D36-BC97-3498-3FDF204F53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97100" y="6561138"/>
            <a:ext cx="333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9" name="Rectangle 19">
            <a:extLst>
              <a:ext uri="{FF2B5EF4-FFF2-40B4-BE49-F238E27FC236}">
                <a16:creationId xmlns:a16="http://schemas.microsoft.com/office/drawing/2014/main" id="{2246C1B3-32EA-E17B-ECB8-4D86FEA3C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788" y="5661025"/>
            <a:ext cx="10477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Inc Idx1</a:t>
            </a:r>
          </a:p>
        </p:txBody>
      </p:sp>
      <p:sp>
        <p:nvSpPr>
          <p:cNvPr id="40980" name="Rectangle 20">
            <a:extLst>
              <a:ext uri="{FF2B5EF4-FFF2-40B4-BE49-F238E27FC236}">
                <a16:creationId xmlns:a16="http://schemas.microsoft.com/office/drawing/2014/main" id="{37B89CEB-E97D-E411-05FC-2C71987B2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988" y="4603750"/>
            <a:ext cx="60007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False</a:t>
            </a:r>
          </a:p>
        </p:txBody>
      </p:sp>
      <p:sp>
        <p:nvSpPr>
          <p:cNvPr id="40981" name="Line 21">
            <a:extLst>
              <a:ext uri="{FF2B5EF4-FFF2-40B4-BE49-F238E27FC236}">
                <a16:creationId xmlns:a16="http://schemas.microsoft.com/office/drawing/2014/main" id="{9FCBAA07-3C23-CB66-75E6-A964B88C5A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3663" y="562768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2" name="Line 22">
            <a:extLst>
              <a:ext uri="{FF2B5EF4-FFF2-40B4-BE49-F238E27FC236}">
                <a16:creationId xmlns:a16="http://schemas.microsoft.com/office/drawing/2014/main" id="{C486C7BB-FA23-51F0-647D-4A8CA8C5B8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202113" y="435610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3" name="Rectangle 23">
            <a:extLst>
              <a:ext uri="{FF2B5EF4-FFF2-40B4-BE49-F238E27FC236}">
                <a16:creationId xmlns:a16="http://schemas.microsoft.com/office/drawing/2014/main" id="{8F27742D-EE78-8AA7-3D9F-3741745A6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0" y="2265363"/>
            <a:ext cx="508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000">
                <a:effectLst/>
              </a:rPr>
              <a:t>Idx1</a:t>
            </a:r>
          </a:p>
        </p:txBody>
      </p:sp>
      <p:sp>
        <p:nvSpPr>
          <p:cNvPr id="40984" name="Rectangle 24">
            <a:extLst>
              <a:ext uri="{FF2B5EF4-FFF2-40B4-BE49-F238E27FC236}">
                <a16:creationId xmlns:a16="http://schemas.microsoft.com/office/drawing/2014/main" id="{4715C6B5-B7A7-5B86-D1DC-45C21C3B0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425" y="2524125"/>
            <a:ext cx="946150" cy="4460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</a:rPr>
              <a:t>1</a:t>
            </a:r>
          </a:p>
        </p:txBody>
      </p:sp>
      <p:sp>
        <p:nvSpPr>
          <p:cNvPr id="40985" name="AutoShape 25">
            <a:extLst>
              <a:ext uri="{FF2B5EF4-FFF2-40B4-BE49-F238E27FC236}">
                <a16:creationId xmlns:a16="http://schemas.microsoft.com/office/drawing/2014/main" id="{9F83E680-C4AD-0D62-FFF3-364E289E6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6688" y="4043363"/>
            <a:ext cx="1006475" cy="615950"/>
          </a:xfrm>
          <a:prstGeom prst="diamond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</a:rPr>
              <a:t>Idx1 = 3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BE880A0-EE63-5F07-8062-B9A00AF1E7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16725" y="1755775"/>
            <a:ext cx="2182813" cy="4656138"/>
          </a:xfrm>
          <a:noFill/>
          <a:ln/>
        </p:spPr>
        <p:txBody>
          <a:bodyPr lIns="0" tIns="0" rIns="0" bIns="0">
            <a:spAutoFit/>
          </a:bodyPr>
          <a:lstStyle/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The program to calculate the total taxes paid for the country is easy to write.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400">
              <a:solidFill>
                <a:schemeClr val="accent2"/>
              </a:solidFill>
            </a:endParaRP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</a:rPr>
              <a:t>     BUT.</a:t>
            </a: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br>
              <a:rPr lang="en-US" altLang="en-US" sz="1000">
                <a:solidFill>
                  <a:schemeClr val="accent2"/>
                </a:solidFill>
              </a:rPr>
            </a:br>
            <a:r>
              <a:rPr lang="en-US" altLang="en-US"/>
              <a:t>What do we do if we want to calculate the taxes paid in each </a:t>
            </a:r>
            <a:r>
              <a:rPr lang="en-US" altLang="en-US">
                <a:solidFill>
                  <a:schemeClr val="hlink"/>
                </a:solidFill>
              </a:rPr>
              <a:t>county</a:t>
            </a:r>
            <a:r>
              <a:rPr lang="en-US" altLang="en-US"/>
              <a:t>?</a:t>
            </a: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/>
          </a:p>
        </p:txBody>
      </p:sp>
      <p:grpSp>
        <p:nvGrpSpPr>
          <p:cNvPr id="6156" name="Group 12">
            <a:extLst>
              <a:ext uri="{FF2B5EF4-FFF2-40B4-BE49-F238E27FC236}">
                <a16:creationId xmlns:a16="http://schemas.microsoft.com/office/drawing/2014/main" id="{986A2487-027B-0FC8-3375-A2FD8F6C8C9B}"/>
              </a:ext>
            </a:extLst>
          </p:cNvPr>
          <p:cNvGrpSpPr>
            <a:grpSpLocks/>
          </p:cNvGrpSpPr>
          <p:nvPr/>
        </p:nvGrpSpPr>
        <p:grpSpPr bwMode="auto">
          <a:xfrm>
            <a:off x="157163" y="206375"/>
            <a:ext cx="6751637" cy="6329363"/>
            <a:chOff x="99" y="130"/>
            <a:chExt cx="4253" cy="3987"/>
          </a:xfrm>
        </p:grpSpPr>
        <p:sp>
          <p:nvSpPr>
            <p:cNvPr id="6147" name="Rectangle 3">
              <a:extLst>
                <a:ext uri="{FF2B5EF4-FFF2-40B4-BE49-F238E27FC236}">
                  <a16:creationId xmlns:a16="http://schemas.microsoft.com/office/drawing/2014/main" id="{AA55018C-BA8F-3292-696D-654EC6E383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" y="326"/>
              <a:ext cx="785" cy="24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8" name="Rectangle 4">
              <a:extLst>
                <a:ext uri="{FF2B5EF4-FFF2-40B4-BE49-F238E27FC236}">
                  <a16:creationId xmlns:a16="http://schemas.microsoft.com/office/drawing/2014/main" id="{816FA7E2-098E-9E2E-BFAA-8A275675F9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" y="130"/>
              <a:ext cx="7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0" rIns="92075" bIns="0" anchor="ctr">
              <a:spAutoFit/>
            </a:bodyPr>
            <a:lstStyle/>
            <a:p>
              <a:pPr algn="ctr"/>
              <a:r>
                <a:rPr lang="en-US" altLang="en-US" sz="2000">
                  <a:effectLst/>
                </a:rPr>
                <a:t>TaxTotal</a:t>
              </a:r>
            </a:p>
          </p:txBody>
        </p:sp>
        <p:sp>
          <p:nvSpPr>
            <p:cNvPr id="6149" name="Rectangle 5">
              <a:extLst>
                <a:ext uri="{FF2B5EF4-FFF2-40B4-BE49-F238E27FC236}">
                  <a16:creationId xmlns:a16="http://schemas.microsoft.com/office/drawing/2014/main" id="{4C7E0C80-5696-CDF3-7EC9-37EDBA1A0F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8" y="306"/>
              <a:ext cx="2814" cy="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2000">
                  <a:effectLst/>
                </a:rPr>
                <a:t>Variable = Named location in memory</a:t>
              </a:r>
            </a:p>
          </p:txBody>
        </p:sp>
        <p:sp>
          <p:nvSpPr>
            <p:cNvPr id="6150" name="Rectangle 6">
              <a:extLst>
                <a:ext uri="{FF2B5EF4-FFF2-40B4-BE49-F238E27FC236}">
                  <a16:creationId xmlns:a16="http://schemas.microsoft.com/office/drawing/2014/main" id="{67E547E0-9861-0C7C-2A5E-9B9870BEE3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" y="1275"/>
              <a:ext cx="3989" cy="2842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lnSpc>
                  <a:spcPct val="85000"/>
                </a:lnSpc>
                <a:spcBef>
                  <a:spcPct val="25000"/>
                </a:spcBef>
              </a:pPr>
              <a:endPara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85000"/>
                </a:lnSpc>
                <a:spcBef>
                  <a:spcPct val="25000"/>
                </a:spcBef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PROCEDURE DIVISION.</a:t>
              </a:r>
              <a:b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</a:b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Begin.</a:t>
              </a:r>
              <a:b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</a:b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OPEN INPUT TaxFile</a:t>
              </a:r>
              <a:b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</a:b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READ TaxFile</a:t>
              </a:r>
              <a:b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</a:b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   AT END SET EndOfTaxFile TO TRUE</a:t>
              </a:r>
              <a:b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</a:b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END-READ</a:t>
              </a:r>
            </a:p>
            <a:p>
              <a:pPr>
                <a:lnSpc>
                  <a:spcPct val="85000"/>
                </a:lnSpc>
                <a:spcBef>
                  <a:spcPct val="25000"/>
                </a:spcBef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PERFORM UNTIL EndOfTaxFile</a:t>
              </a:r>
              <a:b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</a:b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   ADD TaxPaid TO TaxTotal</a:t>
              </a:r>
              <a:b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</a:b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   READ TaxFile</a:t>
              </a:r>
              <a:b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</a:b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      AT END SET EndOfTaxFile TO TRUE</a:t>
              </a:r>
              <a:b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</a:b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   END-READ</a:t>
              </a:r>
              <a:b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</a:b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END-PERFORM.</a:t>
              </a:r>
            </a:p>
            <a:p>
              <a:pPr>
                <a:lnSpc>
                  <a:spcPct val="85000"/>
                </a:lnSpc>
                <a:spcBef>
                  <a:spcPct val="25000"/>
                </a:spcBef>
              </a:pP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DISPLAY "Total taxes are ", TaxTotal</a:t>
              </a:r>
              <a:b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</a:b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CLOSE TaxFile</a:t>
              </a:r>
              <a:b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</a:br>
              <a:r>
                <a:rPr lang="en-US" altLang="en-US" sz="20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  STOP RUN.</a:t>
              </a:r>
              <a:r>
                <a:rPr lang="en-US" altLang="en-US" sz="2000">
                  <a:solidFill>
                    <a:srgbClr val="000000"/>
                  </a:solidFill>
                  <a:effectLst/>
                </a:rPr>
                <a:t> </a:t>
              </a:r>
            </a:p>
          </p:txBody>
        </p:sp>
        <p:sp>
          <p:nvSpPr>
            <p:cNvPr id="6151" name="Freeform 7">
              <a:extLst>
                <a:ext uri="{FF2B5EF4-FFF2-40B4-BE49-F238E27FC236}">
                  <a16:creationId xmlns:a16="http://schemas.microsoft.com/office/drawing/2014/main" id="{156E5A34-2EE9-34D0-A526-FA8A1537572B}"/>
                </a:ext>
              </a:extLst>
            </p:cNvPr>
            <p:cNvSpPr>
              <a:spLocks/>
            </p:cNvSpPr>
            <p:nvPr/>
          </p:nvSpPr>
          <p:spPr bwMode="auto">
            <a:xfrm>
              <a:off x="99" y="1206"/>
              <a:ext cx="4087" cy="955"/>
            </a:xfrm>
            <a:custGeom>
              <a:avLst/>
              <a:gdLst>
                <a:gd name="T0" fmla="*/ 186 w 4087"/>
                <a:gd name="T1" fmla="*/ 27 h 955"/>
                <a:gd name="T2" fmla="*/ 355 w 4087"/>
                <a:gd name="T3" fmla="*/ 27 h 955"/>
                <a:gd name="T4" fmla="*/ 541 w 4087"/>
                <a:gd name="T5" fmla="*/ 27 h 955"/>
                <a:gd name="T6" fmla="*/ 709 w 4087"/>
                <a:gd name="T7" fmla="*/ 27 h 955"/>
                <a:gd name="T8" fmla="*/ 869 w 4087"/>
                <a:gd name="T9" fmla="*/ 27 h 955"/>
                <a:gd name="T10" fmla="*/ 1046 w 4087"/>
                <a:gd name="T11" fmla="*/ 27 h 955"/>
                <a:gd name="T12" fmla="*/ 1223 w 4087"/>
                <a:gd name="T13" fmla="*/ 27 h 955"/>
                <a:gd name="T14" fmla="*/ 1498 w 4087"/>
                <a:gd name="T15" fmla="*/ 27 h 955"/>
                <a:gd name="T16" fmla="*/ 1681 w 4087"/>
                <a:gd name="T17" fmla="*/ 24 h 955"/>
                <a:gd name="T18" fmla="*/ 1912 w 4087"/>
                <a:gd name="T19" fmla="*/ 12 h 955"/>
                <a:gd name="T20" fmla="*/ 2163 w 4087"/>
                <a:gd name="T21" fmla="*/ 27 h 955"/>
                <a:gd name="T22" fmla="*/ 2358 w 4087"/>
                <a:gd name="T23" fmla="*/ 27 h 955"/>
                <a:gd name="T24" fmla="*/ 2526 w 4087"/>
                <a:gd name="T25" fmla="*/ 27 h 955"/>
                <a:gd name="T26" fmla="*/ 2721 w 4087"/>
                <a:gd name="T27" fmla="*/ 27 h 955"/>
                <a:gd name="T28" fmla="*/ 3191 w 4087"/>
                <a:gd name="T29" fmla="*/ 27 h 955"/>
                <a:gd name="T30" fmla="*/ 3386 w 4087"/>
                <a:gd name="T31" fmla="*/ 0 h 955"/>
                <a:gd name="T32" fmla="*/ 3554 w 4087"/>
                <a:gd name="T33" fmla="*/ 0 h 955"/>
                <a:gd name="T34" fmla="*/ 3749 w 4087"/>
                <a:gd name="T35" fmla="*/ 0 h 955"/>
                <a:gd name="T36" fmla="*/ 3944 w 4087"/>
                <a:gd name="T37" fmla="*/ 0 h 955"/>
                <a:gd name="T38" fmla="*/ 4086 w 4087"/>
                <a:gd name="T39" fmla="*/ 80 h 955"/>
                <a:gd name="T40" fmla="*/ 4086 w 4087"/>
                <a:gd name="T41" fmla="*/ 241 h 955"/>
                <a:gd name="T42" fmla="*/ 4086 w 4087"/>
                <a:gd name="T43" fmla="*/ 401 h 955"/>
                <a:gd name="T44" fmla="*/ 4086 w 4087"/>
                <a:gd name="T45" fmla="*/ 562 h 955"/>
                <a:gd name="T46" fmla="*/ 4059 w 4087"/>
                <a:gd name="T47" fmla="*/ 713 h 955"/>
                <a:gd name="T48" fmla="*/ 4059 w 4087"/>
                <a:gd name="T49" fmla="*/ 874 h 955"/>
                <a:gd name="T50" fmla="*/ 4006 w 4087"/>
                <a:gd name="T51" fmla="*/ 909 h 955"/>
                <a:gd name="T52" fmla="*/ 3873 w 4087"/>
                <a:gd name="T53" fmla="*/ 856 h 955"/>
                <a:gd name="T54" fmla="*/ 3767 w 4087"/>
                <a:gd name="T55" fmla="*/ 776 h 955"/>
                <a:gd name="T56" fmla="*/ 3607 w 4087"/>
                <a:gd name="T57" fmla="*/ 740 h 955"/>
                <a:gd name="T58" fmla="*/ 3439 w 4087"/>
                <a:gd name="T59" fmla="*/ 731 h 955"/>
                <a:gd name="T60" fmla="*/ 3271 w 4087"/>
                <a:gd name="T61" fmla="*/ 669 h 955"/>
                <a:gd name="T62" fmla="*/ 3120 w 4087"/>
                <a:gd name="T63" fmla="*/ 651 h 955"/>
                <a:gd name="T64" fmla="*/ 2996 w 4087"/>
                <a:gd name="T65" fmla="*/ 669 h 955"/>
                <a:gd name="T66" fmla="*/ 2854 w 4087"/>
                <a:gd name="T67" fmla="*/ 624 h 955"/>
                <a:gd name="T68" fmla="*/ 2641 w 4087"/>
                <a:gd name="T69" fmla="*/ 615 h 955"/>
                <a:gd name="T70" fmla="*/ 2446 w 4087"/>
                <a:gd name="T71" fmla="*/ 553 h 955"/>
                <a:gd name="T72" fmla="*/ 2304 w 4087"/>
                <a:gd name="T73" fmla="*/ 580 h 955"/>
                <a:gd name="T74" fmla="*/ 2180 w 4087"/>
                <a:gd name="T75" fmla="*/ 633 h 955"/>
                <a:gd name="T76" fmla="*/ 2047 w 4087"/>
                <a:gd name="T77" fmla="*/ 499 h 955"/>
                <a:gd name="T78" fmla="*/ 1985 w 4087"/>
                <a:gd name="T79" fmla="*/ 339 h 955"/>
                <a:gd name="T80" fmla="*/ 1826 w 4087"/>
                <a:gd name="T81" fmla="*/ 303 h 955"/>
                <a:gd name="T82" fmla="*/ 1640 w 4087"/>
                <a:gd name="T83" fmla="*/ 232 h 955"/>
                <a:gd name="T84" fmla="*/ 1462 w 4087"/>
                <a:gd name="T85" fmla="*/ 187 h 955"/>
                <a:gd name="T86" fmla="*/ 1276 w 4087"/>
                <a:gd name="T87" fmla="*/ 259 h 955"/>
                <a:gd name="T88" fmla="*/ 1090 w 4087"/>
                <a:gd name="T89" fmla="*/ 267 h 955"/>
                <a:gd name="T90" fmla="*/ 913 w 4087"/>
                <a:gd name="T91" fmla="*/ 267 h 955"/>
                <a:gd name="T92" fmla="*/ 736 w 4087"/>
                <a:gd name="T93" fmla="*/ 250 h 955"/>
                <a:gd name="T94" fmla="*/ 567 w 4087"/>
                <a:gd name="T95" fmla="*/ 250 h 955"/>
                <a:gd name="T96" fmla="*/ 399 w 4087"/>
                <a:gd name="T97" fmla="*/ 276 h 955"/>
                <a:gd name="T98" fmla="*/ 239 w 4087"/>
                <a:gd name="T99" fmla="*/ 276 h 955"/>
                <a:gd name="T100" fmla="*/ 80 w 4087"/>
                <a:gd name="T101" fmla="*/ 285 h 955"/>
                <a:gd name="T102" fmla="*/ 0 w 4087"/>
                <a:gd name="T103" fmla="*/ 160 h 955"/>
                <a:gd name="T104" fmla="*/ 35 w 4087"/>
                <a:gd name="T105" fmla="*/ 18 h 9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087" h="955">
                  <a:moveTo>
                    <a:pt x="44" y="27"/>
                  </a:moveTo>
                  <a:lnTo>
                    <a:pt x="71" y="27"/>
                  </a:lnTo>
                  <a:lnTo>
                    <a:pt x="97" y="27"/>
                  </a:lnTo>
                  <a:lnTo>
                    <a:pt x="124" y="27"/>
                  </a:lnTo>
                  <a:lnTo>
                    <a:pt x="151" y="27"/>
                  </a:lnTo>
                  <a:lnTo>
                    <a:pt x="186" y="27"/>
                  </a:lnTo>
                  <a:lnTo>
                    <a:pt x="213" y="27"/>
                  </a:lnTo>
                  <a:lnTo>
                    <a:pt x="239" y="27"/>
                  </a:lnTo>
                  <a:lnTo>
                    <a:pt x="275" y="27"/>
                  </a:lnTo>
                  <a:lnTo>
                    <a:pt x="301" y="27"/>
                  </a:lnTo>
                  <a:lnTo>
                    <a:pt x="328" y="27"/>
                  </a:lnTo>
                  <a:lnTo>
                    <a:pt x="355" y="27"/>
                  </a:lnTo>
                  <a:lnTo>
                    <a:pt x="399" y="27"/>
                  </a:lnTo>
                  <a:lnTo>
                    <a:pt x="434" y="27"/>
                  </a:lnTo>
                  <a:lnTo>
                    <a:pt x="461" y="27"/>
                  </a:lnTo>
                  <a:lnTo>
                    <a:pt x="487" y="27"/>
                  </a:lnTo>
                  <a:lnTo>
                    <a:pt x="514" y="27"/>
                  </a:lnTo>
                  <a:lnTo>
                    <a:pt x="541" y="27"/>
                  </a:lnTo>
                  <a:lnTo>
                    <a:pt x="567" y="27"/>
                  </a:lnTo>
                  <a:lnTo>
                    <a:pt x="594" y="27"/>
                  </a:lnTo>
                  <a:lnTo>
                    <a:pt x="620" y="27"/>
                  </a:lnTo>
                  <a:lnTo>
                    <a:pt x="647" y="27"/>
                  </a:lnTo>
                  <a:lnTo>
                    <a:pt x="674" y="27"/>
                  </a:lnTo>
                  <a:lnTo>
                    <a:pt x="709" y="27"/>
                  </a:lnTo>
                  <a:lnTo>
                    <a:pt x="736" y="27"/>
                  </a:lnTo>
                  <a:lnTo>
                    <a:pt x="762" y="27"/>
                  </a:lnTo>
                  <a:lnTo>
                    <a:pt x="789" y="27"/>
                  </a:lnTo>
                  <a:lnTo>
                    <a:pt x="815" y="27"/>
                  </a:lnTo>
                  <a:lnTo>
                    <a:pt x="842" y="27"/>
                  </a:lnTo>
                  <a:lnTo>
                    <a:pt x="869" y="27"/>
                  </a:lnTo>
                  <a:lnTo>
                    <a:pt x="895" y="27"/>
                  </a:lnTo>
                  <a:lnTo>
                    <a:pt x="922" y="27"/>
                  </a:lnTo>
                  <a:lnTo>
                    <a:pt x="966" y="27"/>
                  </a:lnTo>
                  <a:lnTo>
                    <a:pt x="993" y="27"/>
                  </a:lnTo>
                  <a:lnTo>
                    <a:pt x="1019" y="27"/>
                  </a:lnTo>
                  <a:lnTo>
                    <a:pt x="1046" y="27"/>
                  </a:lnTo>
                  <a:lnTo>
                    <a:pt x="1072" y="27"/>
                  </a:lnTo>
                  <a:lnTo>
                    <a:pt x="1108" y="27"/>
                  </a:lnTo>
                  <a:lnTo>
                    <a:pt x="1143" y="27"/>
                  </a:lnTo>
                  <a:lnTo>
                    <a:pt x="1170" y="27"/>
                  </a:lnTo>
                  <a:lnTo>
                    <a:pt x="1197" y="27"/>
                  </a:lnTo>
                  <a:lnTo>
                    <a:pt x="1223" y="27"/>
                  </a:lnTo>
                  <a:lnTo>
                    <a:pt x="1250" y="27"/>
                  </a:lnTo>
                  <a:lnTo>
                    <a:pt x="1285" y="27"/>
                  </a:lnTo>
                  <a:lnTo>
                    <a:pt x="1338" y="27"/>
                  </a:lnTo>
                  <a:lnTo>
                    <a:pt x="1392" y="27"/>
                  </a:lnTo>
                  <a:lnTo>
                    <a:pt x="1436" y="27"/>
                  </a:lnTo>
                  <a:lnTo>
                    <a:pt x="1498" y="27"/>
                  </a:lnTo>
                  <a:lnTo>
                    <a:pt x="1551" y="27"/>
                  </a:lnTo>
                  <a:lnTo>
                    <a:pt x="1595" y="27"/>
                  </a:lnTo>
                  <a:lnTo>
                    <a:pt x="1595" y="24"/>
                  </a:lnTo>
                  <a:lnTo>
                    <a:pt x="1622" y="30"/>
                  </a:lnTo>
                  <a:lnTo>
                    <a:pt x="1649" y="0"/>
                  </a:lnTo>
                  <a:lnTo>
                    <a:pt x="1681" y="24"/>
                  </a:lnTo>
                  <a:lnTo>
                    <a:pt x="1702" y="6"/>
                  </a:lnTo>
                  <a:lnTo>
                    <a:pt x="1746" y="18"/>
                  </a:lnTo>
                  <a:lnTo>
                    <a:pt x="1782" y="0"/>
                  </a:lnTo>
                  <a:lnTo>
                    <a:pt x="1829" y="24"/>
                  </a:lnTo>
                  <a:lnTo>
                    <a:pt x="1832" y="18"/>
                  </a:lnTo>
                  <a:lnTo>
                    <a:pt x="1912" y="12"/>
                  </a:lnTo>
                  <a:lnTo>
                    <a:pt x="1979" y="24"/>
                  </a:lnTo>
                  <a:lnTo>
                    <a:pt x="2030" y="30"/>
                  </a:lnTo>
                  <a:lnTo>
                    <a:pt x="2080" y="18"/>
                  </a:lnTo>
                  <a:lnTo>
                    <a:pt x="2101" y="27"/>
                  </a:lnTo>
                  <a:lnTo>
                    <a:pt x="2127" y="27"/>
                  </a:lnTo>
                  <a:lnTo>
                    <a:pt x="2163" y="27"/>
                  </a:lnTo>
                  <a:lnTo>
                    <a:pt x="2189" y="27"/>
                  </a:lnTo>
                  <a:lnTo>
                    <a:pt x="2225" y="27"/>
                  </a:lnTo>
                  <a:lnTo>
                    <a:pt x="2269" y="27"/>
                  </a:lnTo>
                  <a:lnTo>
                    <a:pt x="2296" y="27"/>
                  </a:lnTo>
                  <a:lnTo>
                    <a:pt x="2322" y="27"/>
                  </a:lnTo>
                  <a:lnTo>
                    <a:pt x="2358" y="27"/>
                  </a:lnTo>
                  <a:lnTo>
                    <a:pt x="2384" y="27"/>
                  </a:lnTo>
                  <a:lnTo>
                    <a:pt x="2420" y="27"/>
                  </a:lnTo>
                  <a:lnTo>
                    <a:pt x="2446" y="27"/>
                  </a:lnTo>
                  <a:lnTo>
                    <a:pt x="2473" y="27"/>
                  </a:lnTo>
                  <a:lnTo>
                    <a:pt x="2499" y="27"/>
                  </a:lnTo>
                  <a:lnTo>
                    <a:pt x="2526" y="27"/>
                  </a:lnTo>
                  <a:lnTo>
                    <a:pt x="2553" y="27"/>
                  </a:lnTo>
                  <a:lnTo>
                    <a:pt x="2588" y="27"/>
                  </a:lnTo>
                  <a:lnTo>
                    <a:pt x="2632" y="27"/>
                  </a:lnTo>
                  <a:lnTo>
                    <a:pt x="2659" y="27"/>
                  </a:lnTo>
                  <a:lnTo>
                    <a:pt x="2686" y="27"/>
                  </a:lnTo>
                  <a:lnTo>
                    <a:pt x="2721" y="27"/>
                  </a:lnTo>
                  <a:lnTo>
                    <a:pt x="2748" y="27"/>
                  </a:lnTo>
                  <a:lnTo>
                    <a:pt x="2836" y="27"/>
                  </a:lnTo>
                  <a:lnTo>
                    <a:pt x="2925" y="27"/>
                  </a:lnTo>
                  <a:lnTo>
                    <a:pt x="3014" y="27"/>
                  </a:lnTo>
                  <a:lnTo>
                    <a:pt x="3102" y="27"/>
                  </a:lnTo>
                  <a:lnTo>
                    <a:pt x="3191" y="27"/>
                  </a:lnTo>
                  <a:lnTo>
                    <a:pt x="3253" y="27"/>
                  </a:lnTo>
                  <a:lnTo>
                    <a:pt x="3279" y="0"/>
                  </a:lnTo>
                  <a:lnTo>
                    <a:pt x="3306" y="0"/>
                  </a:lnTo>
                  <a:lnTo>
                    <a:pt x="3333" y="0"/>
                  </a:lnTo>
                  <a:lnTo>
                    <a:pt x="3359" y="0"/>
                  </a:lnTo>
                  <a:lnTo>
                    <a:pt x="3386" y="0"/>
                  </a:lnTo>
                  <a:lnTo>
                    <a:pt x="3421" y="0"/>
                  </a:lnTo>
                  <a:lnTo>
                    <a:pt x="3448" y="0"/>
                  </a:lnTo>
                  <a:lnTo>
                    <a:pt x="3474" y="0"/>
                  </a:lnTo>
                  <a:lnTo>
                    <a:pt x="3501" y="0"/>
                  </a:lnTo>
                  <a:lnTo>
                    <a:pt x="3528" y="0"/>
                  </a:lnTo>
                  <a:lnTo>
                    <a:pt x="3554" y="0"/>
                  </a:lnTo>
                  <a:lnTo>
                    <a:pt x="3581" y="0"/>
                  </a:lnTo>
                  <a:lnTo>
                    <a:pt x="3607" y="0"/>
                  </a:lnTo>
                  <a:lnTo>
                    <a:pt x="3634" y="0"/>
                  </a:lnTo>
                  <a:lnTo>
                    <a:pt x="3669" y="0"/>
                  </a:lnTo>
                  <a:lnTo>
                    <a:pt x="3705" y="0"/>
                  </a:lnTo>
                  <a:lnTo>
                    <a:pt x="3749" y="0"/>
                  </a:lnTo>
                  <a:lnTo>
                    <a:pt x="3776" y="0"/>
                  </a:lnTo>
                  <a:lnTo>
                    <a:pt x="3802" y="0"/>
                  </a:lnTo>
                  <a:lnTo>
                    <a:pt x="3838" y="0"/>
                  </a:lnTo>
                  <a:lnTo>
                    <a:pt x="3882" y="0"/>
                  </a:lnTo>
                  <a:lnTo>
                    <a:pt x="3918" y="0"/>
                  </a:lnTo>
                  <a:lnTo>
                    <a:pt x="3944" y="0"/>
                  </a:lnTo>
                  <a:lnTo>
                    <a:pt x="3980" y="0"/>
                  </a:lnTo>
                  <a:lnTo>
                    <a:pt x="4006" y="0"/>
                  </a:lnTo>
                  <a:lnTo>
                    <a:pt x="4033" y="27"/>
                  </a:lnTo>
                  <a:lnTo>
                    <a:pt x="4059" y="27"/>
                  </a:lnTo>
                  <a:lnTo>
                    <a:pt x="4059" y="53"/>
                  </a:lnTo>
                  <a:lnTo>
                    <a:pt x="4086" y="80"/>
                  </a:lnTo>
                  <a:lnTo>
                    <a:pt x="4086" y="107"/>
                  </a:lnTo>
                  <a:lnTo>
                    <a:pt x="4086" y="134"/>
                  </a:lnTo>
                  <a:lnTo>
                    <a:pt x="4086" y="160"/>
                  </a:lnTo>
                  <a:lnTo>
                    <a:pt x="4086" y="187"/>
                  </a:lnTo>
                  <a:lnTo>
                    <a:pt x="4086" y="214"/>
                  </a:lnTo>
                  <a:lnTo>
                    <a:pt x="4086" y="241"/>
                  </a:lnTo>
                  <a:lnTo>
                    <a:pt x="4086" y="267"/>
                  </a:lnTo>
                  <a:lnTo>
                    <a:pt x="4086" y="294"/>
                  </a:lnTo>
                  <a:lnTo>
                    <a:pt x="4086" y="321"/>
                  </a:lnTo>
                  <a:lnTo>
                    <a:pt x="4086" y="348"/>
                  </a:lnTo>
                  <a:lnTo>
                    <a:pt x="4086" y="374"/>
                  </a:lnTo>
                  <a:lnTo>
                    <a:pt x="4086" y="401"/>
                  </a:lnTo>
                  <a:lnTo>
                    <a:pt x="4086" y="428"/>
                  </a:lnTo>
                  <a:lnTo>
                    <a:pt x="4086" y="455"/>
                  </a:lnTo>
                  <a:lnTo>
                    <a:pt x="4086" y="481"/>
                  </a:lnTo>
                  <a:lnTo>
                    <a:pt x="4086" y="508"/>
                  </a:lnTo>
                  <a:lnTo>
                    <a:pt x="4086" y="535"/>
                  </a:lnTo>
                  <a:lnTo>
                    <a:pt x="4086" y="562"/>
                  </a:lnTo>
                  <a:lnTo>
                    <a:pt x="4086" y="588"/>
                  </a:lnTo>
                  <a:lnTo>
                    <a:pt x="4086" y="615"/>
                  </a:lnTo>
                  <a:lnTo>
                    <a:pt x="4086" y="660"/>
                  </a:lnTo>
                  <a:lnTo>
                    <a:pt x="4059" y="660"/>
                  </a:lnTo>
                  <a:lnTo>
                    <a:pt x="4059" y="687"/>
                  </a:lnTo>
                  <a:lnTo>
                    <a:pt x="4059" y="713"/>
                  </a:lnTo>
                  <a:lnTo>
                    <a:pt x="4059" y="740"/>
                  </a:lnTo>
                  <a:lnTo>
                    <a:pt x="4059" y="767"/>
                  </a:lnTo>
                  <a:lnTo>
                    <a:pt x="4059" y="794"/>
                  </a:lnTo>
                  <a:lnTo>
                    <a:pt x="4059" y="820"/>
                  </a:lnTo>
                  <a:lnTo>
                    <a:pt x="4059" y="847"/>
                  </a:lnTo>
                  <a:lnTo>
                    <a:pt x="4059" y="874"/>
                  </a:lnTo>
                  <a:lnTo>
                    <a:pt x="4059" y="901"/>
                  </a:lnTo>
                  <a:lnTo>
                    <a:pt x="4059" y="927"/>
                  </a:lnTo>
                  <a:lnTo>
                    <a:pt x="4059" y="954"/>
                  </a:lnTo>
                  <a:lnTo>
                    <a:pt x="4033" y="954"/>
                  </a:lnTo>
                  <a:lnTo>
                    <a:pt x="4006" y="954"/>
                  </a:lnTo>
                  <a:lnTo>
                    <a:pt x="4006" y="909"/>
                  </a:lnTo>
                  <a:lnTo>
                    <a:pt x="3980" y="909"/>
                  </a:lnTo>
                  <a:lnTo>
                    <a:pt x="3953" y="883"/>
                  </a:lnTo>
                  <a:lnTo>
                    <a:pt x="3953" y="856"/>
                  </a:lnTo>
                  <a:lnTo>
                    <a:pt x="3926" y="883"/>
                  </a:lnTo>
                  <a:lnTo>
                    <a:pt x="3900" y="883"/>
                  </a:lnTo>
                  <a:lnTo>
                    <a:pt x="3873" y="856"/>
                  </a:lnTo>
                  <a:lnTo>
                    <a:pt x="3847" y="856"/>
                  </a:lnTo>
                  <a:lnTo>
                    <a:pt x="3847" y="829"/>
                  </a:lnTo>
                  <a:lnTo>
                    <a:pt x="3820" y="829"/>
                  </a:lnTo>
                  <a:lnTo>
                    <a:pt x="3820" y="802"/>
                  </a:lnTo>
                  <a:lnTo>
                    <a:pt x="3794" y="802"/>
                  </a:lnTo>
                  <a:lnTo>
                    <a:pt x="3767" y="776"/>
                  </a:lnTo>
                  <a:lnTo>
                    <a:pt x="3740" y="776"/>
                  </a:lnTo>
                  <a:lnTo>
                    <a:pt x="3714" y="776"/>
                  </a:lnTo>
                  <a:lnTo>
                    <a:pt x="3687" y="776"/>
                  </a:lnTo>
                  <a:lnTo>
                    <a:pt x="3661" y="749"/>
                  </a:lnTo>
                  <a:lnTo>
                    <a:pt x="3634" y="749"/>
                  </a:lnTo>
                  <a:lnTo>
                    <a:pt x="3607" y="740"/>
                  </a:lnTo>
                  <a:lnTo>
                    <a:pt x="3581" y="722"/>
                  </a:lnTo>
                  <a:lnTo>
                    <a:pt x="3554" y="704"/>
                  </a:lnTo>
                  <a:lnTo>
                    <a:pt x="3528" y="695"/>
                  </a:lnTo>
                  <a:lnTo>
                    <a:pt x="3492" y="722"/>
                  </a:lnTo>
                  <a:lnTo>
                    <a:pt x="3466" y="731"/>
                  </a:lnTo>
                  <a:lnTo>
                    <a:pt x="3439" y="731"/>
                  </a:lnTo>
                  <a:lnTo>
                    <a:pt x="3421" y="704"/>
                  </a:lnTo>
                  <a:lnTo>
                    <a:pt x="3386" y="687"/>
                  </a:lnTo>
                  <a:lnTo>
                    <a:pt x="3350" y="678"/>
                  </a:lnTo>
                  <a:lnTo>
                    <a:pt x="3324" y="695"/>
                  </a:lnTo>
                  <a:lnTo>
                    <a:pt x="3297" y="678"/>
                  </a:lnTo>
                  <a:lnTo>
                    <a:pt x="3271" y="669"/>
                  </a:lnTo>
                  <a:lnTo>
                    <a:pt x="3244" y="651"/>
                  </a:lnTo>
                  <a:lnTo>
                    <a:pt x="3217" y="642"/>
                  </a:lnTo>
                  <a:lnTo>
                    <a:pt x="3191" y="669"/>
                  </a:lnTo>
                  <a:lnTo>
                    <a:pt x="3173" y="695"/>
                  </a:lnTo>
                  <a:lnTo>
                    <a:pt x="3146" y="678"/>
                  </a:lnTo>
                  <a:lnTo>
                    <a:pt x="3120" y="651"/>
                  </a:lnTo>
                  <a:lnTo>
                    <a:pt x="3093" y="633"/>
                  </a:lnTo>
                  <a:lnTo>
                    <a:pt x="3067" y="642"/>
                  </a:lnTo>
                  <a:lnTo>
                    <a:pt x="3040" y="651"/>
                  </a:lnTo>
                  <a:lnTo>
                    <a:pt x="3022" y="678"/>
                  </a:lnTo>
                  <a:lnTo>
                    <a:pt x="2996" y="695"/>
                  </a:lnTo>
                  <a:lnTo>
                    <a:pt x="2996" y="669"/>
                  </a:lnTo>
                  <a:lnTo>
                    <a:pt x="2987" y="642"/>
                  </a:lnTo>
                  <a:lnTo>
                    <a:pt x="2960" y="624"/>
                  </a:lnTo>
                  <a:lnTo>
                    <a:pt x="2934" y="642"/>
                  </a:lnTo>
                  <a:lnTo>
                    <a:pt x="2907" y="633"/>
                  </a:lnTo>
                  <a:lnTo>
                    <a:pt x="2881" y="624"/>
                  </a:lnTo>
                  <a:lnTo>
                    <a:pt x="2854" y="624"/>
                  </a:lnTo>
                  <a:lnTo>
                    <a:pt x="2819" y="624"/>
                  </a:lnTo>
                  <a:lnTo>
                    <a:pt x="2792" y="624"/>
                  </a:lnTo>
                  <a:lnTo>
                    <a:pt x="2756" y="624"/>
                  </a:lnTo>
                  <a:lnTo>
                    <a:pt x="2730" y="624"/>
                  </a:lnTo>
                  <a:lnTo>
                    <a:pt x="2677" y="615"/>
                  </a:lnTo>
                  <a:lnTo>
                    <a:pt x="2641" y="615"/>
                  </a:lnTo>
                  <a:lnTo>
                    <a:pt x="2606" y="606"/>
                  </a:lnTo>
                  <a:lnTo>
                    <a:pt x="2570" y="597"/>
                  </a:lnTo>
                  <a:lnTo>
                    <a:pt x="2535" y="588"/>
                  </a:lnTo>
                  <a:lnTo>
                    <a:pt x="2499" y="580"/>
                  </a:lnTo>
                  <a:lnTo>
                    <a:pt x="2473" y="571"/>
                  </a:lnTo>
                  <a:lnTo>
                    <a:pt x="2446" y="553"/>
                  </a:lnTo>
                  <a:lnTo>
                    <a:pt x="2429" y="526"/>
                  </a:lnTo>
                  <a:lnTo>
                    <a:pt x="2402" y="517"/>
                  </a:lnTo>
                  <a:lnTo>
                    <a:pt x="2375" y="517"/>
                  </a:lnTo>
                  <a:lnTo>
                    <a:pt x="2349" y="535"/>
                  </a:lnTo>
                  <a:lnTo>
                    <a:pt x="2322" y="553"/>
                  </a:lnTo>
                  <a:lnTo>
                    <a:pt x="2304" y="580"/>
                  </a:lnTo>
                  <a:lnTo>
                    <a:pt x="2287" y="606"/>
                  </a:lnTo>
                  <a:lnTo>
                    <a:pt x="2287" y="633"/>
                  </a:lnTo>
                  <a:lnTo>
                    <a:pt x="2260" y="660"/>
                  </a:lnTo>
                  <a:lnTo>
                    <a:pt x="2234" y="660"/>
                  </a:lnTo>
                  <a:lnTo>
                    <a:pt x="2207" y="642"/>
                  </a:lnTo>
                  <a:lnTo>
                    <a:pt x="2180" y="633"/>
                  </a:lnTo>
                  <a:lnTo>
                    <a:pt x="2145" y="615"/>
                  </a:lnTo>
                  <a:lnTo>
                    <a:pt x="2118" y="597"/>
                  </a:lnTo>
                  <a:lnTo>
                    <a:pt x="2092" y="580"/>
                  </a:lnTo>
                  <a:lnTo>
                    <a:pt x="2074" y="553"/>
                  </a:lnTo>
                  <a:lnTo>
                    <a:pt x="2056" y="526"/>
                  </a:lnTo>
                  <a:lnTo>
                    <a:pt x="2047" y="499"/>
                  </a:lnTo>
                  <a:lnTo>
                    <a:pt x="2039" y="473"/>
                  </a:lnTo>
                  <a:lnTo>
                    <a:pt x="2030" y="446"/>
                  </a:lnTo>
                  <a:lnTo>
                    <a:pt x="2012" y="419"/>
                  </a:lnTo>
                  <a:lnTo>
                    <a:pt x="2003" y="392"/>
                  </a:lnTo>
                  <a:lnTo>
                    <a:pt x="1994" y="366"/>
                  </a:lnTo>
                  <a:lnTo>
                    <a:pt x="1985" y="339"/>
                  </a:lnTo>
                  <a:lnTo>
                    <a:pt x="1968" y="312"/>
                  </a:lnTo>
                  <a:lnTo>
                    <a:pt x="1941" y="294"/>
                  </a:lnTo>
                  <a:lnTo>
                    <a:pt x="1906" y="294"/>
                  </a:lnTo>
                  <a:lnTo>
                    <a:pt x="1879" y="303"/>
                  </a:lnTo>
                  <a:lnTo>
                    <a:pt x="1852" y="312"/>
                  </a:lnTo>
                  <a:lnTo>
                    <a:pt x="1826" y="303"/>
                  </a:lnTo>
                  <a:lnTo>
                    <a:pt x="1790" y="285"/>
                  </a:lnTo>
                  <a:lnTo>
                    <a:pt x="1755" y="267"/>
                  </a:lnTo>
                  <a:lnTo>
                    <a:pt x="1728" y="259"/>
                  </a:lnTo>
                  <a:lnTo>
                    <a:pt x="1693" y="250"/>
                  </a:lnTo>
                  <a:lnTo>
                    <a:pt x="1666" y="250"/>
                  </a:lnTo>
                  <a:lnTo>
                    <a:pt x="1640" y="232"/>
                  </a:lnTo>
                  <a:lnTo>
                    <a:pt x="1613" y="232"/>
                  </a:lnTo>
                  <a:lnTo>
                    <a:pt x="1587" y="223"/>
                  </a:lnTo>
                  <a:lnTo>
                    <a:pt x="1560" y="214"/>
                  </a:lnTo>
                  <a:lnTo>
                    <a:pt x="1524" y="187"/>
                  </a:lnTo>
                  <a:lnTo>
                    <a:pt x="1489" y="187"/>
                  </a:lnTo>
                  <a:lnTo>
                    <a:pt x="1462" y="187"/>
                  </a:lnTo>
                  <a:lnTo>
                    <a:pt x="1436" y="214"/>
                  </a:lnTo>
                  <a:lnTo>
                    <a:pt x="1409" y="241"/>
                  </a:lnTo>
                  <a:lnTo>
                    <a:pt x="1374" y="259"/>
                  </a:lnTo>
                  <a:lnTo>
                    <a:pt x="1347" y="267"/>
                  </a:lnTo>
                  <a:lnTo>
                    <a:pt x="1312" y="267"/>
                  </a:lnTo>
                  <a:lnTo>
                    <a:pt x="1276" y="259"/>
                  </a:lnTo>
                  <a:lnTo>
                    <a:pt x="1250" y="259"/>
                  </a:lnTo>
                  <a:lnTo>
                    <a:pt x="1214" y="259"/>
                  </a:lnTo>
                  <a:lnTo>
                    <a:pt x="1188" y="259"/>
                  </a:lnTo>
                  <a:lnTo>
                    <a:pt x="1152" y="259"/>
                  </a:lnTo>
                  <a:lnTo>
                    <a:pt x="1117" y="267"/>
                  </a:lnTo>
                  <a:lnTo>
                    <a:pt x="1090" y="267"/>
                  </a:lnTo>
                  <a:lnTo>
                    <a:pt x="1064" y="267"/>
                  </a:lnTo>
                  <a:lnTo>
                    <a:pt x="1037" y="267"/>
                  </a:lnTo>
                  <a:lnTo>
                    <a:pt x="993" y="276"/>
                  </a:lnTo>
                  <a:lnTo>
                    <a:pt x="966" y="276"/>
                  </a:lnTo>
                  <a:lnTo>
                    <a:pt x="940" y="276"/>
                  </a:lnTo>
                  <a:lnTo>
                    <a:pt x="913" y="267"/>
                  </a:lnTo>
                  <a:lnTo>
                    <a:pt x="886" y="259"/>
                  </a:lnTo>
                  <a:lnTo>
                    <a:pt x="851" y="250"/>
                  </a:lnTo>
                  <a:lnTo>
                    <a:pt x="824" y="250"/>
                  </a:lnTo>
                  <a:lnTo>
                    <a:pt x="798" y="250"/>
                  </a:lnTo>
                  <a:lnTo>
                    <a:pt x="762" y="250"/>
                  </a:lnTo>
                  <a:lnTo>
                    <a:pt x="736" y="250"/>
                  </a:lnTo>
                  <a:lnTo>
                    <a:pt x="709" y="250"/>
                  </a:lnTo>
                  <a:lnTo>
                    <a:pt x="682" y="250"/>
                  </a:lnTo>
                  <a:lnTo>
                    <a:pt x="656" y="241"/>
                  </a:lnTo>
                  <a:lnTo>
                    <a:pt x="629" y="241"/>
                  </a:lnTo>
                  <a:lnTo>
                    <a:pt x="594" y="250"/>
                  </a:lnTo>
                  <a:lnTo>
                    <a:pt x="567" y="250"/>
                  </a:lnTo>
                  <a:lnTo>
                    <a:pt x="541" y="267"/>
                  </a:lnTo>
                  <a:lnTo>
                    <a:pt x="514" y="276"/>
                  </a:lnTo>
                  <a:lnTo>
                    <a:pt x="479" y="285"/>
                  </a:lnTo>
                  <a:lnTo>
                    <a:pt x="452" y="276"/>
                  </a:lnTo>
                  <a:lnTo>
                    <a:pt x="425" y="276"/>
                  </a:lnTo>
                  <a:lnTo>
                    <a:pt x="399" y="276"/>
                  </a:lnTo>
                  <a:lnTo>
                    <a:pt x="372" y="276"/>
                  </a:lnTo>
                  <a:lnTo>
                    <a:pt x="346" y="276"/>
                  </a:lnTo>
                  <a:lnTo>
                    <a:pt x="319" y="276"/>
                  </a:lnTo>
                  <a:lnTo>
                    <a:pt x="292" y="276"/>
                  </a:lnTo>
                  <a:lnTo>
                    <a:pt x="266" y="276"/>
                  </a:lnTo>
                  <a:lnTo>
                    <a:pt x="239" y="276"/>
                  </a:lnTo>
                  <a:lnTo>
                    <a:pt x="213" y="276"/>
                  </a:lnTo>
                  <a:lnTo>
                    <a:pt x="186" y="276"/>
                  </a:lnTo>
                  <a:lnTo>
                    <a:pt x="160" y="276"/>
                  </a:lnTo>
                  <a:lnTo>
                    <a:pt x="133" y="276"/>
                  </a:lnTo>
                  <a:lnTo>
                    <a:pt x="106" y="285"/>
                  </a:lnTo>
                  <a:lnTo>
                    <a:pt x="80" y="285"/>
                  </a:lnTo>
                  <a:lnTo>
                    <a:pt x="53" y="285"/>
                  </a:lnTo>
                  <a:lnTo>
                    <a:pt x="27" y="267"/>
                  </a:lnTo>
                  <a:lnTo>
                    <a:pt x="18" y="241"/>
                  </a:lnTo>
                  <a:lnTo>
                    <a:pt x="18" y="214"/>
                  </a:lnTo>
                  <a:lnTo>
                    <a:pt x="9" y="187"/>
                  </a:lnTo>
                  <a:lnTo>
                    <a:pt x="0" y="160"/>
                  </a:lnTo>
                  <a:lnTo>
                    <a:pt x="0" y="134"/>
                  </a:lnTo>
                  <a:lnTo>
                    <a:pt x="0" y="107"/>
                  </a:lnTo>
                  <a:lnTo>
                    <a:pt x="9" y="80"/>
                  </a:lnTo>
                  <a:lnTo>
                    <a:pt x="9" y="53"/>
                  </a:lnTo>
                  <a:lnTo>
                    <a:pt x="9" y="27"/>
                  </a:lnTo>
                  <a:lnTo>
                    <a:pt x="35" y="18"/>
                  </a:lnTo>
                  <a:lnTo>
                    <a:pt x="62" y="18"/>
                  </a:lnTo>
                  <a:lnTo>
                    <a:pt x="44" y="27"/>
                  </a:lnTo>
                </a:path>
              </a:pathLst>
            </a:custGeom>
            <a:gradFill rotWithShape="0">
              <a:gsLst>
                <a:gs pos="0">
                  <a:srgbClr val="0534C4"/>
                </a:gs>
                <a:gs pos="100000">
                  <a:srgbClr val="0534C4">
                    <a:gamma/>
                    <a:shade val="60000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2" name="Rectangle 8">
              <a:extLst>
                <a:ext uri="{FF2B5EF4-FFF2-40B4-BE49-F238E27FC236}">
                  <a16:creationId xmlns:a16="http://schemas.microsoft.com/office/drawing/2014/main" id="{0F4615D7-51DC-E60E-4DC5-D4923F164E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" y="995"/>
              <a:ext cx="2924" cy="24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" name="Rectangle 9">
              <a:extLst>
                <a:ext uri="{FF2B5EF4-FFF2-40B4-BE49-F238E27FC236}">
                  <a16:creationId xmlns:a16="http://schemas.microsoft.com/office/drawing/2014/main" id="{6B014EA9-86BE-6B46-5AC6-BFE35CBA6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3" y="731"/>
              <a:ext cx="28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>
              <a:spAutoFit/>
            </a:bodyPr>
            <a:lstStyle/>
            <a:p>
              <a:r>
                <a:rPr lang="en-US" altLang="en-US" sz="2000">
                  <a:effectLst/>
                </a:rPr>
                <a:t>PAYENum   CountyNum      TaxPaid</a:t>
              </a:r>
            </a:p>
          </p:txBody>
        </p:sp>
        <p:sp>
          <p:nvSpPr>
            <p:cNvPr id="6154" name="Line 10">
              <a:extLst>
                <a:ext uri="{FF2B5EF4-FFF2-40B4-BE49-F238E27FC236}">
                  <a16:creationId xmlns:a16="http://schemas.microsoft.com/office/drawing/2014/main" id="{A59F3672-0AF9-9CA8-6680-95A6BA17D5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8" y="987"/>
              <a:ext cx="0" cy="26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" name="Line 11">
              <a:extLst>
                <a:ext uri="{FF2B5EF4-FFF2-40B4-BE49-F238E27FC236}">
                  <a16:creationId xmlns:a16="http://schemas.microsoft.com/office/drawing/2014/main" id="{2F7BEA6B-B2CC-0F92-6836-88757D8D31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5" y="987"/>
              <a:ext cx="0" cy="26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4629A690-096E-AA9A-AD5E-B6BD3D9DD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9688" y="4984750"/>
            <a:ext cx="2079625" cy="1384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5DC80990-87D2-F776-44CC-4F5DFD5E2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80975"/>
            <a:ext cx="6180137" cy="1684338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0000"/>
              </a:lnSpc>
              <a:spcBef>
                <a:spcPct val="35000"/>
              </a:spcBef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VARYING Idx1 FROM 1 BY 1 UNTIL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Idx1 EQUAL TO 3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DISPLAY Idx1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END-PERFORM.</a:t>
            </a:r>
          </a:p>
        </p:txBody>
      </p:sp>
      <p:sp>
        <p:nvSpPr>
          <p:cNvPr id="43012" name="Freeform 4">
            <a:extLst>
              <a:ext uri="{FF2B5EF4-FFF2-40B4-BE49-F238E27FC236}">
                <a16:creationId xmlns:a16="http://schemas.microsoft.com/office/drawing/2014/main" id="{3708E74A-35BA-B7C8-0007-3F6F93D8D2F1}"/>
              </a:ext>
            </a:extLst>
          </p:cNvPr>
          <p:cNvSpPr>
            <a:spLocks/>
          </p:cNvSpPr>
          <p:nvPr/>
        </p:nvSpPr>
        <p:spPr bwMode="auto">
          <a:xfrm>
            <a:off x="995363" y="80963"/>
            <a:ext cx="6359525" cy="611187"/>
          </a:xfrm>
          <a:custGeom>
            <a:avLst/>
            <a:gdLst>
              <a:gd name="T0" fmla="*/ 3993 w 4006"/>
              <a:gd name="T1" fmla="*/ 384 h 385"/>
              <a:gd name="T2" fmla="*/ 3951 w 4006"/>
              <a:gd name="T3" fmla="*/ 348 h 385"/>
              <a:gd name="T4" fmla="*/ 3897 w 4006"/>
              <a:gd name="T5" fmla="*/ 285 h 385"/>
              <a:gd name="T6" fmla="*/ 3834 w 4006"/>
              <a:gd name="T7" fmla="*/ 294 h 385"/>
              <a:gd name="T8" fmla="*/ 3780 w 4006"/>
              <a:gd name="T9" fmla="*/ 213 h 385"/>
              <a:gd name="T10" fmla="*/ 3744 w 4006"/>
              <a:gd name="T11" fmla="*/ 258 h 385"/>
              <a:gd name="T12" fmla="*/ 3690 w 4006"/>
              <a:gd name="T13" fmla="*/ 195 h 385"/>
              <a:gd name="T14" fmla="*/ 3609 w 4006"/>
              <a:gd name="T15" fmla="*/ 168 h 385"/>
              <a:gd name="T16" fmla="*/ 3510 w 4006"/>
              <a:gd name="T17" fmla="*/ 204 h 385"/>
              <a:gd name="T18" fmla="*/ 3429 w 4006"/>
              <a:gd name="T19" fmla="*/ 222 h 385"/>
              <a:gd name="T20" fmla="*/ 3348 w 4006"/>
              <a:gd name="T21" fmla="*/ 249 h 385"/>
              <a:gd name="T22" fmla="*/ 3267 w 4006"/>
              <a:gd name="T23" fmla="*/ 204 h 385"/>
              <a:gd name="T24" fmla="*/ 3195 w 4006"/>
              <a:gd name="T25" fmla="*/ 141 h 385"/>
              <a:gd name="T26" fmla="*/ 3123 w 4006"/>
              <a:gd name="T27" fmla="*/ 222 h 385"/>
              <a:gd name="T28" fmla="*/ 3042 w 4006"/>
              <a:gd name="T29" fmla="*/ 204 h 385"/>
              <a:gd name="T30" fmla="*/ 2952 w 4006"/>
              <a:gd name="T31" fmla="*/ 150 h 385"/>
              <a:gd name="T32" fmla="*/ 2871 w 4006"/>
              <a:gd name="T33" fmla="*/ 150 h 385"/>
              <a:gd name="T34" fmla="*/ 2781 w 4006"/>
              <a:gd name="T35" fmla="*/ 168 h 385"/>
              <a:gd name="T36" fmla="*/ 2691 w 4006"/>
              <a:gd name="T37" fmla="*/ 177 h 385"/>
              <a:gd name="T38" fmla="*/ 2610 w 4006"/>
              <a:gd name="T39" fmla="*/ 141 h 385"/>
              <a:gd name="T40" fmla="*/ 2529 w 4006"/>
              <a:gd name="T41" fmla="*/ 105 h 385"/>
              <a:gd name="T42" fmla="*/ 2448 w 4006"/>
              <a:gd name="T43" fmla="*/ 150 h 385"/>
              <a:gd name="T44" fmla="*/ 2367 w 4006"/>
              <a:gd name="T45" fmla="*/ 177 h 385"/>
              <a:gd name="T46" fmla="*/ 2250 w 4006"/>
              <a:gd name="T47" fmla="*/ 204 h 385"/>
              <a:gd name="T48" fmla="*/ 2160 w 4006"/>
              <a:gd name="T49" fmla="*/ 213 h 385"/>
              <a:gd name="T50" fmla="*/ 2079 w 4006"/>
              <a:gd name="T51" fmla="*/ 204 h 385"/>
              <a:gd name="T52" fmla="*/ 1998 w 4006"/>
              <a:gd name="T53" fmla="*/ 222 h 385"/>
              <a:gd name="T54" fmla="*/ 1899 w 4006"/>
              <a:gd name="T55" fmla="*/ 204 h 385"/>
              <a:gd name="T56" fmla="*/ 1818 w 4006"/>
              <a:gd name="T57" fmla="*/ 150 h 385"/>
              <a:gd name="T58" fmla="*/ 1737 w 4006"/>
              <a:gd name="T59" fmla="*/ 159 h 385"/>
              <a:gd name="T60" fmla="*/ 1647 w 4006"/>
              <a:gd name="T61" fmla="*/ 195 h 385"/>
              <a:gd name="T62" fmla="*/ 1566 w 4006"/>
              <a:gd name="T63" fmla="*/ 249 h 385"/>
              <a:gd name="T64" fmla="*/ 1485 w 4006"/>
              <a:gd name="T65" fmla="*/ 204 h 385"/>
              <a:gd name="T66" fmla="*/ 1386 w 4006"/>
              <a:gd name="T67" fmla="*/ 186 h 385"/>
              <a:gd name="T68" fmla="*/ 1305 w 4006"/>
              <a:gd name="T69" fmla="*/ 150 h 385"/>
              <a:gd name="T70" fmla="*/ 1206 w 4006"/>
              <a:gd name="T71" fmla="*/ 159 h 385"/>
              <a:gd name="T72" fmla="*/ 1152 w 4006"/>
              <a:gd name="T73" fmla="*/ 222 h 385"/>
              <a:gd name="T74" fmla="*/ 1062 w 4006"/>
              <a:gd name="T75" fmla="*/ 222 h 385"/>
              <a:gd name="T76" fmla="*/ 981 w 4006"/>
              <a:gd name="T77" fmla="*/ 258 h 385"/>
              <a:gd name="T78" fmla="*/ 891 w 4006"/>
              <a:gd name="T79" fmla="*/ 249 h 385"/>
              <a:gd name="T80" fmla="*/ 810 w 4006"/>
              <a:gd name="T81" fmla="*/ 222 h 385"/>
              <a:gd name="T82" fmla="*/ 720 w 4006"/>
              <a:gd name="T83" fmla="*/ 186 h 385"/>
              <a:gd name="T84" fmla="*/ 630 w 4006"/>
              <a:gd name="T85" fmla="*/ 132 h 385"/>
              <a:gd name="T86" fmla="*/ 522 w 4006"/>
              <a:gd name="T87" fmla="*/ 213 h 385"/>
              <a:gd name="T88" fmla="*/ 414 w 4006"/>
              <a:gd name="T89" fmla="*/ 249 h 385"/>
              <a:gd name="T90" fmla="*/ 315 w 4006"/>
              <a:gd name="T91" fmla="*/ 240 h 385"/>
              <a:gd name="T92" fmla="*/ 225 w 4006"/>
              <a:gd name="T93" fmla="*/ 240 h 385"/>
              <a:gd name="T94" fmla="*/ 144 w 4006"/>
              <a:gd name="T95" fmla="*/ 258 h 385"/>
              <a:gd name="T96" fmla="*/ 54 w 4006"/>
              <a:gd name="T97" fmla="*/ 276 h 385"/>
              <a:gd name="T98" fmla="*/ 9 w 4006"/>
              <a:gd name="T99" fmla="*/ 0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006" h="385">
                <a:moveTo>
                  <a:pt x="9" y="0"/>
                </a:moveTo>
                <a:lnTo>
                  <a:pt x="3993" y="0"/>
                </a:lnTo>
                <a:lnTo>
                  <a:pt x="3993" y="384"/>
                </a:lnTo>
                <a:lnTo>
                  <a:pt x="4005" y="357"/>
                </a:lnTo>
                <a:lnTo>
                  <a:pt x="3978" y="357"/>
                </a:lnTo>
                <a:lnTo>
                  <a:pt x="3951" y="348"/>
                </a:lnTo>
                <a:lnTo>
                  <a:pt x="3924" y="330"/>
                </a:lnTo>
                <a:lnTo>
                  <a:pt x="3897" y="312"/>
                </a:lnTo>
                <a:lnTo>
                  <a:pt x="3897" y="285"/>
                </a:lnTo>
                <a:lnTo>
                  <a:pt x="3870" y="258"/>
                </a:lnTo>
                <a:lnTo>
                  <a:pt x="3861" y="285"/>
                </a:lnTo>
                <a:lnTo>
                  <a:pt x="3834" y="294"/>
                </a:lnTo>
                <a:lnTo>
                  <a:pt x="3816" y="267"/>
                </a:lnTo>
                <a:lnTo>
                  <a:pt x="3807" y="240"/>
                </a:lnTo>
                <a:lnTo>
                  <a:pt x="3780" y="213"/>
                </a:lnTo>
                <a:lnTo>
                  <a:pt x="3753" y="204"/>
                </a:lnTo>
                <a:lnTo>
                  <a:pt x="3744" y="231"/>
                </a:lnTo>
                <a:lnTo>
                  <a:pt x="3744" y="258"/>
                </a:lnTo>
                <a:lnTo>
                  <a:pt x="3717" y="240"/>
                </a:lnTo>
                <a:lnTo>
                  <a:pt x="3717" y="213"/>
                </a:lnTo>
                <a:lnTo>
                  <a:pt x="3690" y="195"/>
                </a:lnTo>
                <a:lnTo>
                  <a:pt x="3663" y="177"/>
                </a:lnTo>
                <a:lnTo>
                  <a:pt x="3636" y="168"/>
                </a:lnTo>
                <a:lnTo>
                  <a:pt x="3609" y="168"/>
                </a:lnTo>
                <a:lnTo>
                  <a:pt x="3582" y="177"/>
                </a:lnTo>
                <a:lnTo>
                  <a:pt x="3537" y="195"/>
                </a:lnTo>
                <a:lnTo>
                  <a:pt x="3510" y="204"/>
                </a:lnTo>
                <a:lnTo>
                  <a:pt x="3483" y="213"/>
                </a:lnTo>
                <a:lnTo>
                  <a:pt x="3456" y="213"/>
                </a:lnTo>
                <a:lnTo>
                  <a:pt x="3429" y="222"/>
                </a:lnTo>
                <a:lnTo>
                  <a:pt x="3402" y="240"/>
                </a:lnTo>
                <a:lnTo>
                  <a:pt x="3375" y="249"/>
                </a:lnTo>
                <a:lnTo>
                  <a:pt x="3348" y="249"/>
                </a:lnTo>
                <a:lnTo>
                  <a:pt x="3321" y="240"/>
                </a:lnTo>
                <a:lnTo>
                  <a:pt x="3294" y="222"/>
                </a:lnTo>
                <a:lnTo>
                  <a:pt x="3267" y="204"/>
                </a:lnTo>
                <a:lnTo>
                  <a:pt x="3249" y="177"/>
                </a:lnTo>
                <a:lnTo>
                  <a:pt x="3222" y="159"/>
                </a:lnTo>
                <a:lnTo>
                  <a:pt x="3195" y="141"/>
                </a:lnTo>
                <a:lnTo>
                  <a:pt x="3177" y="168"/>
                </a:lnTo>
                <a:lnTo>
                  <a:pt x="3141" y="195"/>
                </a:lnTo>
                <a:lnTo>
                  <a:pt x="3123" y="222"/>
                </a:lnTo>
                <a:lnTo>
                  <a:pt x="3096" y="231"/>
                </a:lnTo>
                <a:lnTo>
                  <a:pt x="3069" y="222"/>
                </a:lnTo>
                <a:lnTo>
                  <a:pt x="3042" y="204"/>
                </a:lnTo>
                <a:lnTo>
                  <a:pt x="3015" y="186"/>
                </a:lnTo>
                <a:lnTo>
                  <a:pt x="2979" y="168"/>
                </a:lnTo>
                <a:lnTo>
                  <a:pt x="2952" y="150"/>
                </a:lnTo>
                <a:lnTo>
                  <a:pt x="2925" y="150"/>
                </a:lnTo>
                <a:lnTo>
                  <a:pt x="2898" y="141"/>
                </a:lnTo>
                <a:lnTo>
                  <a:pt x="2871" y="150"/>
                </a:lnTo>
                <a:lnTo>
                  <a:pt x="2835" y="168"/>
                </a:lnTo>
                <a:lnTo>
                  <a:pt x="2808" y="177"/>
                </a:lnTo>
                <a:lnTo>
                  <a:pt x="2781" y="168"/>
                </a:lnTo>
                <a:lnTo>
                  <a:pt x="2754" y="168"/>
                </a:lnTo>
                <a:lnTo>
                  <a:pt x="2718" y="168"/>
                </a:lnTo>
                <a:lnTo>
                  <a:pt x="2691" y="177"/>
                </a:lnTo>
                <a:lnTo>
                  <a:pt x="2655" y="186"/>
                </a:lnTo>
                <a:lnTo>
                  <a:pt x="2637" y="159"/>
                </a:lnTo>
                <a:lnTo>
                  <a:pt x="2610" y="141"/>
                </a:lnTo>
                <a:lnTo>
                  <a:pt x="2583" y="123"/>
                </a:lnTo>
                <a:lnTo>
                  <a:pt x="2556" y="114"/>
                </a:lnTo>
                <a:lnTo>
                  <a:pt x="2529" y="105"/>
                </a:lnTo>
                <a:lnTo>
                  <a:pt x="2502" y="123"/>
                </a:lnTo>
                <a:lnTo>
                  <a:pt x="2475" y="141"/>
                </a:lnTo>
                <a:lnTo>
                  <a:pt x="2448" y="150"/>
                </a:lnTo>
                <a:lnTo>
                  <a:pt x="2421" y="168"/>
                </a:lnTo>
                <a:lnTo>
                  <a:pt x="2394" y="168"/>
                </a:lnTo>
                <a:lnTo>
                  <a:pt x="2367" y="177"/>
                </a:lnTo>
                <a:lnTo>
                  <a:pt x="2331" y="186"/>
                </a:lnTo>
                <a:lnTo>
                  <a:pt x="2295" y="186"/>
                </a:lnTo>
                <a:lnTo>
                  <a:pt x="2250" y="204"/>
                </a:lnTo>
                <a:lnTo>
                  <a:pt x="2214" y="222"/>
                </a:lnTo>
                <a:lnTo>
                  <a:pt x="2187" y="231"/>
                </a:lnTo>
                <a:lnTo>
                  <a:pt x="2160" y="213"/>
                </a:lnTo>
                <a:lnTo>
                  <a:pt x="2133" y="204"/>
                </a:lnTo>
                <a:lnTo>
                  <a:pt x="2106" y="195"/>
                </a:lnTo>
                <a:lnTo>
                  <a:pt x="2079" y="204"/>
                </a:lnTo>
                <a:lnTo>
                  <a:pt x="2052" y="204"/>
                </a:lnTo>
                <a:lnTo>
                  <a:pt x="2025" y="213"/>
                </a:lnTo>
                <a:lnTo>
                  <a:pt x="1998" y="222"/>
                </a:lnTo>
                <a:lnTo>
                  <a:pt x="1962" y="222"/>
                </a:lnTo>
                <a:lnTo>
                  <a:pt x="1935" y="222"/>
                </a:lnTo>
                <a:lnTo>
                  <a:pt x="1899" y="204"/>
                </a:lnTo>
                <a:lnTo>
                  <a:pt x="1872" y="186"/>
                </a:lnTo>
                <a:lnTo>
                  <a:pt x="1845" y="168"/>
                </a:lnTo>
                <a:lnTo>
                  <a:pt x="1818" y="150"/>
                </a:lnTo>
                <a:lnTo>
                  <a:pt x="1791" y="141"/>
                </a:lnTo>
                <a:lnTo>
                  <a:pt x="1764" y="150"/>
                </a:lnTo>
                <a:lnTo>
                  <a:pt x="1737" y="159"/>
                </a:lnTo>
                <a:lnTo>
                  <a:pt x="1701" y="168"/>
                </a:lnTo>
                <a:lnTo>
                  <a:pt x="1674" y="177"/>
                </a:lnTo>
                <a:lnTo>
                  <a:pt x="1647" y="195"/>
                </a:lnTo>
                <a:lnTo>
                  <a:pt x="1620" y="213"/>
                </a:lnTo>
                <a:lnTo>
                  <a:pt x="1593" y="222"/>
                </a:lnTo>
                <a:lnTo>
                  <a:pt x="1566" y="249"/>
                </a:lnTo>
                <a:lnTo>
                  <a:pt x="1539" y="240"/>
                </a:lnTo>
                <a:lnTo>
                  <a:pt x="1512" y="222"/>
                </a:lnTo>
                <a:lnTo>
                  <a:pt x="1485" y="204"/>
                </a:lnTo>
                <a:lnTo>
                  <a:pt x="1449" y="204"/>
                </a:lnTo>
                <a:lnTo>
                  <a:pt x="1413" y="195"/>
                </a:lnTo>
                <a:lnTo>
                  <a:pt x="1386" y="186"/>
                </a:lnTo>
                <a:lnTo>
                  <a:pt x="1359" y="168"/>
                </a:lnTo>
                <a:lnTo>
                  <a:pt x="1332" y="150"/>
                </a:lnTo>
                <a:lnTo>
                  <a:pt x="1305" y="150"/>
                </a:lnTo>
                <a:lnTo>
                  <a:pt x="1260" y="141"/>
                </a:lnTo>
                <a:lnTo>
                  <a:pt x="1233" y="132"/>
                </a:lnTo>
                <a:lnTo>
                  <a:pt x="1206" y="159"/>
                </a:lnTo>
                <a:lnTo>
                  <a:pt x="1197" y="186"/>
                </a:lnTo>
                <a:lnTo>
                  <a:pt x="1179" y="213"/>
                </a:lnTo>
                <a:lnTo>
                  <a:pt x="1152" y="222"/>
                </a:lnTo>
                <a:lnTo>
                  <a:pt x="1125" y="222"/>
                </a:lnTo>
                <a:lnTo>
                  <a:pt x="1089" y="222"/>
                </a:lnTo>
                <a:lnTo>
                  <a:pt x="1062" y="222"/>
                </a:lnTo>
                <a:lnTo>
                  <a:pt x="1035" y="240"/>
                </a:lnTo>
                <a:lnTo>
                  <a:pt x="1008" y="258"/>
                </a:lnTo>
                <a:lnTo>
                  <a:pt x="981" y="258"/>
                </a:lnTo>
                <a:lnTo>
                  <a:pt x="954" y="258"/>
                </a:lnTo>
                <a:lnTo>
                  <a:pt x="927" y="249"/>
                </a:lnTo>
                <a:lnTo>
                  <a:pt x="891" y="249"/>
                </a:lnTo>
                <a:lnTo>
                  <a:pt x="864" y="240"/>
                </a:lnTo>
                <a:lnTo>
                  <a:pt x="837" y="240"/>
                </a:lnTo>
                <a:lnTo>
                  <a:pt x="810" y="222"/>
                </a:lnTo>
                <a:lnTo>
                  <a:pt x="774" y="204"/>
                </a:lnTo>
                <a:lnTo>
                  <a:pt x="747" y="204"/>
                </a:lnTo>
                <a:lnTo>
                  <a:pt x="720" y="186"/>
                </a:lnTo>
                <a:lnTo>
                  <a:pt x="693" y="168"/>
                </a:lnTo>
                <a:lnTo>
                  <a:pt x="657" y="141"/>
                </a:lnTo>
                <a:lnTo>
                  <a:pt x="630" y="132"/>
                </a:lnTo>
                <a:lnTo>
                  <a:pt x="594" y="168"/>
                </a:lnTo>
                <a:lnTo>
                  <a:pt x="567" y="186"/>
                </a:lnTo>
                <a:lnTo>
                  <a:pt x="522" y="213"/>
                </a:lnTo>
                <a:lnTo>
                  <a:pt x="486" y="231"/>
                </a:lnTo>
                <a:lnTo>
                  <a:pt x="441" y="240"/>
                </a:lnTo>
                <a:lnTo>
                  <a:pt x="414" y="249"/>
                </a:lnTo>
                <a:lnTo>
                  <a:pt x="387" y="249"/>
                </a:lnTo>
                <a:lnTo>
                  <a:pt x="342" y="240"/>
                </a:lnTo>
                <a:lnTo>
                  <a:pt x="315" y="240"/>
                </a:lnTo>
                <a:lnTo>
                  <a:pt x="288" y="222"/>
                </a:lnTo>
                <a:lnTo>
                  <a:pt x="261" y="222"/>
                </a:lnTo>
                <a:lnTo>
                  <a:pt x="225" y="240"/>
                </a:lnTo>
                <a:lnTo>
                  <a:pt x="198" y="249"/>
                </a:lnTo>
                <a:lnTo>
                  <a:pt x="171" y="249"/>
                </a:lnTo>
                <a:lnTo>
                  <a:pt x="144" y="258"/>
                </a:lnTo>
                <a:lnTo>
                  <a:pt x="117" y="258"/>
                </a:lnTo>
                <a:lnTo>
                  <a:pt x="81" y="267"/>
                </a:lnTo>
                <a:lnTo>
                  <a:pt x="54" y="276"/>
                </a:lnTo>
                <a:lnTo>
                  <a:pt x="27" y="276"/>
                </a:lnTo>
                <a:lnTo>
                  <a:pt x="0" y="276"/>
                </a:lnTo>
                <a:lnTo>
                  <a:pt x="9" y="0"/>
                </a:lnTo>
              </a:path>
            </a:pathLst>
          </a:custGeom>
          <a:gradFill rotWithShape="0">
            <a:gsLst>
              <a:gs pos="0">
                <a:srgbClr val="114FFB"/>
              </a:gs>
              <a:gs pos="100000">
                <a:srgbClr val="114FFB">
                  <a:gamma/>
                  <a:shade val="29804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AutoShape 5">
            <a:extLst>
              <a:ext uri="{FF2B5EF4-FFF2-40B4-BE49-F238E27FC236}">
                <a16:creationId xmlns:a16="http://schemas.microsoft.com/office/drawing/2014/main" id="{C8A3916E-781E-8861-B665-B9DF35CFF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50" y="3571875"/>
            <a:ext cx="1846263" cy="2989263"/>
          </a:xfrm>
          <a:prstGeom prst="roundRect">
            <a:avLst>
              <a:gd name="adj" fmla="val 12495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4" name="Line 6">
            <a:extLst>
              <a:ext uri="{FF2B5EF4-FFF2-40B4-BE49-F238E27FC236}">
                <a16:creationId xmlns:a16="http://schemas.microsoft.com/office/drawing/2014/main" id="{ADB65D50-139C-AC97-C71A-ED7524E4D6E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6750" y="6042025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5" name="Line 7">
            <a:extLst>
              <a:ext uri="{FF2B5EF4-FFF2-40B4-BE49-F238E27FC236}">
                <a16:creationId xmlns:a16="http://schemas.microsoft.com/office/drawing/2014/main" id="{525B9510-9E51-C809-769B-F419667060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5" y="4489450"/>
            <a:ext cx="0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6" name="Line 8">
            <a:extLst>
              <a:ext uri="{FF2B5EF4-FFF2-40B4-BE49-F238E27FC236}">
                <a16:creationId xmlns:a16="http://schemas.microsoft.com/office/drawing/2014/main" id="{C0F90741-750C-69BB-FAE1-78CE785D11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4213" y="2058988"/>
            <a:ext cx="0" cy="2157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Rectangle 9">
            <a:extLst>
              <a:ext uri="{FF2B5EF4-FFF2-40B4-BE49-F238E27FC236}">
                <a16:creationId xmlns:a16="http://schemas.microsoft.com/office/drawing/2014/main" id="{42B5F8D5-F933-FB36-E9D8-014E93B8E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338" y="5132388"/>
            <a:ext cx="13906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Loop Body</a:t>
            </a:r>
          </a:p>
        </p:txBody>
      </p:sp>
      <p:sp>
        <p:nvSpPr>
          <p:cNvPr id="43018" name="Rectangle 10">
            <a:extLst>
              <a:ext uri="{FF2B5EF4-FFF2-40B4-BE49-F238E27FC236}">
                <a16:creationId xmlns:a16="http://schemas.microsoft.com/office/drawing/2014/main" id="{057D1D0D-A743-F2EB-14C1-4161F0BB4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550" y="4008438"/>
            <a:ext cx="7905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True</a:t>
            </a:r>
          </a:p>
        </p:txBody>
      </p:sp>
      <p:sp>
        <p:nvSpPr>
          <p:cNvPr id="43019" name="Rectangle 11">
            <a:extLst>
              <a:ext uri="{FF2B5EF4-FFF2-40B4-BE49-F238E27FC236}">
                <a16:creationId xmlns:a16="http://schemas.microsoft.com/office/drawing/2014/main" id="{5FEC609E-CA1B-EE9F-C3C7-5E6BB5D81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7763" y="2762250"/>
            <a:ext cx="17716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Move 1 to Idx1</a:t>
            </a:r>
          </a:p>
        </p:txBody>
      </p:sp>
      <p:sp>
        <p:nvSpPr>
          <p:cNvPr id="43020" name="Line 12">
            <a:extLst>
              <a:ext uri="{FF2B5EF4-FFF2-40B4-BE49-F238E27FC236}">
                <a16:creationId xmlns:a16="http://schemas.microsoft.com/office/drawing/2014/main" id="{84EA5401-15F6-C0CA-3610-D31003A1498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5800" y="3194050"/>
            <a:ext cx="0" cy="3524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1" name="Line 13">
            <a:extLst>
              <a:ext uri="{FF2B5EF4-FFF2-40B4-BE49-F238E27FC236}">
                <a16:creationId xmlns:a16="http://schemas.microsoft.com/office/drawing/2014/main" id="{39C2316B-ECC1-71BC-BB94-152B7A9C08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63950" y="4356100"/>
            <a:ext cx="1476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2" name="Rectangle 14">
            <a:extLst>
              <a:ext uri="{FF2B5EF4-FFF2-40B4-BE49-F238E27FC236}">
                <a16:creationId xmlns:a16="http://schemas.microsoft.com/office/drawing/2014/main" id="{6FC9882D-D3D0-CED3-F8B1-8A68BFC9A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9638" y="4157663"/>
            <a:ext cx="18605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Next Statement</a:t>
            </a:r>
          </a:p>
        </p:txBody>
      </p:sp>
      <p:sp>
        <p:nvSpPr>
          <p:cNvPr id="43023" name="Line 15">
            <a:extLst>
              <a:ext uri="{FF2B5EF4-FFF2-40B4-BE49-F238E27FC236}">
                <a16:creationId xmlns:a16="http://schemas.microsoft.com/office/drawing/2014/main" id="{22EB0A3C-C334-FDC4-7F83-A2E96E9E508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1038" y="2208213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4" name="Line 16">
            <a:extLst>
              <a:ext uri="{FF2B5EF4-FFF2-40B4-BE49-F238E27FC236}">
                <a16:creationId xmlns:a16="http://schemas.microsoft.com/office/drawing/2014/main" id="{D3B859E1-C538-5514-DC8B-E98C24EE98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5650" y="357505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5" name="Line 17">
            <a:extLst>
              <a:ext uri="{FF2B5EF4-FFF2-40B4-BE49-F238E27FC236}">
                <a16:creationId xmlns:a16="http://schemas.microsoft.com/office/drawing/2014/main" id="{372A43BA-D068-C258-5498-520E134F55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3663" y="41894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6" name="Line 18">
            <a:extLst>
              <a:ext uri="{FF2B5EF4-FFF2-40B4-BE49-F238E27FC236}">
                <a16:creationId xmlns:a16="http://schemas.microsoft.com/office/drawing/2014/main" id="{EF01470B-83CA-51EC-ABB2-E63E43C510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97100" y="6561138"/>
            <a:ext cx="333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7" name="Rectangle 19">
            <a:extLst>
              <a:ext uri="{FF2B5EF4-FFF2-40B4-BE49-F238E27FC236}">
                <a16:creationId xmlns:a16="http://schemas.microsoft.com/office/drawing/2014/main" id="{54650BC6-D56E-3C0D-BA9C-22C53CAD8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788" y="5661025"/>
            <a:ext cx="10477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Inc Idx1</a:t>
            </a:r>
          </a:p>
        </p:txBody>
      </p:sp>
      <p:sp>
        <p:nvSpPr>
          <p:cNvPr id="43028" name="Rectangle 20">
            <a:extLst>
              <a:ext uri="{FF2B5EF4-FFF2-40B4-BE49-F238E27FC236}">
                <a16:creationId xmlns:a16="http://schemas.microsoft.com/office/drawing/2014/main" id="{D87838D4-C03A-8B89-6C95-11BA2B316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988" y="4603750"/>
            <a:ext cx="60007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False</a:t>
            </a:r>
          </a:p>
        </p:txBody>
      </p:sp>
      <p:sp>
        <p:nvSpPr>
          <p:cNvPr id="43029" name="Line 21">
            <a:extLst>
              <a:ext uri="{FF2B5EF4-FFF2-40B4-BE49-F238E27FC236}">
                <a16:creationId xmlns:a16="http://schemas.microsoft.com/office/drawing/2014/main" id="{36334676-EF0B-27DF-0598-77011D6A04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3663" y="562768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0" name="Line 22">
            <a:extLst>
              <a:ext uri="{FF2B5EF4-FFF2-40B4-BE49-F238E27FC236}">
                <a16:creationId xmlns:a16="http://schemas.microsoft.com/office/drawing/2014/main" id="{186AEA5E-1C4D-4C56-F676-FB9A0EA52A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02113" y="435610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1" name="Rectangle 23">
            <a:extLst>
              <a:ext uri="{FF2B5EF4-FFF2-40B4-BE49-F238E27FC236}">
                <a16:creationId xmlns:a16="http://schemas.microsoft.com/office/drawing/2014/main" id="{2E7647D5-8ECB-D261-213E-491C9222A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0" y="2265363"/>
            <a:ext cx="508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000">
                <a:effectLst/>
              </a:rPr>
              <a:t>Idx1</a:t>
            </a:r>
          </a:p>
        </p:txBody>
      </p:sp>
      <p:sp>
        <p:nvSpPr>
          <p:cNvPr id="43032" name="Rectangle 24">
            <a:extLst>
              <a:ext uri="{FF2B5EF4-FFF2-40B4-BE49-F238E27FC236}">
                <a16:creationId xmlns:a16="http://schemas.microsoft.com/office/drawing/2014/main" id="{60062115-FA36-91B3-F18B-411AEBEEE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425" y="2524125"/>
            <a:ext cx="946150" cy="4460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</a:rPr>
              <a:t>2</a:t>
            </a:r>
          </a:p>
        </p:txBody>
      </p:sp>
      <p:sp>
        <p:nvSpPr>
          <p:cNvPr id="43033" name="AutoShape 25">
            <a:extLst>
              <a:ext uri="{FF2B5EF4-FFF2-40B4-BE49-F238E27FC236}">
                <a16:creationId xmlns:a16="http://schemas.microsoft.com/office/drawing/2014/main" id="{6FADA585-6EA0-60D1-A480-239B4EBCB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6688" y="4043363"/>
            <a:ext cx="1006475" cy="615950"/>
          </a:xfrm>
          <a:prstGeom prst="diamond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</a:rPr>
              <a:t>Idx1 = 3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0015FF08-296B-1D03-7DAA-87A951A6A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9688" y="4984750"/>
            <a:ext cx="2079625" cy="1384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B2FF02B1-BA59-2F89-6045-E698CB184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80975"/>
            <a:ext cx="6180137" cy="1684338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0000"/>
              </a:lnSpc>
              <a:spcBef>
                <a:spcPct val="35000"/>
              </a:spcBef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VARYING Idx1 FROM 1 BY 1 UNTIL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Idx1 EQUAL TO 3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DISPLAY Idx1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END-PERFORM.</a:t>
            </a:r>
          </a:p>
        </p:txBody>
      </p:sp>
      <p:sp>
        <p:nvSpPr>
          <p:cNvPr id="45060" name="Freeform 4">
            <a:extLst>
              <a:ext uri="{FF2B5EF4-FFF2-40B4-BE49-F238E27FC236}">
                <a16:creationId xmlns:a16="http://schemas.microsoft.com/office/drawing/2014/main" id="{DDBE51C2-3031-AF32-FB1C-5FBD386645D8}"/>
              </a:ext>
            </a:extLst>
          </p:cNvPr>
          <p:cNvSpPr>
            <a:spLocks/>
          </p:cNvSpPr>
          <p:nvPr/>
        </p:nvSpPr>
        <p:spPr bwMode="auto">
          <a:xfrm>
            <a:off x="995363" y="80963"/>
            <a:ext cx="6359525" cy="611187"/>
          </a:xfrm>
          <a:custGeom>
            <a:avLst/>
            <a:gdLst>
              <a:gd name="T0" fmla="*/ 3993 w 4006"/>
              <a:gd name="T1" fmla="*/ 384 h 385"/>
              <a:gd name="T2" fmla="*/ 3951 w 4006"/>
              <a:gd name="T3" fmla="*/ 348 h 385"/>
              <a:gd name="T4" fmla="*/ 3897 w 4006"/>
              <a:gd name="T5" fmla="*/ 285 h 385"/>
              <a:gd name="T6" fmla="*/ 3834 w 4006"/>
              <a:gd name="T7" fmla="*/ 294 h 385"/>
              <a:gd name="T8" fmla="*/ 3780 w 4006"/>
              <a:gd name="T9" fmla="*/ 213 h 385"/>
              <a:gd name="T10" fmla="*/ 3744 w 4006"/>
              <a:gd name="T11" fmla="*/ 258 h 385"/>
              <a:gd name="T12" fmla="*/ 3690 w 4006"/>
              <a:gd name="T13" fmla="*/ 195 h 385"/>
              <a:gd name="T14" fmla="*/ 3609 w 4006"/>
              <a:gd name="T15" fmla="*/ 168 h 385"/>
              <a:gd name="T16" fmla="*/ 3510 w 4006"/>
              <a:gd name="T17" fmla="*/ 204 h 385"/>
              <a:gd name="T18" fmla="*/ 3429 w 4006"/>
              <a:gd name="T19" fmla="*/ 222 h 385"/>
              <a:gd name="T20" fmla="*/ 3348 w 4006"/>
              <a:gd name="T21" fmla="*/ 249 h 385"/>
              <a:gd name="T22" fmla="*/ 3267 w 4006"/>
              <a:gd name="T23" fmla="*/ 204 h 385"/>
              <a:gd name="T24" fmla="*/ 3195 w 4006"/>
              <a:gd name="T25" fmla="*/ 141 h 385"/>
              <a:gd name="T26" fmla="*/ 3123 w 4006"/>
              <a:gd name="T27" fmla="*/ 222 h 385"/>
              <a:gd name="T28" fmla="*/ 3042 w 4006"/>
              <a:gd name="T29" fmla="*/ 204 h 385"/>
              <a:gd name="T30" fmla="*/ 2952 w 4006"/>
              <a:gd name="T31" fmla="*/ 150 h 385"/>
              <a:gd name="T32" fmla="*/ 2871 w 4006"/>
              <a:gd name="T33" fmla="*/ 150 h 385"/>
              <a:gd name="T34" fmla="*/ 2781 w 4006"/>
              <a:gd name="T35" fmla="*/ 168 h 385"/>
              <a:gd name="T36" fmla="*/ 2691 w 4006"/>
              <a:gd name="T37" fmla="*/ 177 h 385"/>
              <a:gd name="T38" fmla="*/ 2610 w 4006"/>
              <a:gd name="T39" fmla="*/ 141 h 385"/>
              <a:gd name="T40" fmla="*/ 2529 w 4006"/>
              <a:gd name="T41" fmla="*/ 105 h 385"/>
              <a:gd name="T42" fmla="*/ 2448 w 4006"/>
              <a:gd name="T43" fmla="*/ 150 h 385"/>
              <a:gd name="T44" fmla="*/ 2367 w 4006"/>
              <a:gd name="T45" fmla="*/ 177 h 385"/>
              <a:gd name="T46" fmla="*/ 2250 w 4006"/>
              <a:gd name="T47" fmla="*/ 204 h 385"/>
              <a:gd name="T48" fmla="*/ 2160 w 4006"/>
              <a:gd name="T49" fmla="*/ 213 h 385"/>
              <a:gd name="T50" fmla="*/ 2079 w 4006"/>
              <a:gd name="T51" fmla="*/ 204 h 385"/>
              <a:gd name="T52" fmla="*/ 1998 w 4006"/>
              <a:gd name="T53" fmla="*/ 222 h 385"/>
              <a:gd name="T54" fmla="*/ 1899 w 4006"/>
              <a:gd name="T55" fmla="*/ 204 h 385"/>
              <a:gd name="T56" fmla="*/ 1818 w 4006"/>
              <a:gd name="T57" fmla="*/ 150 h 385"/>
              <a:gd name="T58" fmla="*/ 1737 w 4006"/>
              <a:gd name="T59" fmla="*/ 159 h 385"/>
              <a:gd name="T60" fmla="*/ 1647 w 4006"/>
              <a:gd name="T61" fmla="*/ 195 h 385"/>
              <a:gd name="T62" fmla="*/ 1566 w 4006"/>
              <a:gd name="T63" fmla="*/ 249 h 385"/>
              <a:gd name="T64" fmla="*/ 1485 w 4006"/>
              <a:gd name="T65" fmla="*/ 204 h 385"/>
              <a:gd name="T66" fmla="*/ 1386 w 4006"/>
              <a:gd name="T67" fmla="*/ 186 h 385"/>
              <a:gd name="T68" fmla="*/ 1305 w 4006"/>
              <a:gd name="T69" fmla="*/ 150 h 385"/>
              <a:gd name="T70" fmla="*/ 1206 w 4006"/>
              <a:gd name="T71" fmla="*/ 159 h 385"/>
              <a:gd name="T72" fmla="*/ 1152 w 4006"/>
              <a:gd name="T73" fmla="*/ 222 h 385"/>
              <a:gd name="T74" fmla="*/ 1062 w 4006"/>
              <a:gd name="T75" fmla="*/ 222 h 385"/>
              <a:gd name="T76" fmla="*/ 981 w 4006"/>
              <a:gd name="T77" fmla="*/ 258 h 385"/>
              <a:gd name="T78" fmla="*/ 891 w 4006"/>
              <a:gd name="T79" fmla="*/ 249 h 385"/>
              <a:gd name="T80" fmla="*/ 810 w 4006"/>
              <a:gd name="T81" fmla="*/ 222 h 385"/>
              <a:gd name="T82" fmla="*/ 720 w 4006"/>
              <a:gd name="T83" fmla="*/ 186 h 385"/>
              <a:gd name="T84" fmla="*/ 630 w 4006"/>
              <a:gd name="T85" fmla="*/ 132 h 385"/>
              <a:gd name="T86" fmla="*/ 522 w 4006"/>
              <a:gd name="T87" fmla="*/ 213 h 385"/>
              <a:gd name="T88" fmla="*/ 414 w 4006"/>
              <a:gd name="T89" fmla="*/ 249 h 385"/>
              <a:gd name="T90" fmla="*/ 315 w 4006"/>
              <a:gd name="T91" fmla="*/ 240 h 385"/>
              <a:gd name="T92" fmla="*/ 225 w 4006"/>
              <a:gd name="T93" fmla="*/ 240 h 385"/>
              <a:gd name="T94" fmla="*/ 144 w 4006"/>
              <a:gd name="T95" fmla="*/ 258 h 385"/>
              <a:gd name="T96" fmla="*/ 54 w 4006"/>
              <a:gd name="T97" fmla="*/ 276 h 385"/>
              <a:gd name="T98" fmla="*/ 9 w 4006"/>
              <a:gd name="T99" fmla="*/ 0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006" h="385">
                <a:moveTo>
                  <a:pt x="9" y="0"/>
                </a:moveTo>
                <a:lnTo>
                  <a:pt x="3993" y="0"/>
                </a:lnTo>
                <a:lnTo>
                  <a:pt x="3993" y="384"/>
                </a:lnTo>
                <a:lnTo>
                  <a:pt x="4005" y="357"/>
                </a:lnTo>
                <a:lnTo>
                  <a:pt x="3978" y="357"/>
                </a:lnTo>
                <a:lnTo>
                  <a:pt x="3951" y="348"/>
                </a:lnTo>
                <a:lnTo>
                  <a:pt x="3924" y="330"/>
                </a:lnTo>
                <a:lnTo>
                  <a:pt x="3897" y="312"/>
                </a:lnTo>
                <a:lnTo>
                  <a:pt x="3897" y="285"/>
                </a:lnTo>
                <a:lnTo>
                  <a:pt x="3870" y="258"/>
                </a:lnTo>
                <a:lnTo>
                  <a:pt x="3861" y="285"/>
                </a:lnTo>
                <a:lnTo>
                  <a:pt x="3834" y="294"/>
                </a:lnTo>
                <a:lnTo>
                  <a:pt x="3816" y="267"/>
                </a:lnTo>
                <a:lnTo>
                  <a:pt x="3807" y="240"/>
                </a:lnTo>
                <a:lnTo>
                  <a:pt x="3780" y="213"/>
                </a:lnTo>
                <a:lnTo>
                  <a:pt x="3753" y="204"/>
                </a:lnTo>
                <a:lnTo>
                  <a:pt x="3744" y="231"/>
                </a:lnTo>
                <a:lnTo>
                  <a:pt x="3744" y="258"/>
                </a:lnTo>
                <a:lnTo>
                  <a:pt x="3717" y="240"/>
                </a:lnTo>
                <a:lnTo>
                  <a:pt x="3717" y="213"/>
                </a:lnTo>
                <a:lnTo>
                  <a:pt x="3690" y="195"/>
                </a:lnTo>
                <a:lnTo>
                  <a:pt x="3663" y="177"/>
                </a:lnTo>
                <a:lnTo>
                  <a:pt x="3636" y="168"/>
                </a:lnTo>
                <a:lnTo>
                  <a:pt x="3609" y="168"/>
                </a:lnTo>
                <a:lnTo>
                  <a:pt x="3582" y="177"/>
                </a:lnTo>
                <a:lnTo>
                  <a:pt x="3537" y="195"/>
                </a:lnTo>
                <a:lnTo>
                  <a:pt x="3510" y="204"/>
                </a:lnTo>
                <a:lnTo>
                  <a:pt x="3483" y="213"/>
                </a:lnTo>
                <a:lnTo>
                  <a:pt x="3456" y="213"/>
                </a:lnTo>
                <a:lnTo>
                  <a:pt x="3429" y="222"/>
                </a:lnTo>
                <a:lnTo>
                  <a:pt x="3402" y="240"/>
                </a:lnTo>
                <a:lnTo>
                  <a:pt x="3375" y="249"/>
                </a:lnTo>
                <a:lnTo>
                  <a:pt x="3348" y="249"/>
                </a:lnTo>
                <a:lnTo>
                  <a:pt x="3321" y="240"/>
                </a:lnTo>
                <a:lnTo>
                  <a:pt x="3294" y="222"/>
                </a:lnTo>
                <a:lnTo>
                  <a:pt x="3267" y="204"/>
                </a:lnTo>
                <a:lnTo>
                  <a:pt x="3249" y="177"/>
                </a:lnTo>
                <a:lnTo>
                  <a:pt x="3222" y="159"/>
                </a:lnTo>
                <a:lnTo>
                  <a:pt x="3195" y="141"/>
                </a:lnTo>
                <a:lnTo>
                  <a:pt x="3177" y="168"/>
                </a:lnTo>
                <a:lnTo>
                  <a:pt x="3141" y="195"/>
                </a:lnTo>
                <a:lnTo>
                  <a:pt x="3123" y="222"/>
                </a:lnTo>
                <a:lnTo>
                  <a:pt x="3096" y="231"/>
                </a:lnTo>
                <a:lnTo>
                  <a:pt x="3069" y="222"/>
                </a:lnTo>
                <a:lnTo>
                  <a:pt x="3042" y="204"/>
                </a:lnTo>
                <a:lnTo>
                  <a:pt x="3015" y="186"/>
                </a:lnTo>
                <a:lnTo>
                  <a:pt x="2979" y="168"/>
                </a:lnTo>
                <a:lnTo>
                  <a:pt x="2952" y="150"/>
                </a:lnTo>
                <a:lnTo>
                  <a:pt x="2925" y="150"/>
                </a:lnTo>
                <a:lnTo>
                  <a:pt x="2898" y="141"/>
                </a:lnTo>
                <a:lnTo>
                  <a:pt x="2871" y="150"/>
                </a:lnTo>
                <a:lnTo>
                  <a:pt x="2835" y="168"/>
                </a:lnTo>
                <a:lnTo>
                  <a:pt x="2808" y="177"/>
                </a:lnTo>
                <a:lnTo>
                  <a:pt x="2781" y="168"/>
                </a:lnTo>
                <a:lnTo>
                  <a:pt x="2754" y="168"/>
                </a:lnTo>
                <a:lnTo>
                  <a:pt x="2718" y="168"/>
                </a:lnTo>
                <a:lnTo>
                  <a:pt x="2691" y="177"/>
                </a:lnTo>
                <a:lnTo>
                  <a:pt x="2655" y="186"/>
                </a:lnTo>
                <a:lnTo>
                  <a:pt x="2637" y="159"/>
                </a:lnTo>
                <a:lnTo>
                  <a:pt x="2610" y="141"/>
                </a:lnTo>
                <a:lnTo>
                  <a:pt x="2583" y="123"/>
                </a:lnTo>
                <a:lnTo>
                  <a:pt x="2556" y="114"/>
                </a:lnTo>
                <a:lnTo>
                  <a:pt x="2529" y="105"/>
                </a:lnTo>
                <a:lnTo>
                  <a:pt x="2502" y="123"/>
                </a:lnTo>
                <a:lnTo>
                  <a:pt x="2475" y="141"/>
                </a:lnTo>
                <a:lnTo>
                  <a:pt x="2448" y="150"/>
                </a:lnTo>
                <a:lnTo>
                  <a:pt x="2421" y="168"/>
                </a:lnTo>
                <a:lnTo>
                  <a:pt x="2394" y="168"/>
                </a:lnTo>
                <a:lnTo>
                  <a:pt x="2367" y="177"/>
                </a:lnTo>
                <a:lnTo>
                  <a:pt x="2331" y="186"/>
                </a:lnTo>
                <a:lnTo>
                  <a:pt x="2295" y="186"/>
                </a:lnTo>
                <a:lnTo>
                  <a:pt x="2250" y="204"/>
                </a:lnTo>
                <a:lnTo>
                  <a:pt x="2214" y="222"/>
                </a:lnTo>
                <a:lnTo>
                  <a:pt x="2187" y="231"/>
                </a:lnTo>
                <a:lnTo>
                  <a:pt x="2160" y="213"/>
                </a:lnTo>
                <a:lnTo>
                  <a:pt x="2133" y="204"/>
                </a:lnTo>
                <a:lnTo>
                  <a:pt x="2106" y="195"/>
                </a:lnTo>
                <a:lnTo>
                  <a:pt x="2079" y="204"/>
                </a:lnTo>
                <a:lnTo>
                  <a:pt x="2052" y="204"/>
                </a:lnTo>
                <a:lnTo>
                  <a:pt x="2025" y="213"/>
                </a:lnTo>
                <a:lnTo>
                  <a:pt x="1998" y="222"/>
                </a:lnTo>
                <a:lnTo>
                  <a:pt x="1962" y="222"/>
                </a:lnTo>
                <a:lnTo>
                  <a:pt x="1935" y="222"/>
                </a:lnTo>
                <a:lnTo>
                  <a:pt x="1899" y="204"/>
                </a:lnTo>
                <a:lnTo>
                  <a:pt x="1872" y="186"/>
                </a:lnTo>
                <a:lnTo>
                  <a:pt x="1845" y="168"/>
                </a:lnTo>
                <a:lnTo>
                  <a:pt x="1818" y="150"/>
                </a:lnTo>
                <a:lnTo>
                  <a:pt x="1791" y="141"/>
                </a:lnTo>
                <a:lnTo>
                  <a:pt x="1764" y="150"/>
                </a:lnTo>
                <a:lnTo>
                  <a:pt x="1737" y="159"/>
                </a:lnTo>
                <a:lnTo>
                  <a:pt x="1701" y="168"/>
                </a:lnTo>
                <a:lnTo>
                  <a:pt x="1674" y="177"/>
                </a:lnTo>
                <a:lnTo>
                  <a:pt x="1647" y="195"/>
                </a:lnTo>
                <a:lnTo>
                  <a:pt x="1620" y="213"/>
                </a:lnTo>
                <a:lnTo>
                  <a:pt x="1593" y="222"/>
                </a:lnTo>
                <a:lnTo>
                  <a:pt x="1566" y="249"/>
                </a:lnTo>
                <a:lnTo>
                  <a:pt x="1539" y="240"/>
                </a:lnTo>
                <a:lnTo>
                  <a:pt x="1512" y="222"/>
                </a:lnTo>
                <a:lnTo>
                  <a:pt x="1485" y="204"/>
                </a:lnTo>
                <a:lnTo>
                  <a:pt x="1449" y="204"/>
                </a:lnTo>
                <a:lnTo>
                  <a:pt x="1413" y="195"/>
                </a:lnTo>
                <a:lnTo>
                  <a:pt x="1386" y="186"/>
                </a:lnTo>
                <a:lnTo>
                  <a:pt x="1359" y="168"/>
                </a:lnTo>
                <a:lnTo>
                  <a:pt x="1332" y="150"/>
                </a:lnTo>
                <a:lnTo>
                  <a:pt x="1305" y="150"/>
                </a:lnTo>
                <a:lnTo>
                  <a:pt x="1260" y="141"/>
                </a:lnTo>
                <a:lnTo>
                  <a:pt x="1233" y="132"/>
                </a:lnTo>
                <a:lnTo>
                  <a:pt x="1206" y="159"/>
                </a:lnTo>
                <a:lnTo>
                  <a:pt x="1197" y="186"/>
                </a:lnTo>
                <a:lnTo>
                  <a:pt x="1179" y="213"/>
                </a:lnTo>
                <a:lnTo>
                  <a:pt x="1152" y="222"/>
                </a:lnTo>
                <a:lnTo>
                  <a:pt x="1125" y="222"/>
                </a:lnTo>
                <a:lnTo>
                  <a:pt x="1089" y="222"/>
                </a:lnTo>
                <a:lnTo>
                  <a:pt x="1062" y="222"/>
                </a:lnTo>
                <a:lnTo>
                  <a:pt x="1035" y="240"/>
                </a:lnTo>
                <a:lnTo>
                  <a:pt x="1008" y="258"/>
                </a:lnTo>
                <a:lnTo>
                  <a:pt x="981" y="258"/>
                </a:lnTo>
                <a:lnTo>
                  <a:pt x="954" y="258"/>
                </a:lnTo>
                <a:lnTo>
                  <a:pt x="927" y="249"/>
                </a:lnTo>
                <a:lnTo>
                  <a:pt x="891" y="249"/>
                </a:lnTo>
                <a:lnTo>
                  <a:pt x="864" y="240"/>
                </a:lnTo>
                <a:lnTo>
                  <a:pt x="837" y="240"/>
                </a:lnTo>
                <a:lnTo>
                  <a:pt x="810" y="222"/>
                </a:lnTo>
                <a:lnTo>
                  <a:pt x="774" y="204"/>
                </a:lnTo>
                <a:lnTo>
                  <a:pt x="747" y="204"/>
                </a:lnTo>
                <a:lnTo>
                  <a:pt x="720" y="186"/>
                </a:lnTo>
                <a:lnTo>
                  <a:pt x="693" y="168"/>
                </a:lnTo>
                <a:lnTo>
                  <a:pt x="657" y="141"/>
                </a:lnTo>
                <a:lnTo>
                  <a:pt x="630" y="132"/>
                </a:lnTo>
                <a:lnTo>
                  <a:pt x="594" y="168"/>
                </a:lnTo>
                <a:lnTo>
                  <a:pt x="567" y="186"/>
                </a:lnTo>
                <a:lnTo>
                  <a:pt x="522" y="213"/>
                </a:lnTo>
                <a:lnTo>
                  <a:pt x="486" y="231"/>
                </a:lnTo>
                <a:lnTo>
                  <a:pt x="441" y="240"/>
                </a:lnTo>
                <a:lnTo>
                  <a:pt x="414" y="249"/>
                </a:lnTo>
                <a:lnTo>
                  <a:pt x="387" y="249"/>
                </a:lnTo>
                <a:lnTo>
                  <a:pt x="342" y="240"/>
                </a:lnTo>
                <a:lnTo>
                  <a:pt x="315" y="240"/>
                </a:lnTo>
                <a:lnTo>
                  <a:pt x="288" y="222"/>
                </a:lnTo>
                <a:lnTo>
                  <a:pt x="261" y="222"/>
                </a:lnTo>
                <a:lnTo>
                  <a:pt x="225" y="240"/>
                </a:lnTo>
                <a:lnTo>
                  <a:pt x="198" y="249"/>
                </a:lnTo>
                <a:lnTo>
                  <a:pt x="171" y="249"/>
                </a:lnTo>
                <a:lnTo>
                  <a:pt x="144" y="258"/>
                </a:lnTo>
                <a:lnTo>
                  <a:pt x="117" y="258"/>
                </a:lnTo>
                <a:lnTo>
                  <a:pt x="81" y="267"/>
                </a:lnTo>
                <a:lnTo>
                  <a:pt x="54" y="276"/>
                </a:lnTo>
                <a:lnTo>
                  <a:pt x="27" y="276"/>
                </a:lnTo>
                <a:lnTo>
                  <a:pt x="0" y="276"/>
                </a:lnTo>
                <a:lnTo>
                  <a:pt x="9" y="0"/>
                </a:lnTo>
              </a:path>
            </a:pathLst>
          </a:custGeom>
          <a:gradFill rotWithShape="0">
            <a:gsLst>
              <a:gs pos="0">
                <a:srgbClr val="114FFB"/>
              </a:gs>
              <a:gs pos="100000">
                <a:srgbClr val="114FFB">
                  <a:gamma/>
                  <a:shade val="29804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1" name="AutoShape 5">
            <a:extLst>
              <a:ext uri="{FF2B5EF4-FFF2-40B4-BE49-F238E27FC236}">
                <a16:creationId xmlns:a16="http://schemas.microsoft.com/office/drawing/2014/main" id="{2898BD94-AD63-4131-BC22-2111A4B8D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50" y="3571875"/>
            <a:ext cx="1846263" cy="2989263"/>
          </a:xfrm>
          <a:prstGeom prst="roundRect">
            <a:avLst>
              <a:gd name="adj" fmla="val 12495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Line 6">
            <a:extLst>
              <a:ext uri="{FF2B5EF4-FFF2-40B4-BE49-F238E27FC236}">
                <a16:creationId xmlns:a16="http://schemas.microsoft.com/office/drawing/2014/main" id="{478F4DA2-681D-7FE8-7507-68365FC15D7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6750" y="6042025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3" name="Line 7">
            <a:extLst>
              <a:ext uri="{FF2B5EF4-FFF2-40B4-BE49-F238E27FC236}">
                <a16:creationId xmlns:a16="http://schemas.microsoft.com/office/drawing/2014/main" id="{D017E3B3-B147-88B1-67C3-8CC223456FA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5" y="4489450"/>
            <a:ext cx="0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4" name="Line 8">
            <a:extLst>
              <a:ext uri="{FF2B5EF4-FFF2-40B4-BE49-F238E27FC236}">
                <a16:creationId xmlns:a16="http://schemas.microsoft.com/office/drawing/2014/main" id="{A359DA49-9607-5BA0-E944-B42252A542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4213" y="2058988"/>
            <a:ext cx="0" cy="2157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5" name="Rectangle 9">
            <a:extLst>
              <a:ext uri="{FF2B5EF4-FFF2-40B4-BE49-F238E27FC236}">
                <a16:creationId xmlns:a16="http://schemas.microsoft.com/office/drawing/2014/main" id="{C68FCD5B-17D9-6184-499E-4277540C7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338" y="5132388"/>
            <a:ext cx="13906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Loop Body</a:t>
            </a:r>
          </a:p>
        </p:txBody>
      </p:sp>
      <p:sp>
        <p:nvSpPr>
          <p:cNvPr id="45066" name="Rectangle 10">
            <a:extLst>
              <a:ext uri="{FF2B5EF4-FFF2-40B4-BE49-F238E27FC236}">
                <a16:creationId xmlns:a16="http://schemas.microsoft.com/office/drawing/2014/main" id="{F4149B6E-7472-6CDE-BAA2-B64B771A9B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550" y="4008438"/>
            <a:ext cx="7905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True</a:t>
            </a:r>
          </a:p>
        </p:txBody>
      </p:sp>
      <p:sp>
        <p:nvSpPr>
          <p:cNvPr id="45067" name="Rectangle 11">
            <a:extLst>
              <a:ext uri="{FF2B5EF4-FFF2-40B4-BE49-F238E27FC236}">
                <a16:creationId xmlns:a16="http://schemas.microsoft.com/office/drawing/2014/main" id="{98031EA5-8A4C-D0B0-9101-54E379C92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7763" y="2762250"/>
            <a:ext cx="17716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Move 1 to Idx1</a:t>
            </a:r>
          </a:p>
        </p:txBody>
      </p:sp>
      <p:sp>
        <p:nvSpPr>
          <p:cNvPr id="45068" name="Line 12">
            <a:extLst>
              <a:ext uri="{FF2B5EF4-FFF2-40B4-BE49-F238E27FC236}">
                <a16:creationId xmlns:a16="http://schemas.microsoft.com/office/drawing/2014/main" id="{2F3DFEC6-DF35-F024-60A4-857B25E569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5800" y="3194050"/>
            <a:ext cx="0" cy="3524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9" name="Line 13">
            <a:extLst>
              <a:ext uri="{FF2B5EF4-FFF2-40B4-BE49-F238E27FC236}">
                <a16:creationId xmlns:a16="http://schemas.microsoft.com/office/drawing/2014/main" id="{958658B2-2B02-C40D-8737-F57CB33F45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63950" y="4356100"/>
            <a:ext cx="1476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0" name="Rectangle 14">
            <a:extLst>
              <a:ext uri="{FF2B5EF4-FFF2-40B4-BE49-F238E27FC236}">
                <a16:creationId xmlns:a16="http://schemas.microsoft.com/office/drawing/2014/main" id="{4A052B94-E2DE-5D3F-810E-767BEC147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9638" y="4157663"/>
            <a:ext cx="18605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Next Statement</a:t>
            </a:r>
          </a:p>
        </p:txBody>
      </p:sp>
      <p:sp>
        <p:nvSpPr>
          <p:cNvPr id="45071" name="Line 15">
            <a:extLst>
              <a:ext uri="{FF2B5EF4-FFF2-40B4-BE49-F238E27FC236}">
                <a16:creationId xmlns:a16="http://schemas.microsoft.com/office/drawing/2014/main" id="{A8F7D213-3D9E-EC0F-F386-8D6A2A5FD5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1038" y="2208213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2" name="Line 16">
            <a:extLst>
              <a:ext uri="{FF2B5EF4-FFF2-40B4-BE49-F238E27FC236}">
                <a16:creationId xmlns:a16="http://schemas.microsoft.com/office/drawing/2014/main" id="{A4A73C7B-CBB7-8F55-2B99-6749548CC0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5650" y="357505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3" name="Line 17">
            <a:extLst>
              <a:ext uri="{FF2B5EF4-FFF2-40B4-BE49-F238E27FC236}">
                <a16:creationId xmlns:a16="http://schemas.microsoft.com/office/drawing/2014/main" id="{5D8F8601-A35E-7D99-4A49-1CE23D2200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3663" y="41894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4" name="Line 18">
            <a:extLst>
              <a:ext uri="{FF2B5EF4-FFF2-40B4-BE49-F238E27FC236}">
                <a16:creationId xmlns:a16="http://schemas.microsoft.com/office/drawing/2014/main" id="{A90DE833-2325-DE58-8B2D-B7AC343FAE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97100" y="6561138"/>
            <a:ext cx="333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5" name="Rectangle 19">
            <a:extLst>
              <a:ext uri="{FF2B5EF4-FFF2-40B4-BE49-F238E27FC236}">
                <a16:creationId xmlns:a16="http://schemas.microsoft.com/office/drawing/2014/main" id="{C1AEDF3F-E30E-0DD7-0836-71FCE2539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788" y="5661025"/>
            <a:ext cx="10477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Inc Idx1</a:t>
            </a:r>
          </a:p>
        </p:txBody>
      </p:sp>
      <p:sp>
        <p:nvSpPr>
          <p:cNvPr id="45076" name="Rectangle 20">
            <a:extLst>
              <a:ext uri="{FF2B5EF4-FFF2-40B4-BE49-F238E27FC236}">
                <a16:creationId xmlns:a16="http://schemas.microsoft.com/office/drawing/2014/main" id="{8CFE64A9-D3E5-5D3D-CD89-9EB3A8B84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988" y="4603750"/>
            <a:ext cx="60007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False</a:t>
            </a:r>
          </a:p>
        </p:txBody>
      </p:sp>
      <p:sp>
        <p:nvSpPr>
          <p:cNvPr id="45077" name="Line 21">
            <a:extLst>
              <a:ext uri="{FF2B5EF4-FFF2-40B4-BE49-F238E27FC236}">
                <a16:creationId xmlns:a16="http://schemas.microsoft.com/office/drawing/2014/main" id="{9BB394E7-78A3-F737-E702-E791B40E7D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3663" y="562768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8" name="Line 22">
            <a:extLst>
              <a:ext uri="{FF2B5EF4-FFF2-40B4-BE49-F238E27FC236}">
                <a16:creationId xmlns:a16="http://schemas.microsoft.com/office/drawing/2014/main" id="{72E4F97E-4B9E-7F30-B0AE-A359B6AFEB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202113" y="435610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9" name="Rectangle 23">
            <a:extLst>
              <a:ext uri="{FF2B5EF4-FFF2-40B4-BE49-F238E27FC236}">
                <a16:creationId xmlns:a16="http://schemas.microsoft.com/office/drawing/2014/main" id="{9C349CDD-4726-6D60-2AD0-885E777D9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0" y="2265363"/>
            <a:ext cx="508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000">
                <a:effectLst/>
              </a:rPr>
              <a:t>Idx1</a:t>
            </a:r>
          </a:p>
        </p:txBody>
      </p:sp>
      <p:sp>
        <p:nvSpPr>
          <p:cNvPr id="45080" name="Rectangle 24">
            <a:extLst>
              <a:ext uri="{FF2B5EF4-FFF2-40B4-BE49-F238E27FC236}">
                <a16:creationId xmlns:a16="http://schemas.microsoft.com/office/drawing/2014/main" id="{81F34E64-1D2F-CC30-2D82-4664949AA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425" y="2524125"/>
            <a:ext cx="946150" cy="4460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</a:rPr>
              <a:t>2</a:t>
            </a:r>
          </a:p>
        </p:txBody>
      </p:sp>
      <p:sp>
        <p:nvSpPr>
          <p:cNvPr id="45081" name="AutoShape 25">
            <a:extLst>
              <a:ext uri="{FF2B5EF4-FFF2-40B4-BE49-F238E27FC236}">
                <a16:creationId xmlns:a16="http://schemas.microsoft.com/office/drawing/2014/main" id="{98B590BC-A203-0D9E-5164-5DBC95591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6688" y="4043363"/>
            <a:ext cx="1006475" cy="615950"/>
          </a:xfrm>
          <a:prstGeom prst="diamond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</a:rPr>
              <a:t>Idx1 = 3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ACDE8F98-8535-47FB-1C72-4F2DB7699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9688" y="4984750"/>
            <a:ext cx="2079625" cy="1384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F2C4B5A3-4B98-437A-60F6-1CDA9A515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80975"/>
            <a:ext cx="6180137" cy="1684338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0000"/>
              </a:lnSpc>
              <a:spcBef>
                <a:spcPct val="35000"/>
              </a:spcBef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VARYING Idx1 FROM 1 BY 1 UNTIL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Idx1 EQUAL TO 3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DISPLAY Idx1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END-PERFORM.</a:t>
            </a:r>
          </a:p>
        </p:txBody>
      </p:sp>
      <p:sp>
        <p:nvSpPr>
          <p:cNvPr id="47108" name="Freeform 4">
            <a:extLst>
              <a:ext uri="{FF2B5EF4-FFF2-40B4-BE49-F238E27FC236}">
                <a16:creationId xmlns:a16="http://schemas.microsoft.com/office/drawing/2014/main" id="{989F65B7-CBFC-D015-8B68-1512E383899A}"/>
              </a:ext>
            </a:extLst>
          </p:cNvPr>
          <p:cNvSpPr>
            <a:spLocks/>
          </p:cNvSpPr>
          <p:nvPr/>
        </p:nvSpPr>
        <p:spPr bwMode="auto">
          <a:xfrm>
            <a:off x="995363" y="80963"/>
            <a:ext cx="6359525" cy="611187"/>
          </a:xfrm>
          <a:custGeom>
            <a:avLst/>
            <a:gdLst>
              <a:gd name="T0" fmla="*/ 3993 w 4006"/>
              <a:gd name="T1" fmla="*/ 384 h 385"/>
              <a:gd name="T2" fmla="*/ 3951 w 4006"/>
              <a:gd name="T3" fmla="*/ 348 h 385"/>
              <a:gd name="T4" fmla="*/ 3897 w 4006"/>
              <a:gd name="T5" fmla="*/ 285 h 385"/>
              <a:gd name="T6" fmla="*/ 3834 w 4006"/>
              <a:gd name="T7" fmla="*/ 294 h 385"/>
              <a:gd name="T8" fmla="*/ 3780 w 4006"/>
              <a:gd name="T9" fmla="*/ 213 h 385"/>
              <a:gd name="T10" fmla="*/ 3744 w 4006"/>
              <a:gd name="T11" fmla="*/ 258 h 385"/>
              <a:gd name="T12" fmla="*/ 3690 w 4006"/>
              <a:gd name="T13" fmla="*/ 195 h 385"/>
              <a:gd name="T14" fmla="*/ 3609 w 4006"/>
              <a:gd name="T15" fmla="*/ 168 h 385"/>
              <a:gd name="T16" fmla="*/ 3510 w 4006"/>
              <a:gd name="T17" fmla="*/ 204 h 385"/>
              <a:gd name="T18" fmla="*/ 3429 w 4006"/>
              <a:gd name="T19" fmla="*/ 222 h 385"/>
              <a:gd name="T20" fmla="*/ 3348 w 4006"/>
              <a:gd name="T21" fmla="*/ 249 h 385"/>
              <a:gd name="T22" fmla="*/ 3267 w 4006"/>
              <a:gd name="T23" fmla="*/ 204 h 385"/>
              <a:gd name="T24" fmla="*/ 3195 w 4006"/>
              <a:gd name="T25" fmla="*/ 141 h 385"/>
              <a:gd name="T26" fmla="*/ 3123 w 4006"/>
              <a:gd name="T27" fmla="*/ 222 h 385"/>
              <a:gd name="T28" fmla="*/ 3042 w 4006"/>
              <a:gd name="T29" fmla="*/ 204 h 385"/>
              <a:gd name="T30" fmla="*/ 2952 w 4006"/>
              <a:gd name="T31" fmla="*/ 150 h 385"/>
              <a:gd name="T32" fmla="*/ 2871 w 4006"/>
              <a:gd name="T33" fmla="*/ 150 h 385"/>
              <a:gd name="T34" fmla="*/ 2781 w 4006"/>
              <a:gd name="T35" fmla="*/ 168 h 385"/>
              <a:gd name="T36" fmla="*/ 2691 w 4006"/>
              <a:gd name="T37" fmla="*/ 177 h 385"/>
              <a:gd name="T38" fmla="*/ 2610 w 4006"/>
              <a:gd name="T39" fmla="*/ 141 h 385"/>
              <a:gd name="T40" fmla="*/ 2529 w 4006"/>
              <a:gd name="T41" fmla="*/ 105 h 385"/>
              <a:gd name="T42" fmla="*/ 2448 w 4006"/>
              <a:gd name="T43" fmla="*/ 150 h 385"/>
              <a:gd name="T44" fmla="*/ 2367 w 4006"/>
              <a:gd name="T45" fmla="*/ 177 h 385"/>
              <a:gd name="T46" fmla="*/ 2250 w 4006"/>
              <a:gd name="T47" fmla="*/ 204 h 385"/>
              <a:gd name="T48" fmla="*/ 2160 w 4006"/>
              <a:gd name="T49" fmla="*/ 213 h 385"/>
              <a:gd name="T50" fmla="*/ 2079 w 4006"/>
              <a:gd name="T51" fmla="*/ 204 h 385"/>
              <a:gd name="T52" fmla="*/ 1998 w 4006"/>
              <a:gd name="T53" fmla="*/ 222 h 385"/>
              <a:gd name="T54" fmla="*/ 1899 w 4006"/>
              <a:gd name="T55" fmla="*/ 204 h 385"/>
              <a:gd name="T56" fmla="*/ 1818 w 4006"/>
              <a:gd name="T57" fmla="*/ 150 h 385"/>
              <a:gd name="T58" fmla="*/ 1737 w 4006"/>
              <a:gd name="T59" fmla="*/ 159 h 385"/>
              <a:gd name="T60" fmla="*/ 1647 w 4006"/>
              <a:gd name="T61" fmla="*/ 195 h 385"/>
              <a:gd name="T62" fmla="*/ 1566 w 4006"/>
              <a:gd name="T63" fmla="*/ 249 h 385"/>
              <a:gd name="T64" fmla="*/ 1485 w 4006"/>
              <a:gd name="T65" fmla="*/ 204 h 385"/>
              <a:gd name="T66" fmla="*/ 1386 w 4006"/>
              <a:gd name="T67" fmla="*/ 186 h 385"/>
              <a:gd name="T68" fmla="*/ 1305 w 4006"/>
              <a:gd name="T69" fmla="*/ 150 h 385"/>
              <a:gd name="T70" fmla="*/ 1206 w 4006"/>
              <a:gd name="T71" fmla="*/ 159 h 385"/>
              <a:gd name="T72" fmla="*/ 1152 w 4006"/>
              <a:gd name="T73" fmla="*/ 222 h 385"/>
              <a:gd name="T74" fmla="*/ 1062 w 4006"/>
              <a:gd name="T75" fmla="*/ 222 h 385"/>
              <a:gd name="T76" fmla="*/ 981 w 4006"/>
              <a:gd name="T77" fmla="*/ 258 h 385"/>
              <a:gd name="T78" fmla="*/ 891 w 4006"/>
              <a:gd name="T79" fmla="*/ 249 h 385"/>
              <a:gd name="T80" fmla="*/ 810 w 4006"/>
              <a:gd name="T81" fmla="*/ 222 h 385"/>
              <a:gd name="T82" fmla="*/ 720 w 4006"/>
              <a:gd name="T83" fmla="*/ 186 h 385"/>
              <a:gd name="T84" fmla="*/ 630 w 4006"/>
              <a:gd name="T85" fmla="*/ 132 h 385"/>
              <a:gd name="T86" fmla="*/ 522 w 4006"/>
              <a:gd name="T87" fmla="*/ 213 h 385"/>
              <a:gd name="T88" fmla="*/ 414 w 4006"/>
              <a:gd name="T89" fmla="*/ 249 h 385"/>
              <a:gd name="T90" fmla="*/ 315 w 4006"/>
              <a:gd name="T91" fmla="*/ 240 h 385"/>
              <a:gd name="T92" fmla="*/ 225 w 4006"/>
              <a:gd name="T93" fmla="*/ 240 h 385"/>
              <a:gd name="T94" fmla="*/ 144 w 4006"/>
              <a:gd name="T95" fmla="*/ 258 h 385"/>
              <a:gd name="T96" fmla="*/ 54 w 4006"/>
              <a:gd name="T97" fmla="*/ 276 h 385"/>
              <a:gd name="T98" fmla="*/ 9 w 4006"/>
              <a:gd name="T99" fmla="*/ 0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006" h="385">
                <a:moveTo>
                  <a:pt x="9" y="0"/>
                </a:moveTo>
                <a:lnTo>
                  <a:pt x="3993" y="0"/>
                </a:lnTo>
                <a:lnTo>
                  <a:pt x="3993" y="384"/>
                </a:lnTo>
                <a:lnTo>
                  <a:pt x="4005" y="357"/>
                </a:lnTo>
                <a:lnTo>
                  <a:pt x="3978" y="357"/>
                </a:lnTo>
                <a:lnTo>
                  <a:pt x="3951" y="348"/>
                </a:lnTo>
                <a:lnTo>
                  <a:pt x="3924" y="330"/>
                </a:lnTo>
                <a:lnTo>
                  <a:pt x="3897" y="312"/>
                </a:lnTo>
                <a:lnTo>
                  <a:pt x="3897" y="285"/>
                </a:lnTo>
                <a:lnTo>
                  <a:pt x="3870" y="258"/>
                </a:lnTo>
                <a:lnTo>
                  <a:pt x="3861" y="285"/>
                </a:lnTo>
                <a:lnTo>
                  <a:pt x="3834" y="294"/>
                </a:lnTo>
                <a:lnTo>
                  <a:pt x="3816" y="267"/>
                </a:lnTo>
                <a:lnTo>
                  <a:pt x="3807" y="240"/>
                </a:lnTo>
                <a:lnTo>
                  <a:pt x="3780" y="213"/>
                </a:lnTo>
                <a:lnTo>
                  <a:pt x="3753" y="204"/>
                </a:lnTo>
                <a:lnTo>
                  <a:pt x="3744" y="231"/>
                </a:lnTo>
                <a:lnTo>
                  <a:pt x="3744" y="258"/>
                </a:lnTo>
                <a:lnTo>
                  <a:pt x="3717" y="240"/>
                </a:lnTo>
                <a:lnTo>
                  <a:pt x="3717" y="213"/>
                </a:lnTo>
                <a:lnTo>
                  <a:pt x="3690" y="195"/>
                </a:lnTo>
                <a:lnTo>
                  <a:pt x="3663" y="177"/>
                </a:lnTo>
                <a:lnTo>
                  <a:pt x="3636" y="168"/>
                </a:lnTo>
                <a:lnTo>
                  <a:pt x="3609" y="168"/>
                </a:lnTo>
                <a:lnTo>
                  <a:pt x="3582" y="177"/>
                </a:lnTo>
                <a:lnTo>
                  <a:pt x="3537" y="195"/>
                </a:lnTo>
                <a:lnTo>
                  <a:pt x="3510" y="204"/>
                </a:lnTo>
                <a:lnTo>
                  <a:pt x="3483" y="213"/>
                </a:lnTo>
                <a:lnTo>
                  <a:pt x="3456" y="213"/>
                </a:lnTo>
                <a:lnTo>
                  <a:pt x="3429" y="222"/>
                </a:lnTo>
                <a:lnTo>
                  <a:pt x="3402" y="240"/>
                </a:lnTo>
                <a:lnTo>
                  <a:pt x="3375" y="249"/>
                </a:lnTo>
                <a:lnTo>
                  <a:pt x="3348" y="249"/>
                </a:lnTo>
                <a:lnTo>
                  <a:pt x="3321" y="240"/>
                </a:lnTo>
                <a:lnTo>
                  <a:pt x="3294" y="222"/>
                </a:lnTo>
                <a:lnTo>
                  <a:pt x="3267" y="204"/>
                </a:lnTo>
                <a:lnTo>
                  <a:pt x="3249" y="177"/>
                </a:lnTo>
                <a:lnTo>
                  <a:pt x="3222" y="159"/>
                </a:lnTo>
                <a:lnTo>
                  <a:pt x="3195" y="141"/>
                </a:lnTo>
                <a:lnTo>
                  <a:pt x="3177" y="168"/>
                </a:lnTo>
                <a:lnTo>
                  <a:pt x="3141" y="195"/>
                </a:lnTo>
                <a:lnTo>
                  <a:pt x="3123" y="222"/>
                </a:lnTo>
                <a:lnTo>
                  <a:pt x="3096" y="231"/>
                </a:lnTo>
                <a:lnTo>
                  <a:pt x="3069" y="222"/>
                </a:lnTo>
                <a:lnTo>
                  <a:pt x="3042" y="204"/>
                </a:lnTo>
                <a:lnTo>
                  <a:pt x="3015" y="186"/>
                </a:lnTo>
                <a:lnTo>
                  <a:pt x="2979" y="168"/>
                </a:lnTo>
                <a:lnTo>
                  <a:pt x="2952" y="150"/>
                </a:lnTo>
                <a:lnTo>
                  <a:pt x="2925" y="150"/>
                </a:lnTo>
                <a:lnTo>
                  <a:pt x="2898" y="141"/>
                </a:lnTo>
                <a:lnTo>
                  <a:pt x="2871" y="150"/>
                </a:lnTo>
                <a:lnTo>
                  <a:pt x="2835" y="168"/>
                </a:lnTo>
                <a:lnTo>
                  <a:pt x="2808" y="177"/>
                </a:lnTo>
                <a:lnTo>
                  <a:pt x="2781" y="168"/>
                </a:lnTo>
                <a:lnTo>
                  <a:pt x="2754" y="168"/>
                </a:lnTo>
                <a:lnTo>
                  <a:pt x="2718" y="168"/>
                </a:lnTo>
                <a:lnTo>
                  <a:pt x="2691" y="177"/>
                </a:lnTo>
                <a:lnTo>
                  <a:pt x="2655" y="186"/>
                </a:lnTo>
                <a:lnTo>
                  <a:pt x="2637" y="159"/>
                </a:lnTo>
                <a:lnTo>
                  <a:pt x="2610" y="141"/>
                </a:lnTo>
                <a:lnTo>
                  <a:pt x="2583" y="123"/>
                </a:lnTo>
                <a:lnTo>
                  <a:pt x="2556" y="114"/>
                </a:lnTo>
                <a:lnTo>
                  <a:pt x="2529" y="105"/>
                </a:lnTo>
                <a:lnTo>
                  <a:pt x="2502" y="123"/>
                </a:lnTo>
                <a:lnTo>
                  <a:pt x="2475" y="141"/>
                </a:lnTo>
                <a:lnTo>
                  <a:pt x="2448" y="150"/>
                </a:lnTo>
                <a:lnTo>
                  <a:pt x="2421" y="168"/>
                </a:lnTo>
                <a:lnTo>
                  <a:pt x="2394" y="168"/>
                </a:lnTo>
                <a:lnTo>
                  <a:pt x="2367" y="177"/>
                </a:lnTo>
                <a:lnTo>
                  <a:pt x="2331" y="186"/>
                </a:lnTo>
                <a:lnTo>
                  <a:pt x="2295" y="186"/>
                </a:lnTo>
                <a:lnTo>
                  <a:pt x="2250" y="204"/>
                </a:lnTo>
                <a:lnTo>
                  <a:pt x="2214" y="222"/>
                </a:lnTo>
                <a:lnTo>
                  <a:pt x="2187" y="231"/>
                </a:lnTo>
                <a:lnTo>
                  <a:pt x="2160" y="213"/>
                </a:lnTo>
                <a:lnTo>
                  <a:pt x="2133" y="204"/>
                </a:lnTo>
                <a:lnTo>
                  <a:pt x="2106" y="195"/>
                </a:lnTo>
                <a:lnTo>
                  <a:pt x="2079" y="204"/>
                </a:lnTo>
                <a:lnTo>
                  <a:pt x="2052" y="204"/>
                </a:lnTo>
                <a:lnTo>
                  <a:pt x="2025" y="213"/>
                </a:lnTo>
                <a:lnTo>
                  <a:pt x="1998" y="222"/>
                </a:lnTo>
                <a:lnTo>
                  <a:pt x="1962" y="222"/>
                </a:lnTo>
                <a:lnTo>
                  <a:pt x="1935" y="222"/>
                </a:lnTo>
                <a:lnTo>
                  <a:pt x="1899" y="204"/>
                </a:lnTo>
                <a:lnTo>
                  <a:pt x="1872" y="186"/>
                </a:lnTo>
                <a:lnTo>
                  <a:pt x="1845" y="168"/>
                </a:lnTo>
                <a:lnTo>
                  <a:pt x="1818" y="150"/>
                </a:lnTo>
                <a:lnTo>
                  <a:pt x="1791" y="141"/>
                </a:lnTo>
                <a:lnTo>
                  <a:pt x="1764" y="150"/>
                </a:lnTo>
                <a:lnTo>
                  <a:pt x="1737" y="159"/>
                </a:lnTo>
                <a:lnTo>
                  <a:pt x="1701" y="168"/>
                </a:lnTo>
                <a:lnTo>
                  <a:pt x="1674" y="177"/>
                </a:lnTo>
                <a:lnTo>
                  <a:pt x="1647" y="195"/>
                </a:lnTo>
                <a:lnTo>
                  <a:pt x="1620" y="213"/>
                </a:lnTo>
                <a:lnTo>
                  <a:pt x="1593" y="222"/>
                </a:lnTo>
                <a:lnTo>
                  <a:pt x="1566" y="249"/>
                </a:lnTo>
                <a:lnTo>
                  <a:pt x="1539" y="240"/>
                </a:lnTo>
                <a:lnTo>
                  <a:pt x="1512" y="222"/>
                </a:lnTo>
                <a:lnTo>
                  <a:pt x="1485" y="204"/>
                </a:lnTo>
                <a:lnTo>
                  <a:pt x="1449" y="204"/>
                </a:lnTo>
                <a:lnTo>
                  <a:pt x="1413" y="195"/>
                </a:lnTo>
                <a:lnTo>
                  <a:pt x="1386" y="186"/>
                </a:lnTo>
                <a:lnTo>
                  <a:pt x="1359" y="168"/>
                </a:lnTo>
                <a:lnTo>
                  <a:pt x="1332" y="150"/>
                </a:lnTo>
                <a:lnTo>
                  <a:pt x="1305" y="150"/>
                </a:lnTo>
                <a:lnTo>
                  <a:pt x="1260" y="141"/>
                </a:lnTo>
                <a:lnTo>
                  <a:pt x="1233" y="132"/>
                </a:lnTo>
                <a:lnTo>
                  <a:pt x="1206" y="159"/>
                </a:lnTo>
                <a:lnTo>
                  <a:pt x="1197" y="186"/>
                </a:lnTo>
                <a:lnTo>
                  <a:pt x="1179" y="213"/>
                </a:lnTo>
                <a:lnTo>
                  <a:pt x="1152" y="222"/>
                </a:lnTo>
                <a:lnTo>
                  <a:pt x="1125" y="222"/>
                </a:lnTo>
                <a:lnTo>
                  <a:pt x="1089" y="222"/>
                </a:lnTo>
                <a:lnTo>
                  <a:pt x="1062" y="222"/>
                </a:lnTo>
                <a:lnTo>
                  <a:pt x="1035" y="240"/>
                </a:lnTo>
                <a:lnTo>
                  <a:pt x="1008" y="258"/>
                </a:lnTo>
                <a:lnTo>
                  <a:pt x="981" y="258"/>
                </a:lnTo>
                <a:lnTo>
                  <a:pt x="954" y="258"/>
                </a:lnTo>
                <a:lnTo>
                  <a:pt x="927" y="249"/>
                </a:lnTo>
                <a:lnTo>
                  <a:pt x="891" y="249"/>
                </a:lnTo>
                <a:lnTo>
                  <a:pt x="864" y="240"/>
                </a:lnTo>
                <a:lnTo>
                  <a:pt x="837" y="240"/>
                </a:lnTo>
                <a:lnTo>
                  <a:pt x="810" y="222"/>
                </a:lnTo>
                <a:lnTo>
                  <a:pt x="774" y="204"/>
                </a:lnTo>
                <a:lnTo>
                  <a:pt x="747" y="204"/>
                </a:lnTo>
                <a:lnTo>
                  <a:pt x="720" y="186"/>
                </a:lnTo>
                <a:lnTo>
                  <a:pt x="693" y="168"/>
                </a:lnTo>
                <a:lnTo>
                  <a:pt x="657" y="141"/>
                </a:lnTo>
                <a:lnTo>
                  <a:pt x="630" y="132"/>
                </a:lnTo>
                <a:lnTo>
                  <a:pt x="594" y="168"/>
                </a:lnTo>
                <a:lnTo>
                  <a:pt x="567" y="186"/>
                </a:lnTo>
                <a:lnTo>
                  <a:pt x="522" y="213"/>
                </a:lnTo>
                <a:lnTo>
                  <a:pt x="486" y="231"/>
                </a:lnTo>
                <a:lnTo>
                  <a:pt x="441" y="240"/>
                </a:lnTo>
                <a:lnTo>
                  <a:pt x="414" y="249"/>
                </a:lnTo>
                <a:lnTo>
                  <a:pt x="387" y="249"/>
                </a:lnTo>
                <a:lnTo>
                  <a:pt x="342" y="240"/>
                </a:lnTo>
                <a:lnTo>
                  <a:pt x="315" y="240"/>
                </a:lnTo>
                <a:lnTo>
                  <a:pt x="288" y="222"/>
                </a:lnTo>
                <a:lnTo>
                  <a:pt x="261" y="222"/>
                </a:lnTo>
                <a:lnTo>
                  <a:pt x="225" y="240"/>
                </a:lnTo>
                <a:lnTo>
                  <a:pt x="198" y="249"/>
                </a:lnTo>
                <a:lnTo>
                  <a:pt x="171" y="249"/>
                </a:lnTo>
                <a:lnTo>
                  <a:pt x="144" y="258"/>
                </a:lnTo>
                <a:lnTo>
                  <a:pt x="117" y="258"/>
                </a:lnTo>
                <a:lnTo>
                  <a:pt x="81" y="267"/>
                </a:lnTo>
                <a:lnTo>
                  <a:pt x="54" y="276"/>
                </a:lnTo>
                <a:lnTo>
                  <a:pt x="27" y="276"/>
                </a:lnTo>
                <a:lnTo>
                  <a:pt x="0" y="276"/>
                </a:lnTo>
                <a:lnTo>
                  <a:pt x="9" y="0"/>
                </a:lnTo>
              </a:path>
            </a:pathLst>
          </a:custGeom>
          <a:gradFill rotWithShape="0">
            <a:gsLst>
              <a:gs pos="0">
                <a:srgbClr val="114FFB"/>
              </a:gs>
              <a:gs pos="100000">
                <a:srgbClr val="114FFB">
                  <a:gamma/>
                  <a:shade val="29804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9" name="AutoShape 5">
            <a:extLst>
              <a:ext uri="{FF2B5EF4-FFF2-40B4-BE49-F238E27FC236}">
                <a16:creationId xmlns:a16="http://schemas.microsoft.com/office/drawing/2014/main" id="{5D5E3A4C-D4EE-1A6A-488C-440C4E9DE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50" y="3571875"/>
            <a:ext cx="1846263" cy="2989263"/>
          </a:xfrm>
          <a:prstGeom prst="roundRect">
            <a:avLst>
              <a:gd name="adj" fmla="val 12495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Line 6">
            <a:extLst>
              <a:ext uri="{FF2B5EF4-FFF2-40B4-BE49-F238E27FC236}">
                <a16:creationId xmlns:a16="http://schemas.microsoft.com/office/drawing/2014/main" id="{7D00E5B4-D724-73DA-FD32-5D2805DCD9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6750" y="6042025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1" name="Line 7">
            <a:extLst>
              <a:ext uri="{FF2B5EF4-FFF2-40B4-BE49-F238E27FC236}">
                <a16:creationId xmlns:a16="http://schemas.microsoft.com/office/drawing/2014/main" id="{F0895C3D-4439-9F33-19BA-144A6A0C23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5" y="4489450"/>
            <a:ext cx="0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2" name="Line 8">
            <a:extLst>
              <a:ext uri="{FF2B5EF4-FFF2-40B4-BE49-F238E27FC236}">
                <a16:creationId xmlns:a16="http://schemas.microsoft.com/office/drawing/2014/main" id="{D31D6C8A-558E-F1AB-1299-3FB689A00E28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4213" y="2058988"/>
            <a:ext cx="0" cy="2157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3" name="Rectangle 9">
            <a:extLst>
              <a:ext uri="{FF2B5EF4-FFF2-40B4-BE49-F238E27FC236}">
                <a16:creationId xmlns:a16="http://schemas.microsoft.com/office/drawing/2014/main" id="{3D623D0B-4803-FCAF-871D-24A77E6D9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338" y="5132388"/>
            <a:ext cx="13906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Loop Body</a:t>
            </a:r>
          </a:p>
        </p:txBody>
      </p:sp>
      <p:sp>
        <p:nvSpPr>
          <p:cNvPr id="47114" name="Rectangle 10">
            <a:extLst>
              <a:ext uri="{FF2B5EF4-FFF2-40B4-BE49-F238E27FC236}">
                <a16:creationId xmlns:a16="http://schemas.microsoft.com/office/drawing/2014/main" id="{4C9B193F-6163-5B80-E31E-01D4E8CFD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550" y="4008438"/>
            <a:ext cx="7905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True</a:t>
            </a:r>
          </a:p>
        </p:txBody>
      </p:sp>
      <p:sp>
        <p:nvSpPr>
          <p:cNvPr id="47115" name="Rectangle 11">
            <a:extLst>
              <a:ext uri="{FF2B5EF4-FFF2-40B4-BE49-F238E27FC236}">
                <a16:creationId xmlns:a16="http://schemas.microsoft.com/office/drawing/2014/main" id="{61FA2C84-69BA-7491-1329-74BF9E708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7763" y="2762250"/>
            <a:ext cx="17716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Move 1 to Idx1</a:t>
            </a:r>
          </a:p>
        </p:txBody>
      </p:sp>
      <p:sp>
        <p:nvSpPr>
          <p:cNvPr id="47116" name="Line 12">
            <a:extLst>
              <a:ext uri="{FF2B5EF4-FFF2-40B4-BE49-F238E27FC236}">
                <a16:creationId xmlns:a16="http://schemas.microsoft.com/office/drawing/2014/main" id="{73D1C466-0497-FE08-22DE-2FEFE7A00FD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5800" y="3194050"/>
            <a:ext cx="0" cy="3524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7" name="Line 13">
            <a:extLst>
              <a:ext uri="{FF2B5EF4-FFF2-40B4-BE49-F238E27FC236}">
                <a16:creationId xmlns:a16="http://schemas.microsoft.com/office/drawing/2014/main" id="{B159AD6E-89F9-AB40-CE2B-1CA83CF687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63950" y="4356100"/>
            <a:ext cx="1476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8" name="Rectangle 14">
            <a:extLst>
              <a:ext uri="{FF2B5EF4-FFF2-40B4-BE49-F238E27FC236}">
                <a16:creationId xmlns:a16="http://schemas.microsoft.com/office/drawing/2014/main" id="{49CCA000-8492-5A12-219E-95070D725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9638" y="4157663"/>
            <a:ext cx="18605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Next Statement</a:t>
            </a:r>
          </a:p>
        </p:txBody>
      </p:sp>
      <p:sp>
        <p:nvSpPr>
          <p:cNvPr id="47119" name="Line 15">
            <a:extLst>
              <a:ext uri="{FF2B5EF4-FFF2-40B4-BE49-F238E27FC236}">
                <a16:creationId xmlns:a16="http://schemas.microsoft.com/office/drawing/2014/main" id="{BCC23A54-99A1-3B38-DDD3-6C6EAF8EACE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1038" y="2208213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0" name="Line 16">
            <a:extLst>
              <a:ext uri="{FF2B5EF4-FFF2-40B4-BE49-F238E27FC236}">
                <a16:creationId xmlns:a16="http://schemas.microsoft.com/office/drawing/2014/main" id="{E07A6ABF-FE25-3CDD-947F-D12EAE2FE905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5650" y="357505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1" name="Line 17">
            <a:extLst>
              <a:ext uri="{FF2B5EF4-FFF2-40B4-BE49-F238E27FC236}">
                <a16:creationId xmlns:a16="http://schemas.microsoft.com/office/drawing/2014/main" id="{9BEA1C3D-D308-26EC-517B-85B584F510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3663" y="41894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2" name="Line 18">
            <a:extLst>
              <a:ext uri="{FF2B5EF4-FFF2-40B4-BE49-F238E27FC236}">
                <a16:creationId xmlns:a16="http://schemas.microsoft.com/office/drawing/2014/main" id="{AACFF2BC-1B79-8BDB-44FC-3EC2CF0BF2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97100" y="6561138"/>
            <a:ext cx="333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3" name="Rectangle 19">
            <a:extLst>
              <a:ext uri="{FF2B5EF4-FFF2-40B4-BE49-F238E27FC236}">
                <a16:creationId xmlns:a16="http://schemas.microsoft.com/office/drawing/2014/main" id="{16F20F3A-8281-7206-AA97-27B46F46C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788" y="5661025"/>
            <a:ext cx="10477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Inc Idx1</a:t>
            </a:r>
          </a:p>
        </p:txBody>
      </p:sp>
      <p:sp>
        <p:nvSpPr>
          <p:cNvPr id="47124" name="Rectangle 20">
            <a:extLst>
              <a:ext uri="{FF2B5EF4-FFF2-40B4-BE49-F238E27FC236}">
                <a16:creationId xmlns:a16="http://schemas.microsoft.com/office/drawing/2014/main" id="{715D0C62-3557-360A-0DFB-83597D3A9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988" y="4603750"/>
            <a:ext cx="60007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False</a:t>
            </a:r>
          </a:p>
        </p:txBody>
      </p:sp>
      <p:sp>
        <p:nvSpPr>
          <p:cNvPr id="47125" name="Line 21">
            <a:extLst>
              <a:ext uri="{FF2B5EF4-FFF2-40B4-BE49-F238E27FC236}">
                <a16:creationId xmlns:a16="http://schemas.microsoft.com/office/drawing/2014/main" id="{55ECD0D9-C77A-1094-46DA-D1FC1CF3E1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3663" y="562768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6" name="Line 22">
            <a:extLst>
              <a:ext uri="{FF2B5EF4-FFF2-40B4-BE49-F238E27FC236}">
                <a16:creationId xmlns:a16="http://schemas.microsoft.com/office/drawing/2014/main" id="{CB82FD85-F28E-3983-E023-0F52BE9D71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202113" y="435610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7" name="Rectangle 23">
            <a:extLst>
              <a:ext uri="{FF2B5EF4-FFF2-40B4-BE49-F238E27FC236}">
                <a16:creationId xmlns:a16="http://schemas.microsoft.com/office/drawing/2014/main" id="{C080DD3B-E2C0-BF29-6CB1-B8592DD1A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0" y="2265363"/>
            <a:ext cx="508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000">
                <a:effectLst/>
              </a:rPr>
              <a:t>Idx1</a:t>
            </a:r>
          </a:p>
        </p:txBody>
      </p:sp>
      <p:sp>
        <p:nvSpPr>
          <p:cNvPr id="47128" name="Rectangle 24">
            <a:extLst>
              <a:ext uri="{FF2B5EF4-FFF2-40B4-BE49-F238E27FC236}">
                <a16:creationId xmlns:a16="http://schemas.microsoft.com/office/drawing/2014/main" id="{6C252C48-28E0-3A99-29D0-3847E5D03B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425" y="2524125"/>
            <a:ext cx="946150" cy="4460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</a:rPr>
              <a:t>2</a:t>
            </a:r>
          </a:p>
        </p:txBody>
      </p:sp>
      <p:sp>
        <p:nvSpPr>
          <p:cNvPr id="47129" name="AutoShape 25">
            <a:extLst>
              <a:ext uri="{FF2B5EF4-FFF2-40B4-BE49-F238E27FC236}">
                <a16:creationId xmlns:a16="http://schemas.microsoft.com/office/drawing/2014/main" id="{A8EA8855-D640-799E-F6A6-E69223667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6688" y="4043363"/>
            <a:ext cx="1006475" cy="615950"/>
          </a:xfrm>
          <a:prstGeom prst="diamond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</a:rPr>
              <a:t>Idx1 = 3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0C13C37D-AECD-18D7-E4B3-10712E77C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9688" y="4984750"/>
            <a:ext cx="2079625" cy="1384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FFFF0461-5D1E-7855-6819-3616716FB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80975"/>
            <a:ext cx="6180137" cy="1684338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0000"/>
              </a:lnSpc>
              <a:spcBef>
                <a:spcPct val="35000"/>
              </a:spcBef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VARYING Idx1 FROM 1 BY 1 UNTIL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Idx1 EQUAL TO 3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DISPLAY Idx1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END-PERFORM.</a:t>
            </a:r>
          </a:p>
        </p:txBody>
      </p:sp>
      <p:sp>
        <p:nvSpPr>
          <p:cNvPr id="49156" name="Freeform 4">
            <a:extLst>
              <a:ext uri="{FF2B5EF4-FFF2-40B4-BE49-F238E27FC236}">
                <a16:creationId xmlns:a16="http://schemas.microsoft.com/office/drawing/2014/main" id="{BEA6B309-3BCE-267E-4C53-DADB8BF387FD}"/>
              </a:ext>
            </a:extLst>
          </p:cNvPr>
          <p:cNvSpPr>
            <a:spLocks/>
          </p:cNvSpPr>
          <p:nvPr/>
        </p:nvSpPr>
        <p:spPr bwMode="auto">
          <a:xfrm>
            <a:off x="995363" y="80963"/>
            <a:ext cx="6359525" cy="611187"/>
          </a:xfrm>
          <a:custGeom>
            <a:avLst/>
            <a:gdLst>
              <a:gd name="T0" fmla="*/ 3993 w 4006"/>
              <a:gd name="T1" fmla="*/ 384 h 385"/>
              <a:gd name="T2" fmla="*/ 3951 w 4006"/>
              <a:gd name="T3" fmla="*/ 348 h 385"/>
              <a:gd name="T4" fmla="*/ 3897 w 4006"/>
              <a:gd name="T5" fmla="*/ 285 h 385"/>
              <a:gd name="T6" fmla="*/ 3834 w 4006"/>
              <a:gd name="T7" fmla="*/ 294 h 385"/>
              <a:gd name="T8" fmla="*/ 3780 w 4006"/>
              <a:gd name="T9" fmla="*/ 213 h 385"/>
              <a:gd name="T10" fmla="*/ 3744 w 4006"/>
              <a:gd name="T11" fmla="*/ 258 h 385"/>
              <a:gd name="T12" fmla="*/ 3690 w 4006"/>
              <a:gd name="T13" fmla="*/ 195 h 385"/>
              <a:gd name="T14" fmla="*/ 3609 w 4006"/>
              <a:gd name="T15" fmla="*/ 168 h 385"/>
              <a:gd name="T16" fmla="*/ 3510 w 4006"/>
              <a:gd name="T17" fmla="*/ 204 h 385"/>
              <a:gd name="T18" fmla="*/ 3429 w 4006"/>
              <a:gd name="T19" fmla="*/ 222 h 385"/>
              <a:gd name="T20" fmla="*/ 3348 w 4006"/>
              <a:gd name="T21" fmla="*/ 249 h 385"/>
              <a:gd name="T22" fmla="*/ 3267 w 4006"/>
              <a:gd name="T23" fmla="*/ 204 h 385"/>
              <a:gd name="T24" fmla="*/ 3195 w 4006"/>
              <a:gd name="T25" fmla="*/ 141 h 385"/>
              <a:gd name="T26" fmla="*/ 3123 w 4006"/>
              <a:gd name="T27" fmla="*/ 222 h 385"/>
              <a:gd name="T28" fmla="*/ 3042 w 4006"/>
              <a:gd name="T29" fmla="*/ 204 h 385"/>
              <a:gd name="T30" fmla="*/ 2952 w 4006"/>
              <a:gd name="T31" fmla="*/ 150 h 385"/>
              <a:gd name="T32" fmla="*/ 2871 w 4006"/>
              <a:gd name="T33" fmla="*/ 150 h 385"/>
              <a:gd name="T34" fmla="*/ 2781 w 4006"/>
              <a:gd name="T35" fmla="*/ 168 h 385"/>
              <a:gd name="T36" fmla="*/ 2691 w 4006"/>
              <a:gd name="T37" fmla="*/ 177 h 385"/>
              <a:gd name="T38" fmla="*/ 2610 w 4006"/>
              <a:gd name="T39" fmla="*/ 141 h 385"/>
              <a:gd name="T40" fmla="*/ 2529 w 4006"/>
              <a:gd name="T41" fmla="*/ 105 h 385"/>
              <a:gd name="T42" fmla="*/ 2448 w 4006"/>
              <a:gd name="T43" fmla="*/ 150 h 385"/>
              <a:gd name="T44" fmla="*/ 2367 w 4006"/>
              <a:gd name="T45" fmla="*/ 177 h 385"/>
              <a:gd name="T46" fmla="*/ 2250 w 4006"/>
              <a:gd name="T47" fmla="*/ 204 h 385"/>
              <a:gd name="T48" fmla="*/ 2160 w 4006"/>
              <a:gd name="T49" fmla="*/ 213 h 385"/>
              <a:gd name="T50" fmla="*/ 2079 w 4006"/>
              <a:gd name="T51" fmla="*/ 204 h 385"/>
              <a:gd name="T52" fmla="*/ 1998 w 4006"/>
              <a:gd name="T53" fmla="*/ 222 h 385"/>
              <a:gd name="T54" fmla="*/ 1899 w 4006"/>
              <a:gd name="T55" fmla="*/ 204 h 385"/>
              <a:gd name="T56" fmla="*/ 1818 w 4006"/>
              <a:gd name="T57" fmla="*/ 150 h 385"/>
              <a:gd name="T58" fmla="*/ 1737 w 4006"/>
              <a:gd name="T59" fmla="*/ 159 h 385"/>
              <a:gd name="T60" fmla="*/ 1647 w 4006"/>
              <a:gd name="T61" fmla="*/ 195 h 385"/>
              <a:gd name="T62" fmla="*/ 1566 w 4006"/>
              <a:gd name="T63" fmla="*/ 249 h 385"/>
              <a:gd name="T64" fmla="*/ 1485 w 4006"/>
              <a:gd name="T65" fmla="*/ 204 h 385"/>
              <a:gd name="T66" fmla="*/ 1386 w 4006"/>
              <a:gd name="T67" fmla="*/ 186 h 385"/>
              <a:gd name="T68" fmla="*/ 1305 w 4006"/>
              <a:gd name="T69" fmla="*/ 150 h 385"/>
              <a:gd name="T70" fmla="*/ 1206 w 4006"/>
              <a:gd name="T71" fmla="*/ 159 h 385"/>
              <a:gd name="T72" fmla="*/ 1152 w 4006"/>
              <a:gd name="T73" fmla="*/ 222 h 385"/>
              <a:gd name="T74" fmla="*/ 1062 w 4006"/>
              <a:gd name="T75" fmla="*/ 222 h 385"/>
              <a:gd name="T76" fmla="*/ 981 w 4006"/>
              <a:gd name="T77" fmla="*/ 258 h 385"/>
              <a:gd name="T78" fmla="*/ 891 w 4006"/>
              <a:gd name="T79" fmla="*/ 249 h 385"/>
              <a:gd name="T80" fmla="*/ 810 w 4006"/>
              <a:gd name="T81" fmla="*/ 222 h 385"/>
              <a:gd name="T82" fmla="*/ 720 w 4006"/>
              <a:gd name="T83" fmla="*/ 186 h 385"/>
              <a:gd name="T84" fmla="*/ 630 w 4006"/>
              <a:gd name="T85" fmla="*/ 132 h 385"/>
              <a:gd name="T86" fmla="*/ 522 w 4006"/>
              <a:gd name="T87" fmla="*/ 213 h 385"/>
              <a:gd name="T88" fmla="*/ 414 w 4006"/>
              <a:gd name="T89" fmla="*/ 249 h 385"/>
              <a:gd name="T90" fmla="*/ 315 w 4006"/>
              <a:gd name="T91" fmla="*/ 240 h 385"/>
              <a:gd name="T92" fmla="*/ 225 w 4006"/>
              <a:gd name="T93" fmla="*/ 240 h 385"/>
              <a:gd name="T94" fmla="*/ 144 w 4006"/>
              <a:gd name="T95" fmla="*/ 258 h 385"/>
              <a:gd name="T96" fmla="*/ 54 w 4006"/>
              <a:gd name="T97" fmla="*/ 276 h 385"/>
              <a:gd name="T98" fmla="*/ 9 w 4006"/>
              <a:gd name="T99" fmla="*/ 0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006" h="385">
                <a:moveTo>
                  <a:pt x="9" y="0"/>
                </a:moveTo>
                <a:lnTo>
                  <a:pt x="3993" y="0"/>
                </a:lnTo>
                <a:lnTo>
                  <a:pt x="3993" y="384"/>
                </a:lnTo>
                <a:lnTo>
                  <a:pt x="4005" y="357"/>
                </a:lnTo>
                <a:lnTo>
                  <a:pt x="3978" y="357"/>
                </a:lnTo>
                <a:lnTo>
                  <a:pt x="3951" y="348"/>
                </a:lnTo>
                <a:lnTo>
                  <a:pt x="3924" y="330"/>
                </a:lnTo>
                <a:lnTo>
                  <a:pt x="3897" y="312"/>
                </a:lnTo>
                <a:lnTo>
                  <a:pt x="3897" y="285"/>
                </a:lnTo>
                <a:lnTo>
                  <a:pt x="3870" y="258"/>
                </a:lnTo>
                <a:lnTo>
                  <a:pt x="3861" y="285"/>
                </a:lnTo>
                <a:lnTo>
                  <a:pt x="3834" y="294"/>
                </a:lnTo>
                <a:lnTo>
                  <a:pt x="3816" y="267"/>
                </a:lnTo>
                <a:lnTo>
                  <a:pt x="3807" y="240"/>
                </a:lnTo>
                <a:lnTo>
                  <a:pt x="3780" y="213"/>
                </a:lnTo>
                <a:lnTo>
                  <a:pt x="3753" y="204"/>
                </a:lnTo>
                <a:lnTo>
                  <a:pt x="3744" y="231"/>
                </a:lnTo>
                <a:lnTo>
                  <a:pt x="3744" y="258"/>
                </a:lnTo>
                <a:lnTo>
                  <a:pt x="3717" y="240"/>
                </a:lnTo>
                <a:lnTo>
                  <a:pt x="3717" y="213"/>
                </a:lnTo>
                <a:lnTo>
                  <a:pt x="3690" y="195"/>
                </a:lnTo>
                <a:lnTo>
                  <a:pt x="3663" y="177"/>
                </a:lnTo>
                <a:lnTo>
                  <a:pt x="3636" y="168"/>
                </a:lnTo>
                <a:lnTo>
                  <a:pt x="3609" y="168"/>
                </a:lnTo>
                <a:lnTo>
                  <a:pt x="3582" y="177"/>
                </a:lnTo>
                <a:lnTo>
                  <a:pt x="3537" y="195"/>
                </a:lnTo>
                <a:lnTo>
                  <a:pt x="3510" y="204"/>
                </a:lnTo>
                <a:lnTo>
                  <a:pt x="3483" y="213"/>
                </a:lnTo>
                <a:lnTo>
                  <a:pt x="3456" y="213"/>
                </a:lnTo>
                <a:lnTo>
                  <a:pt x="3429" y="222"/>
                </a:lnTo>
                <a:lnTo>
                  <a:pt x="3402" y="240"/>
                </a:lnTo>
                <a:lnTo>
                  <a:pt x="3375" y="249"/>
                </a:lnTo>
                <a:lnTo>
                  <a:pt x="3348" y="249"/>
                </a:lnTo>
                <a:lnTo>
                  <a:pt x="3321" y="240"/>
                </a:lnTo>
                <a:lnTo>
                  <a:pt x="3294" y="222"/>
                </a:lnTo>
                <a:lnTo>
                  <a:pt x="3267" y="204"/>
                </a:lnTo>
                <a:lnTo>
                  <a:pt x="3249" y="177"/>
                </a:lnTo>
                <a:lnTo>
                  <a:pt x="3222" y="159"/>
                </a:lnTo>
                <a:lnTo>
                  <a:pt x="3195" y="141"/>
                </a:lnTo>
                <a:lnTo>
                  <a:pt x="3177" y="168"/>
                </a:lnTo>
                <a:lnTo>
                  <a:pt x="3141" y="195"/>
                </a:lnTo>
                <a:lnTo>
                  <a:pt x="3123" y="222"/>
                </a:lnTo>
                <a:lnTo>
                  <a:pt x="3096" y="231"/>
                </a:lnTo>
                <a:lnTo>
                  <a:pt x="3069" y="222"/>
                </a:lnTo>
                <a:lnTo>
                  <a:pt x="3042" y="204"/>
                </a:lnTo>
                <a:lnTo>
                  <a:pt x="3015" y="186"/>
                </a:lnTo>
                <a:lnTo>
                  <a:pt x="2979" y="168"/>
                </a:lnTo>
                <a:lnTo>
                  <a:pt x="2952" y="150"/>
                </a:lnTo>
                <a:lnTo>
                  <a:pt x="2925" y="150"/>
                </a:lnTo>
                <a:lnTo>
                  <a:pt x="2898" y="141"/>
                </a:lnTo>
                <a:lnTo>
                  <a:pt x="2871" y="150"/>
                </a:lnTo>
                <a:lnTo>
                  <a:pt x="2835" y="168"/>
                </a:lnTo>
                <a:lnTo>
                  <a:pt x="2808" y="177"/>
                </a:lnTo>
                <a:lnTo>
                  <a:pt x="2781" y="168"/>
                </a:lnTo>
                <a:lnTo>
                  <a:pt x="2754" y="168"/>
                </a:lnTo>
                <a:lnTo>
                  <a:pt x="2718" y="168"/>
                </a:lnTo>
                <a:lnTo>
                  <a:pt x="2691" y="177"/>
                </a:lnTo>
                <a:lnTo>
                  <a:pt x="2655" y="186"/>
                </a:lnTo>
                <a:lnTo>
                  <a:pt x="2637" y="159"/>
                </a:lnTo>
                <a:lnTo>
                  <a:pt x="2610" y="141"/>
                </a:lnTo>
                <a:lnTo>
                  <a:pt x="2583" y="123"/>
                </a:lnTo>
                <a:lnTo>
                  <a:pt x="2556" y="114"/>
                </a:lnTo>
                <a:lnTo>
                  <a:pt x="2529" y="105"/>
                </a:lnTo>
                <a:lnTo>
                  <a:pt x="2502" y="123"/>
                </a:lnTo>
                <a:lnTo>
                  <a:pt x="2475" y="141"/>
                </a:lnTo>
                <a:lnTo>
                  <a:pt x="2448" y="150"/>
                </a:lnTo>
                <a:lnTo>
                  <a:pt x="2421" y="168"/>
                </a:lnTo>
                <a:lnTo>
                  <a:pt x="2394" y="168"/>
                </a:lnTo>
                <a:lnTo>
                  <a:pt x="2367" y="177"/>
                </a:lnTo>
                <a:lnTo>
                  <a:pt x="2331" y="186"/>
                </a:lnTo>
                <a:lnTo>
                  <a:pt x="2295" y="186"/>
                </a:lnTo>
                <a:lnTo>
                  <a:pt x="2250" y="204"/>
                </a:lnTo>
                <a:lnTo>
                  <a:pt x="2214" y="222"/>
                </a:lnTo>
                <a:lnTo>
                  <a:pt x="2187" y="231"/>
                </a:lnTo>
                <a:lnTo>
                  <a:pt x="2160" y="213"/>
                </a:lnTo>
                <a:lnTo>
                  <a:pt x="2133" y="204"/>
                </a:lnTo>
                <a:lnTo>
                  <a:pt x="2106" y="195"/>
                </a:lnTo>
                <a:lnTo>
                  <a:pt x="2079" y="204"/>
                </a:lnTo>
                <a:lnTo>
                  <a:pt x="2052" y="204"/>
                </a:lnTo>
                <a:lnTo>
                  <a:pt x="2025" y="213"/>
                </a:lnTo>
                <a:lnTo>
                  <a:pt x="1998" y="222"/>
                </a:lnTo>
                <a:lnTo>
                  <a:pt x="1962" y="222"/>
                </a:lnTo>
                <a:lnTo>
                  <a:pt x="1935" y="222"/>
                </a:lnTo>
                <a:lnTo>
                  <a:pt x="1899" y="204"/>
                </a:lnTo>
                <a:lnTo>
                  <a:pt x="1872" y="186"/>
                </a:lnTo>
                <a:lnTo>
                  <a:pt x="1845" y="168"/>
                </a:lnTo>
                <a:lnTo>
                  <a:pt x="1818" y="150"/>
                </a:lnTo>
                <a:lnTo>
                  <a:pt x="1791" y="141"/>
                </a:lnTo>
                <a:lnTo>
                  <a:pt x="1764" y="150"/>
                </a:lnTo>
                <a:lnTo>
                  <a:pt x="1737" y="159"/>
                </a:lnTo>
                <a:lnTo>
                  <a:pt x="1701" y="168"/>
                </a:lnTo>
                <a:lnTo>
                  <a:pt x="1674" y="177"/>
                </a:lnTo>
                <a:lnTo>
                  <a:pt x="1647" y="195"/>
                </a:lnTo>
                <a:lnTo>
                  <a:pt x="1620" y="213"/>
                </a:lnTo>
                <a:lnTo>
                  <a:pt x="1593" y="222"/>
                </a:lnTo>
                <a:lnTo>
                  <a:pt x="1566" y="249"/>
                </a:lnTo>
                <a:lnTo>
                  <a:pt x="1539" y="240"/>
                </a:lnTo>
                <a:lnTo>
                  <a:pt x="1512" y="222"/>
                </a:lnTo>
                <a:lnTo>
                  <a:pt x="1485" y="204"/>
                </a:lnTo>
                <a:lnTo>
                  <a:pt x="1449" y="204"/>
                </a:lnTo>
                <a:lnTo>
                  <a:pt x="1413" y="195"/>
                </a:lnTo>
                <a:lnTo>
                  <a:pt x="1386" y="186"/>
                </a:lnTo>
                <a:lnTo>
                  <a:pt x="1359" y="168"/>
                </a:lnTo>
                <a:lnTo>
                  <a:pt x="1332" y="150"/>
                </a:lnTo>
                <a:lnTo>
                  <a:pt x="1305" y="150"/>
                </a:lnTo>
                <a:lnTo>
                  <a:pt x="1260" y="141"/>
                </a:lnTo>
                <a:lnTo>
                  <a:pt x="1233" y="132"/>
                </a:lnTo>
                <a:lnTo>
                  <a:pt x="1206" y="159"/>
                </a:lnTo>
                <a:lnTo>
                  <a:pt x="1197" y="186"/>
                </a:lnTo>
                <a:lnTo>
                  <a:pt x="1179" y="213"/>
                </a:lnTo>
                <a:lnTo>
                  <a:pt x="1152" y="222"/>
                </a:lnTo>
                <a:lnTo>
                  <a:pt x="1125" y="222"/>
                </a:lnTo>
                <a:lnTo>
                  <a:pt x="1089" y="222"/>
                </a:lnTo>
                <a:lnTo>
                  <a:pt x="1062" y="222"/>
                </a:lnTo>
                <a:lnTo>
                  <a:pt x="1035" y="240"/>
                </a:lnTo>
                <a:lnTo>
                  <a:pt x="1008" y="258"/>
                </a:lnTo>
                <a:lnTo>
                  <a:pt x="981" y="258"/>
                </a:lnTo>
                <a:lnTo>
                  <a:pt x="954" y="258"/>
                </a:lnTo>
                <a:lnTo>
                  <a:pt x="927" y="249"/>
                </a:lnTo>
                <a:lnTo>
                  <a:pt x="891" y="249"/>
                </a:lnTo>
                <a:lnTo>
                  <a:pt x="864" y="240"/>
                </a:lnTo>
                <a:lnTo>
                  <a:pt x="837" y="240"/>
                </a:lnTo>
                <a:lnTo>
                  <a:pt x="810" y="222"/>
                </a:lnTo>
                <a:lnTo>
                  <a:pt x="774" y="204"/>
                </a:lnTo>
                <a:lnTo>
                  <a:pt x="747" y="204"/>
                </a:lnTo>
                <a:lnTo>
                  <a:pt x="720" y="186"/>
                </a:lnTo>
                <a:lnTo>
                  <a:pt x="693" y="168"/>
                </a:lnTo>
                <a:lnTo>
                  <a:pt x="657" y="141"/>
                </a:lnTo>
                <a:lnTo>
                  <a:pt x="630" y="132"/>
                </a:lnTo>
                <a:lnTo>
                  <a:pt x="594" y="168"/>
                </a:lnTo>
                <a:lnTo>
                  <a:pt x="567" y="186"/>
                </a:lnTo>
                <a:lnTo>
                  <a:pt x="522" y="213"/>
                </a:lnTo>
                <a:lnTo>
                  <a:pt x="486" y="231"/>
                </a:lnTo>
                <a:lnTo>
                  <a:pt x="441" y="240"/>
                </a:lnTo>
                <a:lnTo>
                  <a:pt x="414" y="249"/>
                </a:lnTo>
                <a:lnTo>
                  <a:pt x="387" y="249"/>
                </a:lnTo>
                <a:lnTo>
                  <a:pt x="342" y="240"/>
                </a:lnTo>
                <a:lnTo>
                  <a:pt x="315" y="240"/>
                </a:lnTo>
                <a:lnTo>
                  <a:pt x="288" y="222"/>
                </a:lnTo>
                <a:lnTo>
                  <a:pt x="261" y="222"/>
                </a:lnTo>
                <a:lnTo>
                  <a:pt x="225" y="240"/>
                </a:lnTo>
                <a:lnTo>
                  <a:pt x="198" y="249"/>
                </a:lnTo>
                <a:lnTo>
                  <a:pt x="171" y="249"/>
                </a:lnTo>
                <a:lnTo>
                  <a:pt x="144" y="258"/>
                </a:lnTo>
                <a:lnTo>
                  <a:pt x="117" y="258"/>
                </a:lnTo>
                <a:lnTo>
                  <a:pt x="81" y="267"/>
                </a:lnTo>
                <a:lnTo>
                  <a:pt x="54" y="276"/>
                </a:lnTo>
                <a:lnTo>
                  <a:pt x="27" y="276"/>
                </a:lnTo>
                <a:lnTo>
                  <a:pt x="0" y="276"/>
                </a:lnTo>
                <a:lnTo>
                  <a:pt x="9" y="0"/>
                </a:lnTo>
              </a:path>
            </a:pathLst>
          </a:custGeom>
          <a:gradFill rotWithShape="0">
            <a:gsLst>
              <a:gs pos="0">
                <a:srgbClr val="114FFB"/>
              </a:gs>
              <a:gs pos="100000">
                <a:srgbClr val="114FFB">
                  <a:gamma/>
                  <a:shade val="29804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7" name="AutoShape 5">
            <a:extLst>
              <a:ext uri="{FF2B5EF4-FFF2-40B4-BE49-F238E27FC236}">
                <a16:creationId xmlns:a16="http://schemas.microsoft.com/office/drawing/2014/main" id="{F0F8458C-718B-0AB6-9797-82380AA3C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50" y="3571875"/>
            <a:ext cx="1846263" cy="2989263"/>
          </a:xfrm>
          <a:prstGeom prst="roundRect">
            <a:avLst>
              <a:gd name="adj" fmla="val 12495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Line 6">
            <a:extLst>
              <a:ext uri="{FF2B5EF4-FFF2-40B4-BE49-F238E27FC236}">
                <a16:creationId xmlns:a16="http://schemas.microsoft.com/office/drawing/2014/main" id="{BE339D89-78C9-A717-056A-F5401BF987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6750" y="6042025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9" name="Line 7">
            <a:extLst>
              <a:ext uri="{FF2B5EF4-FFF2-40B4-BE49-F238E27FC236}">
                <a16:creationId xmlns:a16="http://schemas.microsoft.com/office/drawing/2014/main" id="{7940F409-7166-8600-57E2-972295C48F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5" y="4489450"/>
            <a:ext cx="0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0" name="Line 8">
            <a:extLst>
              <a:ext uri="{FF2B5EF4-FFF2-40B4-BE49-F238E27FC236}">
                <a16:creationId xmlns:a16="http://schemas.microsoft.com/office/drawing/2014/main" id="{196F30C6-54A1-409A-C307-E921B95E38F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4213" y="2058988"/>
            <a:ext cx="0" cy="2157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1" name="Rectangle 9">
            <a:extLst>
              <a:ext uri="{FF2B5EF4-FFF2-40B4-BE49-F238E27FC236}">
                <a16:creationId xmlns:a16="http://schemas.microsoft.com/office/drawing/2014/main" id="{7BBA4EB4-E1D3-ACDB-B934-D20E489D6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338" y="5132388"/>
            <a:ext cx="13906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Loop Body</a:t>
            </a:r>
          </a:p>
        </p:txBody>
      </p:sp>
      <p:sp>
        <p:nvSpPr>
          <p:cNvPr id="49162" name="Rectangle 10">
            <a:extLst>
              <a:ext uri="{FF2B5EF4-FFF2-40B4-BE49-F238E27FC236}">
                <a16:creationId xmlns:a16="http://schemas.microsoft.com/office/drawing/2014/main" id="{F56FEE4B-7C3E-F657-6102-BF2459175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550" y="4008438"/>
            <a:ext cx="7905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True</a:t>
            </a:r>
          </a:p>
        </p:txBody>
      </p:sp>
      <p:sp>
        <p:nvSpPr>
          <p:cNvPr id="49163" name="Rectangle 11">
            <a:extLst>
              <a:ext uri="{FF2B5EF4-FFF2-40B4-BE49-F238E27FC236}">
                <a16:creationId xmlns:a16="http://schemas.microsoft.com/office/drawing/2014/main" id="{10E2CD6D-88F8-A4A8-9FC4-0D0A4BCC6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7763" y="2762250"/>
            <a:ext cx="17716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Move 1 to Idx1</a:t>
            </a:r>
          </a:p>
        </p:txBody>
      </p:sp>
      <p:sp>
        <p:nvSpPr>
          <p:cNvPr id="49164" name="Line 12">
            <a:extLst>
              <a:ext uri="{FF2B5EF4-FFF2-40B4-BE49-F238E27FC236}">
                <a16:creationId xmlns:a16="http://schemas.microsoft.com/office/drawing/2014/main" id="{CD456888-82D3-CC57-5789-7D8E9087E70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5800" y="3194050"/>
            <a:ext cx="0" cy="3524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5" name="Line 13">
            <a:extLst>
              <a:ext uri="{FF2B5EF4-FFF2-40B4-BE49-F238E27FC236}">
                <a16:creationId xmlns:a16="http://schemas.microsoft.com/office/drawing/2014/main" id="{24ABA605-40A1-F67C-38C5-C02E1C816A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63950" y="4356100"/>
            <a:ext cx="1476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6" name="Rectangle 14">
            <a:extLst>
              <a:ext uri="{FF2B5EF4-FFF2-40B4-BE49-F238E27FC236}">
                <a16:creationId xmlns:a16="http://schemas.microsoft.com/office/drawing/2014/main" id="{0179EA34-45A1-1D7F-C59D-8FB2709C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9638" y="4157663"/>
            <a:ext cx="18605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Next Statement</a:t>
            </a:r>
          </a:p>
        </p:txBody>
      </p:sp>
      <p:sp>
        <p:nvSpPr>
          <p:cNvPr id="49167" name="Line 15">
            <a:extLst>
              <a:ext uri="{FF2B5EF4-FFF2-40B4-BE49-F238E27FC236}">
                <a16:creationId xmlns:a16="http://schemas.microsoft.com/office/drawing/2014/main" id="{DCD9073F-50FB-C83B-8625-FEC2BEE52A7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1038" y="2208213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8" name="Line 16">
            <a:extLst>
              <a:ext uri="{FF2B5EF4-FFF2-40B4-BE49-F238E27FC236}">
                <a16:creationId xmlns:a16="http://schemas.microsoft.com/office/drawing/2014/main" id="{A25C003F-AA67-B853-4828-013E01DFCE6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5650" y="357505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9" name="Line 17">
            <a:extLst>
              <a:ext uri="{FF2B5EF4-FFF2-40B4-BE49-F238E27FC236}">
                <a16:creationId xmlns:a16="http://schemas.microsoft.com/office/drawing/2014/main" id="{7DE84C19-E045-A338-4C56-11942F0C28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3663" y="41894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0" name="Line 18">
            <a:extLst>
              <a:ext uri="{FF2B5EF4-FFF2-40B4-BE49-F238E27FC236}">
                <a16:creationId xmlns:a16="http://schemas.microsoft.com/office/drawing/2014/main" id="{AA3CA47F-00D0-2041-1A9A-9F3632A13B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97100" y="6561138"/>
            <a:ext cx="333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1" name="Rectangle 19">
            <a:extLst>
              <a:ext uri="{FF2B5EF4-FFF2-40B4-BE49-F238E27FC236}">
                <a16:creationId xmlns:a16="http://schemas.microsoft.com/office/drawing/2014/main" id="{197AB0F6-6091-59C4-A0CD-015E5E70E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788" y="5661025"/>
            <a:ext cx="10477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Inc Idx1</a:t>
            </a:r>
          </a:p>
        </p:txBody>
      </p:sp>
      <p:sp>
        <p:nvSpPr>
          <p:cNvPr id="49172" name="Rectangle 20">
            <a:extLst>
              <a:ext uri="{FF2B5EF4-FFF2-40B4-BE49-F238E27FC236}">
                <a16:creationId xmlns:a16="http://schemas.microsoft.com/office/drawing/2014/main" id="{BB50ADA3-593C-3F18-189D-0A40585D2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988" y="4603750"/>
            <a:ext cx="60007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False</a:t>
            </a:r>
          </a:p>
        </p:txBody>
      </p:sp>
      <p:sp>
        <p:nvSpPr>
          <p:cNvPr id="49173" name="Line 21">
            <a:extLst>
              <a:ext uri="{FF2B5EF4-FFF2-40B4-BE49-F238E27FC236}">
                <a16:creationId xmlns:a16="http://schemas.microsoft.com/office/drawing/2014/main" id="{7529DED5-D160-D57C-264F-66869227FC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3663" y="562768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4" name="Line 22">
            <a:extLst>
              <a:ext uri="{FF2B5EF4-FFF2-40B4-BE49-F238E27FC236}">
                <a16:creationId xmlns:a16="http://schemas.microsoft.com/office/drawing/2014/main" id="{7BA009FB-96C7-844C-A1FF-1ED169E56B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02113" y="435610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5" name="Rectangle 23">
            <a:extLst>
              <a:ext uri="{FF2B5EF4-FFF2-40B4-BE49-F238E27FC236}">
                <a16:creationId xmlns:a16="http://schemas.microsoft.com/office/drawing/2014/main" id="{7467FA6E-9283-4A25-FB83-811DF64DA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0" y="2265363"/>
            <a:ext cx="508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000">
                <a:effectLst/>
              </a:rPr>
              <a:t>Idx1</a:t>
            </a:r>
          </a:p>
        </p:txBody>
      </p:sp>
      <p:sp>
        <p:nvSpPr>
          <p:cNvPr id="49176" name="Rectangle 24">
            <a:extLst>
              <a:ext uri="{FF2B5EF4-FFF2-40B4-BE49-F238E27FC236}">
                <a16:creationId xmlns:a16="http://schemas.microsoft.com/office/drawing/2014/main" id="{B714AF56-4C2F-B5CB-C55A-82990D22A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425" y="2524125"/>
            <a:ext cx="946150" cy="4460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</a:rPr>
              <a:t>3</a:t>
            </a:r>
          </a:p>
        </p:txBody>
      </p:sp>
      <p:sp>
        <p:nvSpPr>
          <p:cNvPr id="49177" name="AutoShape 25">
            <a:extLst>
              <a:ext uri="{FF2B5EF4-FFF2-40B4-BE49-F238E27FC236}">
                <a16:creationId xmlns:a16="http://schemas.microsoft.com/office/drawing/2014/main" id="{A3128BAE-DF4A-814F-D670-5C8E68864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6688" y="4043363"/>
            <a:ext cx="1006475" cy="615950"/>
          </a:xfrm>
          <a:prstGeom prst="diamond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</a:rPr>
              <a:t>Idx1 = 3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6EC7B62B-DE43-0ECB-328E-454895D26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9688" y="4984750"/>
            <a:ext cx="2079625" cy="1384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  <a:p>
            <a:pPr algn="ctr"/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2A953D7A-522D-CFED-37C3-DE6FEC579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80975"/>
            <a:ext cx="6180137" cy="1684338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0000"/>
              </a:lnSpc>
              <a:spcBef>
                <a:spcPct val="35000"/>
              </a:spcBef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VARYING Idx1 FROM 1 BY 1 UNTIL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Idx1 EQUAL TO 3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DISPLAY Idx1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END-PERFORM.</a:t>
            </a:r>
          </a:p>
        </p:txBody>
      </p:sp>
      <p:sp>
        <p:nvSpPr>
          <p:cNvPr id="51204" name="Freeform 4">
            <a:extLst>
              <a:ext uri="{FF2B5EF4-FFF2-40B4-BE49-F238E27FC236}">
                <a16:creationId xmlns:a16="http://schemas.microsoft.com/office/drawing/2014/main" id="{67A4AB6D-13AE-3803-E6CE-1F01DE5F2ECF}"/>
              </a:ext>
            </a:extLst>
          </p:cNvPr>
          <p:cNvSpPr>
            <a:spLocks/>
          </p:cNvSpPr>
          <p:nvPr/>
        </p:nvSpPr>
        <p:spPr bwMode="auto">
          <a:xfrm>
            <a:off x="995363" y="80963"/>
            <a:ext cx="6359525" cy="611187"/>
          </a:xfrm>
          <a:custGeom>
            <a:avLst/>
            <a:gdLst>
              <a:gd name="T0" fmla="*/ 3993 w 4006"/>
              <a:gd name="T1" fmla="*/ 384 h 385"/>
              <a:gd name="T2" fmla="*/ 3951 w 4006"/>
              <a:gd name="T3" fmla="*/ 348 h 385"/>
              <a:gd name="T4" fmla="*/ 3897 w 4006"/>
              <a:gd name="T5" fmla="*/ 285 h 385"/>
              <a:gd name="T6" fmla="*/ 3834 w 4006"/>
              <a:gd name="T7" fmla="*/ 294 h 385"/>
              <a:gd name="T8" fmla="*/ 3780 w 4006"/>
              <a:gd name="T9" fmla="*/ 213 h 385"/>
              <a:gd name="T10" fmla="*/ 3744 w 4006"/>
              <a:gd name="T11" fmla="*/ 258 h 385"/>
              <a:gd name="T12" fmla="*/ 3690 w 4006"/>
              <a:gd name="T13" fmla="*/ 195 h 385"/>
              <a:gd name="T14" fmla="*/ 3609 w 4006"/>
              <a:gd name="T15" fmla="*/ 168 h 385"/>
              <a:gd name="T16" fmla="*/ 3510 w 4006"/>
              <a:gd name="T17" fmla="*/ 204 h 385"/>
              <a:gd name="T18" fmla="*/ 3429 w 4006"/>
              <a:gd name="T19" fmla="*/ 222 h 385"/>
              <a:gd name="T20" fmla="*/ 3348 w 4006"/>
              <a:gd name="T21" fmla="*/ 249 h 385"/>
              <a:gd name="T22" fmla="*/ 3267 w 4006"/>
              <a:gd name="T23" fmla="*/ 204 h 385"/>
              <a:gd name="T24" fmla="*/ 3195 w 4006"/>
              <a:gd name="T25" fmla="*/ 141 h 385"/>
              <a:gd name="T26" fmla="*/ 3123 w 4006"/>
              <a:gd name="T27" fmla="*/ 222 h 385"/>
              <a:gd name="T28" fmla="*/ 3042 w 4006"/>
              <a:gd name="T29" fmla="*/ 204 h 385"/>
              <a:gd name="T30" fmla="*/ 2952 w 4006"/>
              <a:gd name="T31" fmla="*/ 150 h 385"/>
              <a:gd name="T32" fmla="*/ 2871 w 4006"/>
              <a:gd name="T33" fmla="*/ 150 h 385"/>
              <a:gd name="T34" fmla="*/ 2781 w 4006"/>
              <a:gd name="T35" fmla="*/ 168 h 385"/>
              <a:gd name="T36" fmla="*/ 2691 w 4006"/>
              <a:gd name="T37" fmla="*/ 177 h 385"/>
              <a:gd name="T38" fmla="*/ 2610 w 4006"/>
              <a:gd name="T39" fmla="*/ 141 h 385"/>
              <a:gd name="T40" fmla="*/ 2529 w 4006"/>
              <a:gd name="T41" fmla="*/ 105 h 385"/>
              <a:gd name="T42" fmla="*/ 2448 w 4006"/>
              <a:gd name="T43" fmla="*/ 150 h 385"/>
              <a:gd name="T44" fmla="*/ 2367 w 4006"/>
              <a:gd name="T45" fmla="*/ 177 h 385"/>
              <a:gd name="T46" fmla="*/ 2250 w 4006"/>
              <a:gd name="T47" fmla="*/ 204 h 385"/>
              <a:gd name="T48" fmla="*/ 2160 w 4006"/>
              <a:gd name="T49" fmla="*/ 213 h 385"/>
              <a:gd name="T50" fmla="*/ 2079 w 4006"/>
              <a:gd name="T51" fmla="*/ 204 h 385"/>
              <a:gd name="T52" fmla="*/ 1998 w 4006"/>
              <a:gd name="T53" fmla="*/ 222 h 385"/>
              <a:gd name="T54" fmla="*/ 1899 w 4006"/>
              <a:gd name="T55" fmla="*/ 204 h 385"/>
              <a:gd name="T56" fmla="*/ 1818 w 4006"/>
              <a:gd name="T57" fmla="*/ 150 h 385"/>
              <a:gd name="T58" fmla="*/ 1737 w 4006"/>
              <a:gd name="T59" fmla="*/ 159 h 385"/>
              <a:gd name="T60" fmla="*/ 1647 w 4006"/>
              <a:gd name="T61" fmla="*/ 195 h 385"/>
              <a:gd name="T62" fmla="*/ 1566 w 4006"/>
              <a:gd name="T63" fmla="*/ 249 h 385"/>
              <a:gd name="T64" fmla="*/ 1485 w 4006"/>
              <a:gd name="T65" fmla="*/ 204 h 385"/>
              <a:gd name="T66" fmla="*/ 1386 w 4006"/>
              <a:gd name="T67" fmla="*/ 186 h 385"/>
              <a:gd name="T68" fmla="*/ 1305 w 4006"/>
              <a:gd name="T69" fmla="*/ 150 h 385"/>
              <a:gd name="T70" fmla="*/ 1206 w 4006"/>
              <a:gd name="T71" fmla="*/ 159 h 385"/>
              <a:gd name="T72" fmla="*/ 1152 w 4006"/>
              <a:gd name="T73" fmla="*/ 222 h 385"/>
              <a:gd name="T74" fmla="*/ 1062 w 4006"/>
              <a:gd name="T75" fmla="*/ 222 h 385"/>
              <a:gd name="T76" fmla="*/ 981 w 4006"/>
              <a:gd name="T77" fmla="*/ 258 h 385"/>
              <a:gd name="T78" fmla="*/ 891 w 4006"/>
              <a:gd name="T79" fmla="*/ 249 h 385"/>
              <a:gd name="T80" fmla="*/ 810 w 4006"/>
              <a:gd name="T81" fmla="*/ 222 h 385"/>
              <a:gd name="T82" fmla="*/ 720 w 4006"/>
              <a:gd name="T83" fmla="*/ 186 h 385"/>
              <a:gd name="T84" fmla="*/ 630 w 4006"/>
              <a:gd name="T85" fmla="*/ 132 h 385"/>
              <a:gd name="T86" fmla="*/ 522 w 4006"/>
              <a:gd name="T87" fmla="*/ 213 h 385"/>
              <a:gd name="T88" fmla="*/ 414 w 4006"/>
              <a:gd name="T89" fmla="*/ 249 h 385"/>
              <a:gd name="T90" fmla="*/ 315 w 4006"/>
              <a:gd name="T91" fmla="*/ 240 h 385"/>
              <a:gd name="T92" fmla="*/ 225 w 4006"/>
              <a:gd name="T93" fmla="*/ 240 h 385"/>
              <a:gd name="T94" fmla="*/ 144 w 4006"/>
              <a:gd name="T95" fmla="*/ 258 h 385"/>
              <a:gd name="T96" fmla="*/ 54 w 4006"/>
              <a:gd name="T97" fmla="*/ 276 h 385"/>
              <a:gd name="T98" fmla="*/ 9 w 4006"/>
              <a:gd name="T99" fmla="*/ 0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006" h="385">
                <a:moveTo>
                  <a:pt x="9" y="0"/>
                </a:moveTo>
                <a:lnTo>
                  <a:pt x="3993" y="0"/>
                </a:lnTo>
                <a:lnTo>
                  <a:pt x="3993" y="384"/>
                </a:lnTo>
                <a:lnTo>
                  <a:pt x="4005" y="357"/>
                </a:lnTo>
                <a:lnTo>
                  <a:pt x="3978" y="357"/>
                </a:lnTo>
                <a:lnTo>
                  <a:pt x="3951" y="348"/>
                </a:lnTo>
                <a:lnTo>
                  <a:pt x="3924" y="330"/>
                </a:lnTo>
                <a:lnTo>
                  <a:pt x="3897" y="312"/>
                </a:lnTo>
                <a:lnTo>
                  <a:pt x="3897" y="285"/>
                </a:lnTo>
                <a:lnTo>
                  <a:pt x="3870" y="258"/>
                </a:lnTo>
                <a:lnTo>
                  <a:pt x="3861" y="285"/>
                </a:lnTo>
                <a:lnTo>
                  <a:pt x="3834" y="294"/>
                </a:lnTo>
                <a:lnTo>
                  <a:pt x="3816" y="267"/>
                </a:lnTo>
                <a:lnTo>
                  <a:pt x="3807" y="240"/>
                </a:lnTo>
                <a:lnTo>
                  <a:pt x="3780" y="213"/>
                </a:lnTo>
                <a:lnTo>
                  <a:pt x="3753" y="204"/>
                </a:lnTo>
                <a:lnTo>
                  <a:pt x="3744" y="231"/>
                </a:lnTo>
                <a:lnTo>
                  <a:pt x="3744" y="258"/>
                </a:lnTo>
                <a:lnTo>
                  <a:pt x="3717" y="240"/>
                </a:lnTo>
                <a:lnTo>
                  <a:pt x="3717" y="213"/>
                </a:lnTo>
                <a:lnTo>
                  <a:pt x="3690" y="195"/>
                </a:lnTo>
                <a:lnTo>
                  <a:pt x="3663" y="177"/>
                </a:lnTo>
                <a:lnTo>
                  <a:pt x="3636" y="168"/>
                </a:lnTo>
                <a:lnTo>
                  <a:pt x="3609" y="168"/>
                </a:lnTo>
                <a:lnTo>
                  <a:pt x="3582" y="177"/>
                </a:lnTo>
                <a:lnTo>
                  <a:pt x="3537" y="195"/>
                </a:lnTo>
                <a:lnTo>
                  <a:pt x="3510" y="204"/>
                </a:lnTo>
                <a:lnTo>
                  <a:pt x="3483" y="213"/>
                </a:lnTo>
                <a:lnTo>
                  <a:pt x="3456" y="213"/>
                </a:lnTo>
                <a:lnTo>
                  <a:pt x="3429" y="222"/>
                </a:lnTo>
                <a:lnTo>
                  <a:pt x="3402" y="240"/>
                </a:lnTo>
                <a:lnTo>
                  <a:pt x="3375" y="249"/>
                </a:lnTo>
                <a:lnTo>
                  <a:pt x="3348" y="249"/>
                </a:lnTo>
                <a:lnTo>
                  <a:pt x="3321" y="240"/>
                </a:lnTo>
                <a:lnTo>
                  <a:pt x="3294" y="222"/>
                </a:lnTo>
                <a:lnTo>
                  <a:pt x="3267" y="204"/>
                </a:lnTo>
                <a:lnTo>
                  <a:pt x="3249" y="177"/>
                </a:lnTo>
                <a:lnTo>
                  <a:pt x="3222" y="159"/>
                </a:lnTo>
                <a:lnTo>
                  <a:pt x="3195" y="141"/>
                </a:lnTo>
                <a:lnTo>
                  <a:pt x="3177" y="168"/>
                </a:lnTo>
                <a:lnTo>
                  <a:pt x="3141" y="195"/>
                </a:lnTo>
                <a:lnTo>
                  <a:pt x="3123" y="222"/>
                </a:lnTo>
                <a:lnTo>
                  <a:pt x="3096" y="231"/>
                </a:lnTo>
                <a:lnTo>
                  <a:pt x="3069" y="222"/>
                </a:lnTo>
                <a:lnTo>
                  <a:pt x="3042" y="204"/>
                </a:lnTo>
                <a:lnTo>
                  <a:pt x="3015" y="186"/>
                </a:lnTo>
                <a:lnTo>
                  <a:pt x="2979" y="168"/>
                </a:lnTo>
                <a:lnTo>
                  <a:pt x="2952" y="150"/>
                </a:lnTo>
                <a:lnTo>
                  <a:pt x="2925" y="150"/>
                </a:lnTo>
                <a:lnTo>
                  <a:pt x="2898" y="141"/>
                </a:lnTo>
                <a:lnTo>
                  <a:pt x="2871" y="150"/>
                </a:lnTo>
                <a:lnTo>
                  <a:pt x="2835" y="168"/>
                </a:lnTo>
                <a:lnTo>
                  <a:pt x="2808" y="177"/>
                </a:lnTo>
                <a:lnTo>
                  <a:pt x="2781" y="168"/>
                </a:lnTo>
                <a:lnTo>
                  <a:pt x="2754" y="168"/>
                </a:lnTo>
                <a:lnTo>
                  <a:pt x="2718" y="168"/>
                </a:lnTo>
                <a:lnTo>
                  <a:pt x="2691" y="177"/>
                </a:lnTo>
                <a:lnTo>
                  <a:pt x="2655" y="186"/>
                </a:lnTo>
                <a:lnTo>
                  <a:pt x="2637" y="159"/>
                </a:lnTo>
                <a:lnTo>
                  <a:pt x="2610" y="141"/>
                </a:lnTo>
                <a:lnTo>
                  <a:pt x="2583" y="123"/>
                </a:lnTo>
                <a:lnTo>
                  <a:pt x="2556" y="114"/>
                </a:lnTo>
                <a:lnTo>
                  <a:pt x="2529" y="105"/>
                </a:lnTo>
                <a:lnTo>
                  <a:pt x="2502" y="123"/>
                </a:lnTo>
                <a:lnTo>
                  <a:pt x="2475" y="141"/>
                </a:lnTo>
                <a:lnTo>
                  <a:pt x="2448" y="150"/>
                </a:lnTo>
                <a:lnTo>
                  <a:pt x="2421" y="168"/>
                </a:lnTo>
                <a:lnTo>
                  <a:pt x="2394" y="168"/>
                </a:lnTo>
                <a:lnTo>
                  <a:pt x="2367" y="177"/>
                </a:lnTo>
                <a:lnTo>
                  <a:pt x="2331" y="186"/>
                </a:lnTo>
                <a:lnTo>
                  <a:pt x="2295" y="186"/>
                </a:lnTo>
                <a:lnTo>
                  <a:pt x="2250" y="204"/>
                </a:lnTo>
                <a:lnTo>
                  <a:pt x="2214" y="222"/>
                </a:lnTo>
                <a:lnTo>
                  <a:pt x="2187" y="231"/>
                </a:lnTo>
                <a:lnTo>
                  <a:pt x="2160" y="213"/>
                </a:lnTo>
                <a:lnTo>
                  <a:pt x="2133" y="204"/>
                </a:lnTo>
                <a:lnTo>
                  <a:pt x="2106" y="195"/>
                </a:lnTo>
                <a:lnTo>
                  <a:pt x="2079" y="204"/>
                </a:lnTo>
                <a:lnTo>
                  <a:pt x="2052" y="204"/>
                </a:lnTo>
                <a:lnTo>
                  <a:pt x="2025" y="213"/>
                </a:lnTo>
                <a:lnTo>
                  <a:pt x="1998" y="222"/>
                </a:lnTo>
                <a:lnTo>
                  <a:pt x="1962" y="222"/>
                </a:lnTo>
                <a:lnTo>
                  <a:pt x="1935" y="222"/>
                </a:lnTo>
                <a:lnTo>
                  <a:pt x="1899" y="204"/>
                </a:lnTo>
                <a:lnTo>
                  <a:pt x="1872" y="186"/>
                </a:lnTo>
                <a:lnTo>
                  <a:pt x="1845" y="168"/>
                </a:lnTo>
                <a:lnTo>
                  <a:pt x="1818" y="150"/>
                </a:lnTo>
                <a:lnTo>
                  <a:pt x="1791" y="141"/>
                </a:lnTo>
                <a:lnTo>
                  <a:pt x="1764" y="150"/>
                </a:lnTo>
                <a:lnTo>
                  <a:pt x="1737" y="159"/>
                </a:lnTo>
                <a:lnTo>
                  <a:pt x="1701" y="168"/>
                </a:lnTo>
                <a:lnTo>
                  <a:pt x="1674" y="177"/>
                </a:lnTo>
                <a:lnTo>
                  <a:pt x="1647" y="195"/>
                </a:lnTo>
                <a:lnTo>
                  <a:pt x="1620" y="213"/>
                </a:lnTo>
                <a:lnTo>
                  <a:pt x="1593" y="222"/>
                </a:lnTo>
                <a:lnTo>
                  <a:pt x="1566" y="249"/>
                </a:lnTo>
                <a:lnTo>
                  <a:pt x="1539" y="240"/>
                </a:lnTo>
                <a:lnTo>
                  <a:pt x="1512" y="222"/>
                </a:lnTo>
                <a:lnTo>
                  <a:pt x="1485" y="204"/>
                </a:lnTo>
                <a:lnTo>
                  <a:pt x="1449" y="204"/>
                </a:lnTo>
                <a:lnTo>
                  <a:pt x="1413" y="195"/>
                </a:lnTo>
                <a:lnTo>
                  <a:pt x="1386" y="186"/>
                </a:lnTo>
                <a:lnTo>
                  <a:pt x="1359" y="168"/>
                </a:lnTo>
                <a:lnTo>
                  <a:pt x="1332" y="150"/>
                </a:lnTo>
                <a:lnTo>
                  <a:pt x="1305" y="150"/>
                </a:lnTo>
                <a:lnTo>
                  <a:pt x="1260" y="141"/>
                </a:lnTo>
                <a:lnTo>
                  <a:pt x="1233" y="132"/>
                </a:lnTo>
                <a:lnTo>
                  <a:pt x="1206" y="159"/>
                </a:lnTo>
                <a:lnTo>
                  <a:pt x="1197" y="186"/>
                </a:lnTo>
                <a:lnTo>
                  <a:pt x="1179" y="213"/>
                </a:lnTo>
                <a:lnTo>
                  <a:pt x="1152" y="222"/>
                </a:lnTo>
                <a:lnTo>
                  <a:pt x="1125" y="222"/>
                </a:lnTo>
                <a:lnTo>
                  <a:pt x="1089" y="222"/>
                </a:lnTo>
                <a:lnTo>
                  <a:pt x="1062" y="222"/>
                </a:lnTo>
                <a:lnTo>
                  <a:pt x="1035" y="240"/>
                </a:lnTo>
                <a:lnTo>
                  <a:pt x="1008" y="258"/>
                </a:lnTo>
                <a:lnTo>
                  <a:pt x="981" y="258"/>
                </a:lnTo>
                <a:lnTo>
                  <a:pt x="954" y="258"/>
                </a:lnTo>
                <a:lnTo>
                  <a:pt x="927" y="249"/>
                </a:lnTo>
                <a:lnTo>
                  <a:pt x="891" y="249"/>
                </a:lnTo>
                <a:lnTo>
                  <a:pt x="864" y="240"/>
                </a:lnTo>
                <a:lnTo>
                  <a:pt x="837" y="240"/>
                </a:lnTo>
                <a:lnTo>
                  <a:pt x="810" y="222"/>
                </a:lnTo>
                <a:lnTo>
                  <a:pt x="774" y="204"/>
                </a:lnTo>
                <a:lnTo>
                  <a:pt x="747" y="204"/>
                </a:lnTo>
                <a:lnTo>
                  <a:pt x="720" y="186"/>
                </a:lnTo>
                <a:lnTo>
                  <a:pt x="693" y="168"/>
                </a:lnTo>
                <a:lnTo>
                  <a:pt x="657" y="141"/>
                </a:lnTo>
                <a:lnTo>
                  <a:pt x="630" y="132"/>
                </a:lnTo>
                <a:lnTo>
                  <a:pt x="594" y="168"/>
                </a:lnTo>
                <a:lnTo>
                  <a:pt x="567" y="186"/>
                </a:lnTo>
                <a:lnTo>
                  <a:pt x="522" y="213"/>
                </a:lnTo>
                <a:lnTo>
                  <a:pt x="486" y="231"/>
                </a:lnTo>
                <a:lnTo>
                  <a:pt x="441" y="240"/>
                </a:lnTo>
                <a:lnTo>
                  <a:pt x="414" y="249"/>
                </a:lnTo>
                <a:lnTo>
                  <a:pt x="387" y="249"/>
                </a:lnTo>
                <a:lnTo>
                  <a:pt x="342" y="240"/>
                </a:lnTo>
                <a:lnTo>
                  <a:pt x="315" y="240"/>
                </a:lnTo>
                <a:lnTo>
                  <a:pt x="288" y="222"/>
                </a:lnTo>
                <a:lnTo>
                  <a:pt x="261" y="222"/>
                </a:lnTo>
                <a:lnTo>
                  <a:pt x="225" y="240"/>
                </a:lnTo>
                <a:lnTo>
                  <a:pt x="198" y="249"/>
                </a:lnTo>
                <a:lnTo>
                  <a:pt x="171" y="249"/>
                </a:lnTo>
                <a:lnTo>
                  <a:pt x="144" y="258"/>
                </a:lnTo>
                <a:lnTo>
                  <a:pt x="117" y="258"/>
                </a:lnTo>
                <a:lnTo>
                  <a:pt x="81" y="267"/>
                </a:lnTo>
                <a:lnTo>
                  <a:pt x="54" y="276"/>
                </a:lnTo>
                <a:lnTo>
                  <a:pt x="27" y="276"/>
                </a:lnTo>
                <a:lnTo>
                  <a:pt x="0" y="276"/>
                </a:lnTo>
                <a:lnTo>
                  <a:pt x="9" y="0"/>
                </a:lnTo>
              </a:path>
            </a:pathLst>
          </a:custGeom>
          <a:gradFill rotWithShape="0">
            <a:gsLst>
              <a:gs pos="0">
                <a:srgbClr val="114FFB"/>
              </a:gs>
              <a:gs pos="100000">
                <a:srgbClr val="114FFB">
                  <a:gamma/>
                  <a:shade val="29804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5" name="AutoShape 5">
            <a:extLst>
              <a:ext uri="{FF2B5EF4-FFF2-40B4-BE49-F238E27FC236}">
                <a16:creationId xmlns:a16="http://schemas.microsoft.com/office/drawing/2014/main" id="{D8B6A43F-E7FC-5B75-9121-4DB3115AF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50" y="3571875"/>
            <a:ext cx="1846263" cy="2989263"/>
          </a:xfrm>
          <a:prstGeom prst="roundRect">
            <a:avLst>
              <a:gd name="adj" fmla="val 12495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Line 6">
            <a:extLst>
              <a:ext uri="{FF2B5EF4-FFF2-40B4-BE49-F238E27FC236}">
                <a16:creationId xmlns:a16="http://schemas.microsoft.com/office/drawing/2014/main" id="{81350465-C683-7F24-EEC9-CC32CBA84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6750" y="6042025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7" name="Line 7">
            <a:extLst>
              <a:ext uri="{FF2B5EF4-FFF2-40B4-BE49-F238E27FC236}">
                <a16:creationId xmlns:a16="http://schemas.microsoft.com/office/drawing/2014/main" id="{753FCC45-6A04-72C0-4231-44B81EC9A8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5" y="4489450"/>
            <a:ext cx="0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8" name="Line 8">
            <a:extLst>
              <a:ext uri="{FF2B5EF4-FFF2-40B4-BE49-F238E27FC236}">
                <a16:creationId xmlns:a16="http://schemas.microsoft.com/office/drawing/2014/main" id="{AFCED07B-BE80-D47B-1490-802F466D733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4213" y="2058988"/>
            <a:ext cx="0" cy="2157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9" name="Rectangle 9">
            <a:extLst>
              <a:ext uri="{FF2B5EF4-FFF2-40B4-BE49-F238E27FC236}">
                <a16:creationId xmlns:a16="http://schemas.microsoft.com/office/drawing/2014/main" id="{176CBD28-9466-C8D4-EB07-483EDB4EA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338" y="5132388"/>
            <a:ext cx="13906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Loop Body</a:t>
            </a:r>
          </a:p>
        </p:txBody>
      </p:sp>
      <p:sp>
        <p:nvSpPr>
          <p:cNvPr id="51210" name="Rectangle 10">
            <a:extLst>
              <a:ext uri="{FF2B5EF4-FFF2-40B4-BE49-F238E27FC236}">
                <a16:creationId xmlns:a16="http://schemas.microsoft.com/office/drawing/2014/main" id="{B054274E-B3F4-57C2-98D5-A57115058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550" y="4008438"/>
            <a:ext cx="7905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True</a:t>
            </a:r>
          </a:p>
        </p:txBody>
      </p:sp>
      <p:sp>
        <p:nvSpPr>
          <p:cNvPr id="51211" name="Rectangle 11">
            <a:extLst>
              <a:ext uri="{FF2B5EF4-FFF2-40B4-BE49-F238E27FC236}">
                <a16:creationId xmlns:a16="http://schemas.microsoft.com/office/drawing/2014/main" id="{08922746-1EC2-FD90-9E6A-7FABE8B97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7763" y="2762250"/>
            <a:ext cx="17716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Move 1 to Idx1</a:t>
            </a:r>
          </a:p>
        </p:txBody>
      </p:sp>
      <p:sp>
        <p:nvSpPr>
          <p:cNvPr id="51212" name="Line 12">
            <a:extLst>
              <a:ext uri="{FF2B5EF4-FFF2-40B4-BE49-F238E27FC236}">
                <a16:creationId xmlns:a16="http://schemas.microsoft.com/office/drawing/2014/main" id="{5D3E8151-D9BC-CBEF-E42A-3306304984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5800" y="3194050"/>
            <a:ext cx="0" cy="3524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Line 13">
            <a:extLst>
              <a:ext uri="{FF2B5EF4-FFF2-40B4-BE49-F238E27FC236}">
                <a16:creationId xmlns:a16="http://schemas.microsoft.com/office/drawing/2014/main" id="{1FBB8A1E-2684-BEBB-E826-A41B33EEB2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63950" y="4356100"/>
            <a:ext cx="1476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Rectangle 14">
            <a:extLst>
              <a:ext uri="{FF2B5EF4-FFF2-40B4-BE49-F238E27FC236}">
                <a16:creationId xmlns:a16="http://schemas.microsoft.com/office/drawing/2014/main" id="{3D6BDBF2-DE3A-CFC2-0E99-C90D4BF25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9638" y="4157663"/>
            <a:ext cx="18605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Next Statement</a:t>
            </a:r>
          </a:p>
        </p:txBody>
      </p:sp>
      <p:sp>
        <p:nvSpPr>
          <p:cNvPr id="51215" name="Line 15">
            <a:extLst>
              <a:ext uri="{FF2B5EF4-FFF2-40B4-BE49-F238E27FC236}">
                <a16:creationId xmlns:a16="http://schemas.microsoft.com/office/drawing/2014/main" id="{0E11528F-A842-8676-3196-3521B7ECA50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1038" y="2208213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6" name="Line 16">
            <a:extLst>
              <a:ext uri="{FF2B5EF4-FFF2-40B4-BE49-F238E27FC236}">
                <a16:creationId xmlns:a16="http://schemas.microsoft.com/office/drawing/2014/main" id="{F50F7F90-8802-8F1E-100A-649FBE779E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5650" y="357505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7" name="Line 17">
            <a:extLst>
              <a:ext uri="{FF2B5EF4-FFF2-40B4-BE49-F238E27FC236}">
                <a16:creationId xmlns:a16="http://schemas.microsoft.com/office/drawing/2014/main" id="{1B37CBC7-5738-D753-3B0C-A4F35CDC5B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3663" y="41894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8" name="Line 18">
            <a:extLst>
              <a:ext uri="{FF2B5EF4-FFF2-40B4-BE49-F238E27FC236}">
                <a16:creationId xmlns:a16="http://schemas.microsoft.com/office/drawing/2014/main" id="{150BD5D2-CD97-C7C8-9F35-94C6B27A29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97100" y="6561138"/>
            <a:ext cx="333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9" name="Rectangle 19">
            <a:extLst>
              <a:ext uri="{FF2B5EF4-FFF2-40B4-BE49-F238E27FC236}">
                <a16:creationId xmlns:a16="http://schemas.microsoft.com/office/drawing/2014/main" id="{68378638-5268-BE9B-1E02-476C5C3EA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788" y="5661025"/>
            <a:ext cx="10477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Inc Idx1</a:t>
            </a:r>
          </a:p>
        </p:txBody>
      </p:sp>
      <p:sp>
        <p:nvSpPr>
          <p:cNvPr id="51220" name="Rectangle 20">
            <a:extLst>
              <a:ext uri="{FF2B5EF4-FFF2-40B4-BE49-F238E27FC236}">
                <a16:creationId xmlns:a16="http://schemas.microsoft.com/office/drawing/2014/main" id="{B546CB09-5D46-93D7-B211-D87014E5C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988" y="4603750"/>
            <a:ext cx="60007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False</a:t>
            </a:r>
          </a:p>
        </p:txBody>
      </p:sp>
      <p:sp>
        <p:nvSpPr>
          <p:cNvPr id="51221" name="Line 21">
            <a:extLst>
              <a:ext uri="{FF2B5EF4-FFF2-40B4-BE49-F238E27FC236}">
                <a16:creationId xmlns:a16="http://schemas.microsoft.com/office/drawing/2014/main" id="{C7A57F65-3511-1F87-ED4A-8B947B5812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3663" y="562768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2" name="Line 22">
            <a:extLst>
              <a:ext uri="{FF2B5EF4-FFF2-40B4-BE49-F238E27FC236}">
                <a16:creationId xmlns:a16="http://schemas.microsoft.com/office/drawing/2014/main" id="{9741E863-7B50-9C66-C138-F026AA35EE7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02113" y="435610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3" name="Rectangle 23">
            <a:extLst>
              <a:ext uri="{FF2B5EF4-FFF2-40B4-BE49-F238E27FC236}">
                <a16:creationId xmlns:a16="http://schemas.microsoft.com/office/drawing/2014/main" id="{5DF612AC-0D62-DBC0-05DE-2F583B1D7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0" y="2265363"/>
            <a:ext cx="508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000">
                <a:effectLst/>
              </a:rPr>
              <a:t>Idx1</a:t>
            </a:r>
          </a:p>
        </p:txBody>
      </p:sp>
      <p:sp>
        <p:nvSpPr>
          <p:cNvPr id="51224" name="Rectangle 24">
            <a:extLst>
              <a:ext uri="{FF2B5EF4-FFF2-40B4-BE49-F238E27FC236}">
                <a16:creationId xmlns:a16="http://schemas.microsoft.com/office/drawing/2014/main" id="{08E58B27-177E-7F1D-68C4-F63EC33FE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425" y="2524125"/>
            <a:ext cx="946150" cy="4460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/>
              </a:rPr>
              <a:t>3</a:t>
            </a:r>
          </a:p>
        </p:txBody>
      </p:sp>
      <p:sp>
        <p:nvSpPr>
          <p:cNvPr id="51225" name="Rectangle 25">
            <a:extLst>
              <a:ext uri="{FF2B5EF4-FFF2-40B4-BE49-F238E27FC236}">
                <a16:creationId xmlns:a16="http://schemas.microsoft.com/office/drawing/2014/main" id="{A22D5FE1-4B94-AF6A-ABCD-40F241E725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37100" y="4162425"/>
            <a:ext cx="3711575" cy="2044700"/>
          </a:xfrm>
          <a:noFill/>
          <a:ln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folHlink"/>
                </a:solidFill>
                <a:effectLst/>
              </a:rPr>
              <a:t>Next Statement</a:t>
            </a:r>
            <a:br>
              <a:rPr lang="en-US" altLang="en-US" sz="1800">
                <a:solidFill>
                  <a:schemeClr val="folHlink"/>
                </a:solidFill>
                <a:effectLst/>
              </a:rPr>
            </a:br>
            <a:br>
              <a:rPr lang="en-US" altLang="en-US" sz="1800">
                <a:solidFill>
                  <a:schemeClr val="folHlink"/>
                </a:solidFill>
                <a:effectLst/>
              </a:rPr>
            </a:br>
            <a:br>
              <a:rPr lang="en-US" altLang="en-US" sz="1800">
                <a:solidFill>
                  <a:schemeClr val="folHlink"/>
                </a:solidFill>
                <a:effectLst/>
              </a:rPr>
            </a:br>
            <a:br>
              <a:rPr lang="en-US" altLang="en-US" sz="1800">
                <a:solidFill>
                  <a:schemeClr val="folHlink"/>
                </a:solidFill>
                <a:effectLst/>
              </a:rPr>
            </a:br>
            <a:br>
              <a:rPr lang="en-US" altLang="en-US" sz="1800">
                <a:solidFill>
                  <a:schemeClr val="folHlink"/>
                </a:solidFill>
                <a:effectLst/>
              </a:rPr>
            </a:br>
            <a:endParaRPr lang="en-US" altLang="en-US" sz="1800">
              <a:solidFill>
                <a:schemeClr val="folHlink"/>
              </a:solidFill>
              <a:effectLst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folHlink"/>
                </a:solidFill>
                <a:effectLst/>
              </a:rPr>
              <a:t>                           </a:t>
            </a:r>
            <a:r>
              <a:rPr lang="en-US" altLang="en-US" sz="2000">
                <a:solidFill>
                  <a:schemeClr val="accent2"/>
                </a:solidFill>
              </a:rPr>
              <a:t>Exit value = 3</a:t>
            </a:r>
            <a:r>
              <a:rPr lang="en-US" altLang="en-US" sz="2000">
                <a:solidFill>
                  <a:schemeClr val="folHlink"/>
                </a:solidFill>
                <a:effectLst/>
              </a:rPr>
              <a:t> </a:t>
            </a:r>
            <a:r>
              <a:rPr lang="en-US" altLang="en-US" sz="1800">
                <a:solidFill>
                  <a:schemeClr val="folHlink"/>
                </a:solidFill>
                <a:effectLst/>
              </a:rPr>
              <a:t>  </a:t>
            </a:r>
          </a:p>
        </p:txBody>
      </p:sp>
      <p:sp>
        <p:nvSpPr>
          <p:cNvPr id="51226" name="AutoShape 26">
            <a:extLst>
              <a:ext uri="{FF2B5EF4-FFF2-40B4-BE49-F238E27FC236}">
                <a16:creationId xmlns:a16="http://schemas.microsoft.com/office/drawing/2014/main" id="{44B7175D-C8B8-53FB-A8B6-438FE376F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6688" y="4043363"/>
            <a:ext cx="1006475" cy="615950"/>
          </a:xfrm>
          <a:prstGeom prst="diamond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</a:rPr>
              <a:t>Idx1 = 3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5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Line 2">
            <a:extLst>
              <a:ext uri="{FF2B5EF4-FFF2-40B4-BE49-F238E27FC236}">
                <a16:creationId xmlns:a16="http://schemas.microsoft.com/office/drawing/2014/main" id="{B4C21399-C601-DC8B-7CC2-089E16C0CCA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90600" y="3309938"/>
            <a:ext cx="1588" cy="3303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1" name="Line 3">
            <a:extLst>
              <a:ext uri="{FF2B5EF4-FFF2-40B4-BE49-F238E27FC236}">
                <a16:creationId xmlns:a16="http://schemas.microsoft.com/office/drawing/2014/main" id="{B9ABA10A-97C5-FB5E-F21A-9156222A7A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8563" y="4757738"/>
            <a:ext cx="16049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2" name="Line 4">
            <a:extLst>
              <a:ext uri="{FF2B5EF4-FFF2-40B4-BE49-F238E27FC236}">
                <a16:creationId xmlns:a16="http://schemas.microsoft.com/office/drawing/2014/main" id="{28B1EE20-0AAF-05D3-5269-FF3E1838DAD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1838" y="1882775"/>
            <a:ext cx="0" cy="25574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3" name="Line 5">
            <a:extLst>
              <a:ext uri="{FF2B5EF4-FFF2-40B4-BE49-F238E27FC236}">
                <a16:creationId xmlns:a16="http://schemas.microsoft.com/office/drawing/2014/main" id="{1A854E08-B9C4-BD05-BA9C-6B6C7D7F823B}"/>
              </a:ext>
            </a:extLst>
          </p:cNvPr>
          <p:cNvSpPr>
            <a:spLocks noChangeShapeType="1"/>
          </p:cNvSpPr>
          <p:nvPr/>
        </p:nvSpPr>
        <p:spPr bwMode="auto">
          <a:xfrm>
            <a:off x="985838" y="3319463"/>
            <a:ext cx="2290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4" name="Line 6">
            <a:extLst>
              <a:ext uri="{FF2B5EF4-FFF2-40B4-BE49-F238E27FC236}">
                <a16:creationId xmlns:a16="http://schemas.microsoft.com/office/drawing/2014/main" id="{4062E513-FE72-8374-AAE9-5FC54F62314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43525" y="4748213"/>
            <a:ext cx="0" cy="18684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5" name="Rectangle 7">
            <a:extLst>
              <a:ext uri="{FF2B5EF4-FFF2-40B4-BE49-F238E27FC236}">
                <a16:creationId xmlns:a16="http://schemas.microsoft.com/office/drawing/2014/main" id="{53357FFE-858C-B4DD-555F-614CE30FB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5300" y="2297113"/>
            <a:ext cx="1968500" cy="4144962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/>
          <a:lstStyle/>
          <a:p>
            <a:pPr algn="ctr"/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  Idx1  Idx2</a:t>
            </a:r>
          </a:p>
        </p:txBody>
      </p:sp>
      <p:sp>
        <p:nvSpPr>
          <p:cNvPr id="53256" name="Rectangle 8">
            <a:extLst>
              <a:ext uri="{FF2B5EF4-FFF2-40B4-BE49-F238E27FC236}">
                <a16:creationId xmlns:a16="http://schemas.microsoft.com/office/drawing/2014/main" id="{9960FB98-14FD-D0FA-956A-2CF304028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475" y="38100"/>
            <a:ext cx="7551738" cy="136525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0000"/>
              </a:lnSpc>
              <a:spcBef>
                <a:spcPct val="35000"/>
              </a:spcBef>
            </a:pP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PERFORM IterationCount VARYING Idx1 FROM 1 BY 2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  UNTIL   Idx1 EQUAL TO 5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  AFTER   Idx2 FROM 6 BY -1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  UNTIL   Idx2 LESS THAN 4</a:t>
            </a:r>
          </a:p>
        </p:txBody>
      </p:sp>
      <p:sp>
        <p:nvSpPr>
          <p:cNvPr id="53257" name="Freeform 9">
            <a:extLst>
              <a:ext uri="{FF2B5EF4-FFF2-40B4-BE49-F238E27FC236}">
                <a16:creationId xmlns:a16="http://schemas.microsoft.com/office/drawing/2014/main" id="{F5A94BBB-CD80-88A0-9A1D-E339D6C6C52C}"/>
              </a:ext>
            </a:extLst>
          </p:cNvPr>
          <p:cNvSpPr>
            <a:spLocks/>
          </p:cNvSpPr>
          <p:nvPr/>
        </p:nvSpPr>
        <p:spPr bwMode="auto">
          <a:xfrm>
            <a:off x="314325" y="9525"/>
            <a:ext cx="8640763" cy="325438"/>
          </a:xfrm>
          <a:custGeom>
            <a:avLst/>
            <a:gdLst>
              <a:gd name="T0" fmla="*/ 5426 w 5443"/>
              <a:gd name="T1" fmla="*/ 204 h 205"/>
              <a:gd name="T2" fmla="*/ 5369 w 5443"/>
              <a:gd name="T3" fmla="*/ 185 h 205"/>
              <a:gd name="T4" fmla="*/ 5295 w 5443"/>
              <a:gd name="T5" fmla="*/ 151 h 205"/>
              <a:gd name="T6" fmla="*/ 5210 w 5443"/>
              <a:gd name="T7" fmla="*/ 156 h 205"/>
              <a:gd name="T8" fmla="*/ 5136 w 5443"/>
              <a:gd name="T9" fmla="*/ 113 h 205"/>
              <a:gd name="T10" fmla="*/ 5087 w 5443"/>
              <a:gd name="T11" fmla="*/ 137 h 205"/>
              <a:gd name="T12" fmla="*/ 5014 w 5443"/>
              <a:gd name="T13" fmla="*/ 104 h 205"/>
              <a:gd name="T14" fmla="*/ 4904 w 5443"/>
              <a:gd name="T15" fmla="*/ 89 h 205"/>
              <a:gd name="T16" fmla="*/ 4769 w 5443"/>
              <a:gd name="T17" fmla="*/ 108 h 205"/>
              <a:gd name="T18" fmla="*/ 4659 w 5443"/>
              <a:gd name="T19" fmla="*/ 118 h 205"/>
              <a:gd name="T20" fmla="*/ 4549 w 5443"/>
              <a:gd name="T21" fmla="*/ 132 h 205"/>
              <a:gd name="T22" fmla="*/ 4439 w 5443"/>
              <a:gd name="T23" fmla="*/ 108 h 205"/>
              <a:gd name="T24" fmla="*/ 4341 w 5443"/>
              <a:gd name="T25" fmla="*/ 75 h 205"/>
              <a:gd name="T26" fmla="*/ 4244 w 5443"/>
              <a:gd name="T27" fmla="*/ 118 h 205"/>
              <a:gd name="T28" fmla="*/ 4133 w 5443"/>
              <a:gd name="T29" fmla="*/ 108 h 205"/>
              <a:gd name="T30" fmla="*/ 4011 w 5443"/>
              <a:gd name="T31" fmla="*/ 80 h 205"/>
              <a:gd name="T32" fmla="*/ 3901 w 5443"/>
              <a:gd name="T33" fmla="*/ 80 h 205"/>
              <a:gd name="T34" fmla="*/ 3779 w 5443"/>
              <a:gd name="T35" fmla="*/ 89 h 205"/>
              <a:gd name="T36" fmla="*/ 3657 w 5443"/>
              <a:gd name="T37" fmla="*/ 94 h 205"/>
              <a:gd name="T38" fmla="*/ 3546 w 5443"/>
              <a:gd name="T39" fmla="*/ 75 h 205"/>
              <a:gd name="T40" fmla="*/ 3436 w 5443"/>
              <a:gd name="T41" fmla="*/ 56 h 205"/>
              <a:gd name="T42" fmla="*/ 3326 w 5443"/>
              <a:gd name="T43" fmla="*/ 80 h 205"/>
              <a:gd name="T44" fmla="*/ 3216 w 5443"/>
              <a:gd name="T45" fmla="*/ 94 h 205"/>
              <a:gd name="T46" fmla="*/ 3057 w 5443"/>
              <a:gd name="T47" fmla="*/ 108 h 205"/>
              <a:gd name="T48" fmla="*/ 2935 w 5443"/>
              <a:gd name="T49" fmla="*/ 113 h 205"/>
              <a:gd name="T50" fmla="*/ 2825 w 5443"/>
              <a:gd name="T51" fmla="*/ 108 h 205"/>
              <a:gd name="T52" fmla="*/ 2715 w 5443"/>
              <a:gd name="T53" fmla="*/ 118 h 205"/>
              <a:gd name="T54" fmla="*/ 2580 w 5443"/>
              <a:gd name="T55" fmla="*/ 108 h 205"/>
              <a:gd name="T56" fmla="*/ 2470 w 5443"/>
              <a:gd name="T57" fmla="*/ 80 h 205"/>
              <a:gd name="T58" fmla="*/ 2360 w 5443"/>
              <a:gd name="T59" fmla="*/ 84 h 205"/>
              <a:gd name="T60" fmla="*/ 2238 w 5443"/>
              <a:gd name="T61" fmla="*/ 104 h 205"/>
              <a:gd name="T62" fmla="*/ 2128 w 5443"/>
              <a:gd name="T63" fmla="*/ 132 h 205"/>
              <a:gd name="T64" fmla="*/ 2018 w 5443"/>
              <a:gd name="T65" fmla="*/ 108 h 205"/>
              <a:gd name="T66" fmla="*/ 1883 w 5443"/>
              <a:gd name="T67" fmla="*/ 99 h 205"/>
              <a:gd name="T68" fmla="*/ 1773 w 5443"/>
              <a:gd name="T69" fmla="*/ 80 h 205"/>
              <a:gd name="T70" fmla="*/ 1639 w 5443"/>
              <a:gd name="T71" fmla="*/ 84 h 205"/>
              <a:gd name="T72" fmla="*/ 1565 w 5443"/>
              <a:gd name="T73" fmla="*/ 118 h 205"/>
              <a:gd name="T74" fmla="*/ 1443 w 5443"/>
              <a:gd name="T75" fmla="*/ 118 h 205"/>
              <a:gd name="T76" fmla="*/ 1333 w 5443"/>
              <a:gd name="T77" fmla="*/ 137 h 205"/>
              <a:gd name="T78" fmla="*/ 1211 w 5443"/>
              <a:gd name="T79" fmla="*/ 132 h 205"/>
              <a:gd name="T80" fmla="*/ 1101 w 5443"/>
              <a:gd name="T81" fmla="*/ 118 h 205"/>
              <a:gd name="T82" fmla="*/ 978 w 5443"/>
              <a:gd name="T83" fmla="*/ 99 h 205"/>
              <a:gd name="T84" fmla="*/ 856 w 5443"/>
              <a:gd name="T85" fmla="*/ 70 h 205"/>
              <a:gd name="T86" fmla="*/ 709 w 5443"/>
              <a:gd name="T87" fmla="*/ 113 h 205"/>
              <a:gd name="T88" fmla="*/ 563 w 5443"/>
              <a:gd name="T89" fmla="*/ 132 h 205"/>
              <a:gd name="T90" fmla="*/ 428 w 5443"/>
              <a:gd name="T91" fmla="*/ 128 h 205"/>
              <a:gd name="T92" fmla="*/ 306 w 5443"/>
              <a:gd name="T93" fmla="*/ 128 h 205"/>
              <a:gd name="T94" fmla="*/ 196 w 5443"/>
              <a:gd name="T95" fmla="*/ 137 h 205"/>
              <a:gd name="T96" fmla="*/ 73 w 5443"/>
              <a:gd name="T97" fmla="*/ 147 h 205"/>
              <a:gd name="T98" fmla="*/ 12 w 5443"/>
              <a:gd name="T99" fmla="*/ 0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5443" h="205">
                <a:moveTo>
                  <a:pt x="12" y="0"/>
                </a:moveTo>
                <a:lnTo>
                  <a:pt x="5426" y="0"/>
                </a:lnTo>
                <a:lnTo>
                  <a:pt x="5426" y="204"/>
                </a:lnTo>
                <a:lnTo>
                  <a:pt x="5442" y="190"/>
                </a:lnTo>
                <a:lnTo>
                  <a:pt x="5405" y="190"/>
                </a:lnTo>
                <a:lnTo>
                  <a:pt x="5369" y="185"/>
                </a:lnTo>
                <a:lnTo>
                  <a:pt x="5332" y="175"/>
                </a:lnTo>
                <a:lnTo>
                  <a:pt x="5295" y="166"/>
                </a:lnTo>
                <a:lnTo>
                  <a:pt x="5295" y="151"/>
                </a:lnTo>
                <a:lnTo>
                  <a:pt x="5259" y="137"/>
                </a:lnTo>
                <a:lnTo>
                  <a:pt x="5246" y="151"/>
                </a:lnTo>
                <a:lnTo>
                  <a:pt x="5210" y="156"/>
                </a:lnTo>
                <a:lnTo>
                  <a:pt x="5185" y="142"/>
                </a:lnTo>
                <a:lnTo>
                  <a:pt x="5173" y="128"/>
                </a:lnTo>
                <a:lnTo>
                  <a:pt x="5136" y="113"/>
                </a:lnTo>
                <a:lnTo>
                  <a:pt x="5100" y="108"/>
                </a:lnTo>
                <a:lnTo>
                  <a:pt x="5087" y="123"/>
                </a:lnTo>
                <a:lnTo>
                  <a:pt x="5087" y="137"/>
                </a:lnTo>
                <a:lnTo>
                  <a:pt x="5051" y="128"/>
                </a:lnTo>
                <a:lnTo>
                  <a:pt x="5051" y="113"/>
                </a:lnTo>
                <a:lnTo>
                  <a:pt x="5014" y="104"/>
                </a:lnTo>
                <a:lnTo>
                  <a:pt x="4977" y="94"/>
                </a:lnTo>
                <a:lnTo>
                  <a:pt x="4941" y="89"/>
                </a:lnTo>
                <a:lnTo>
                  <a:pt x="4904" y="89"/>
                </a:lnTo>
                <a:lnTo>
                  <a:pt x="4867" y="94"/>
                </a:lnTo>
                <a:lnTo>
                  <a:pt x="4806" y="104"/>
                </a:lnTo>
                <a:lnTo>
                  <a:pt x="4769" y="108"/>
                </a:lnTo>
                <a:lnTo>
                  <a:pt x="4733" y="113"/>
                </a:lnTo>
                <a:lnTo>
                  <a:pt x="4696" y="113"/>
                </a:lnTo>
                <a:lnTo>
                  <a:pt x="4659" y="118"/>
                </a:lnTo>
                <a:lnTo>
                  <a:pt x="4623" y="128"/>
                </a:lnTo>
                <a:lnTo>
                  <a:pt x="4586" y="132"/>
                </a:lnTo>
                <a:lnTo>
                  <a:pt x="4549" y="132"/>
                </a:lnTo>
                <a:lnTo>
                  <a:pt x="4513" y="128"/>
                </a:lnTo>
                <a:lnTo>
                  <a:pt x="4476" y="118"/>
                </a:lnTo>
                <a:lnTo>
                  <a:pt x="4439" y="108"/>
                </a:lnTo>
                <a:lnTo>
                  <a:pt x="4415" y="94"/>
                </a:lnTo>
                <a:lnTo>
                  <a:pt x="4378" y="84"/>
                </a:lnTo>
                <a:lnTo>
                  <a:pt x="4341" y="75"/>
                </a:lnTo>
                <a:lnTo>
                  <a:pt x="4317" y="89"/>
                </a:lnTo>
                <a:lnTo>
                  <a:pt x="4268" y="104"/>
                </a:lnTo>
                <a:lnTo>
                  <a:pt x="4244" y="118"/>
                </a:lnTo>
                <a:lnTo>
                  <a:pt x="4207" y="123"/>
                </a:lnTo>
                <a:lnTo>
                  <a:pt x="4170" y="118"/>
                </a:lnTo>
                <a:lnTo>
                  <a:pt x="4133" y="108"/>
                </a:lnTo>
                <a:lnTo>
                  <a:pt x="4097" y="99"/>
                </a:lnTo>
                <a:lnTo>
                  <a:pt x="4048" y="89"/>
                </a:lnTo>
                <a:lnTo>
                  <a:pt x="4011" y="80"/>
                </a:lnTo>
                <a:lnTo>
                  <a:pt x="3974" y="80"/>
                </a:lnTo>
                <a:lnTo>
                  <a:pt x="3938" y="75"/>
                </a:lnTo>
                <a:lnTo>
                  <a:pt x="3901" y="80"/>
                </a:lnTo>
                <a:lnTo>
                  <a:pt x="3852" y="89"/>
                </a:lnTo>
                <a:lnTo>
                  <a:pt x="3816" y="94"/>
                </a:lnTo>
                <a:lnTo>
                  <a:pt x="3779" y="89"/>
                </a:lnTo>
                <a:lnTo>
                  <a:pt x="3742" y="89"/>
                </a:lnTo>
                <a:lnTo>
                  <a:pt x="3693" y="89"/>
                </a:lnTo>
                <a:lnTo>
                  <a:pt x="3657" y="94"/>
                </a:lnTo>
                <a:lnTo>
                  <a:pt x="3608" y="99"/>
                </a:lnTo>
                <a:lnTo>
                  <a:pt x="3583" y="84"/>
                </a:lnTo>
                <a:lnTo>
                  <a:pt x="3546" y="75"/>
                </a:lnTo>
                <a:lnTo>
                  <a:pt x="3510" y="65"/>
                </a:lnTo>
                <a:lnTo>
                  <a:pt x="3473" y="61"/>
                </a:lnTo>
                <a:lnTo>
                  <a:pt x="3436" y="56"/>
                </a:lnTo>
                <a:lnTo>
                  <a:pt x="3400" y="65"/>
                </a:lnTo>
                <a:lnTo>
                  <a:pt x="3363" y="75"/>
                </a:lnTo>
                <a:lnTo>
                  <a:pt x="3326" y="80"/>
                </a:lnTo>
                <a:lnTo>
                  <a:pt x="3290" y="89"/>
                </a:lnTo>
                <a:lnTo>
                  <a:pt x="3253" y="89"/>
                </a:lnTo>
                <a:lnTo>
                  <a:pt x="3216" y="94"/>
                </a:lnTo>
                <a:lnTo>
                  <a:pt x="3167" y="99"/>
                </a:lnTo>
                <a:lnTo>
                  <a:pt x="3118" y="99"/>
                </a:lnTo>
                <a:lnTo>
                  <a:pt x="3057" y="108"/>
                </a:lnTo>
                <a:lnTo>
                  <a:pt x="3008" y="118"/>
                </a:lnTo>
                <a:lnTo>
                  <a:pt x="2972" y="123"/>
                </a:lnTo>
                <a:lnTo>
                  <a:pt x="2935" y="113"/>
                </a:lnTo>
                <a:lnTo>
                  <a:pt x="2898" y="108"/>
                </a:lnTo>
                <a:lnTo>
                  <a:pt x="2862" y="104"/>
                </a:lnTo>
                <a:lnTo>
                  <a:pt x="2825" y="108"/>
                </a:lnTo>
                <a:lnTo>
                  <a:pt x="2788" y="108"/>
                </a:lnTo>
                <a:lnTo>
                  <a:pt x="2752" y="113"/>
                </a:lnTo>
                <a:lnTo>
                  <a:pt x="2715" y="118"/>
                </a:lnTo>
                <a:lnTo>
                  <a:pt x="2666" y="118"/>
                </a:lnTo>
                <a:lnTo>
                  <a:pt x="2629" y="118"/>
                </a:lnTo>
                <a:lnTo>
                  <a:pt x="2580" y="108"/>
                </a:lnTo>
                <a:lnTo>
                  <a:pt x="2544" y="99"/>
                </a:lnTo>
                <a:lnTo>
                  <a:pt x="2507" y="89"/>
                </a:lnTo>
                <a:lnTo>
                  <a:pt x="2470" y="80"/>
                </a:lnTo>
                <a:lnTo>
                  <a:pt x="2434" y="75"/>
                </a:lnTo>
                <a:lnTo>
                  <a:pt x="2397" y="80"/>
                </a:lnTo>
                <a:lnTo>
                  <a:pt x="2360" y="84"/>
                </a:lnTo>
                <a:lnTo>
                  <a:pt x="2311" y="89"/>
                </a:lnTo>
                <a:lnTo>
                  <a:pt x="2275" y="94"/>
                </a:lnTo>
                <a:lnTo>
                  <a:pt x="2238" y="104"/>
                </a:lnTo>
                <a:lnTo>
                  <a:pt x="2201" y="113"/>
                </a:lnTo>
                <a:lnTo>
                  <a:pt x="2165" y="118"/>
                </a:lnTo>
                <a:lnTo>
                  <a:pt x="2128" y="132"/>
                </a:lnTo>
                <a:lnTo>
                  <a:pt x="2091" y="128"/>
                </a:lnTo>
                <a:lnTo>
                  <a:pt x="2055" y="118"/>
                </a:lnTo>
                <a:lnTo>
                  <a:pt x="2018" y="108"/>
                </a:lnTo>
                <a:lnTo>
                  <a:pt x="1969" y="108"/>
                </a:lnTo>
                <a:lnTo>
                  <a:pt x="1920" y="104"/>
                </a:lnTo>
                <a:lnTo>
                  <a:pt x="1883" y="99"/>
                </a:lnTo>
                <a:lnTo>
                  <a:pt x="1847" y="89"/>
                </a:lnTo>
                <a:lnTo>
                  <a:pt x="1810" y="80"/>
                </a:lnTo>
                <a:lnTo>
                  <a:pt x="1773" y="80"/>
                </a:lnTo>
                <a:lnTo>
                  <a:pt x="1712" y="75"/>
                </a:lnTo>
                <a:lnTo>
                  <a:pt x="1675" y="70"/>
                </a:lnTo>
                <a:lnTo>
                  <a:pt x="1639" y="84"/>
                </a:lnTo>
                <a:lnTo>
                  <a:pt x="1626" y="99"/>
                </a:lnTo>
                <a:lnTo>
                  <a:pt x="1602" y="113"/>
                </a:lnTo>
                <a:lnTo>
                  <a:pt x="1565" y="118"/>
                </a:lnTo>
                <a:lnTo>
                  <a:pt x="1529" y="118"/>
                </a:lnTo>
                <a:lnTo>
                  <a:pt x="1480" y="118"/>
                </a:lnTo>
                <a:lnTo>
                  <a:pt x="1443" y="118"/>
                </a:lnTo>
                <a:lnTo>
                  <a:pt x="1406" y="128"/>
                </a:lnTo>
                <a:lnTo>
                  <a:pt x="1370" y="137"/>
                </a:lnTo>
                <a:lnTo>
                  <a:pt x="1333" y="137"/>
                </a:lnTo>
                <a:lnTo>
                  <a:pt x="1296" y="137"/>
                </a:lnTo>
                <a:lnTo>
                  <a:pt x="1260" y="132"/>
                </a:lnTo>
                <a:lnTo>
                  <a:pt x="1211" y="132"/>
                </a:lnTo>
                <a:lnTo>
                  <a:pt x="1174" y="128"/>
                </a:lnTo>
                <a:lnTo>
                  <a:pt x="1137" y="128"/>
                </a:lnTo>
                <a:lnTo>
                  <a:pt x="1101" y="118"/>
                </a:lnTo>
                <a:lnTo>
                  <a:pt x="1052" y="108"/>
                </a:lnTo>
                <a:lnTo>
                  <a:pt x="1015" y="108"/>
                </a:lnTo>
                <a:lnTo>
                  <a:pt x="978" y="99"/>
                </a:lnTo>
                <a:lnTo>
                  <a:pt x="942" y="89"/>
                </a:lnTo>
                <a:lnTo>
                  <a:pt x="893" y="75"/>
                </a:lnTo>
                <a:lnTo>
                  <a:pt x="856" y="70"/>
                </a:lnTo>
                <a:lnTo>
                  <a:pt x="807" y="89"/>
                </a:lnTo>
                <a:lnTo>
                  <a:pt x="770" y="99"/>
                </a:lnTo>
                <a:lnTo>
                  <a:pt x="709" y="113"/>
                </a:lnTo>
                <a:lnTo>
                  <a:pt x="660" y="123"/>
                </a:lnTo>
                <a:lnTo>
                  <a:pt x="599" y="128"/>
                </a:lnTo>
                <a:lnTo>
                  <a:pt x="563" y="132"/>
                </a:lnTo>
                <a:lnTo>
                  <a:pt x="526" y="132"/>
                </a:lnTo>
                <a:lnTo>
                  <a:pt x="465" y="128"/>
                </a:lnTo>
                <a:lnTo>
                  <a:pt x="428" y="128"/>
                </a:lnTo>
                <a:lnTo>
                  <a:pt x="391" y="118"/>
                </a:lnTo>
                <a:lnTo>
                  <a:pt x="355" y="118"/>
                </a:lnTo>
                <a:lnTo>
                  <a:pt x="306" y="128"/>
                </a:lnTo>
                <a:lnTo>
                  <a:pt x="269" y="132"/>
                </a:lnTo>
                <a:lnTo>
                  <a:pt x="232" y="132"/>
                </a:lnTo>
                <a:lnTo>
                  <a:pt x="196" y="137"/>
                </a:lnTo>
                <a:lnTo>
                  <a:pt x="159" y="137"/>
                </a:lnTo>
                <a:lnTo>
                  <a:pt x="110" y="142"/>
                </a:lnTo>
                <a:lnTo>
                  <a:pt x="73" y="147"/>
                </a:lnTo>
                <a:lnTo>
                  <a:pt x="37" y="147"/>
                </a:lnTo>
                <a:lnTo>
                  <a:pt x="0" y="147"/>
                </a:lnTo>
                <a:lnTo>
                  <a:pt x="12" y="0"/>
                </a:lnTo>
              </a:path>
            </a:pathLst>
          </a:custGeom>
          <a:gradFill rotWithShape="0">
            <a:gsLst>
              <a:gs pos="0">
                <a:srgbClr val="114FFB"/>
              </a:gs>
              <a:gs pos="100000">
                <a:srgbClr val="114FFB">
                  <a:gamma/>
                  <a:shade val="29804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8" name="AutoShape 10">
            <a:extLst>
              <a:ext uri="{FF2B5EF4-FFF2-40B4-BE49-F238E27FC236}">
                <a16:creationId xmlns:a16="http://schemas.microsoft.com/office/drawing/2014/main" id="{B4F93DDE-C194-5DF8-5F07-F87CAF0B6F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0025" y="4229100"/>
            <a:ext cx="1798638" cy="2255838"/>
          </a:xfrm>
          <a:prstGeom prst="roundRect">
            <a:avLst>
              <a:gd name="adj" fmla="val 12495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>
            <a:extLst>
              <a:ext uri="{FF2B5EF4-FFF2-40B4-BE49-F238E27FC236}">
                <a16:creationId xmlns:a16="http://schemas.microsoft.com/office/drawing/2014/main" id="{3475FC56-0F31-39C6-1214-93DD6F56187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45113" y="6056313"/>
            <a:ext cx="0" cy="323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Rectangle 12">
            <a:extLst>
              <a:ext uri="{FF2B5EF4-FFF2-40B4-BE49-F238E27FC236}">
                <a16:creationId xmlns:a16="http://schemas.microsoft.com/office/drawing/2014/main" id="{D34A48E0-6C60-FAE4-A367-F8B9B82CB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9663" y="5246688"/>
            <a:ext cx="17589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IterationCount</a:t>
            </a:r>
          </a:p>
        </p:txBody>
      </p:sp>
      <p:sp>
        <p:nvSpPr>
          <p:cNvPr id="53261" name="Rectangle 13">
            <a:extLst>
              <a:ext uri="{FF2B5EF4-FFF2-40B4-BE49-F238E27FC236}">
                <a16:creationId xmlns:a16="http://schemas.microsoft.com/office/drawing/2014/main" id="{D4B5B313-25E3-C02D-3D73-CD9A133AA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2375" y="4524375"/>
            <a:ext cx="1460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53262" name="Line 14">
            <a:extLst>
              <a:ext uri="{FF2B5EF4-FFF2-40B4-BE49-F238E27FC236}">
                <a16:creationId xmlns:a16="http://schemas.microsoft.com/office/drawing/2014/main" id="{59C7BF04-92FF-6AFE-D16E-0B4673BA81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5863" y="3741738"/>
            <a:ext cx="1476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3" name="Rectangle 15">
            <a:extLst>
              <a:ext uri="{FF2B5EF4-FFF2-40B4-BE49-F238E27FC236}">
                <a16:creationId xmlns:a16="http://schemas.microsoft.com/office/drawing/2014/main" id="{9340F9DD-3E4C-7D7B-20F1-F7C6374EB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3543300"/>
            <a:ext cx="18605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Next Statement</a:t>
            </a:r>
          </a:p>
        </p:txBody>
      </p:sp>
      <p:sp>
        <p:nvSpPr>
          <p:cNvPr id="53264" name="Line 16">
            <a:extLst>
              <a:ext uri="{FF2B5EF4-FFF2-40B4-BE49-F238E27FC236}">
                <a16:creationId xmlns:a16="http://schemas.microsoft.com/office/drawing/2014/main" id="{70D1A66C-D62E-5252-EBB6-91B11F9F30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3425" y="1679575"/>
            <a:ext cx="0" cy="4619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5" name="Line 17">
            <a:extLst>
              <a:ext uri="{FF2B5EF4-FFF2-40B4-BE49-F238E27FC236}">
                <a16:creationId xmlns:a16="http://schemas.microsoft.com/office/drawing/2014/main" id="{BF8A1188-B33A-6456-BDA7-741C9C24DBC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8963" y="3319463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6" name="Line 18">
            <a:extLst>
              <a:ext uri="{FF2B5EF4-FFF2-40B4-BE49-F238E27FC236}">
                <a16:creationId xmlns:a16="http://schemas.microsoft.com/office/drawing/2014/main" id="{299AA848-0E36-2CAF-A3E0-DC16B361DA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38322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7" name="Line 19">
            <a:extLst>
              <a:ext uri="{FF2B5EF4-FFF2-40B4-BE49-F238E27FC236}">
                <a16:creationId xmlns:a16="http://schemas.microsoft.com/office/drawing/2014/main" id="{CAE7F796-4841-EF6B-AED1-A0B8E2A7E8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92325" y="6488113"/>
            <a:ext cx="333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8" name="Rectangle 20">
            <a:extLst>
              <a:ext uri="{FF2B5EF4-FFF2-40B4-BE49-F238E27FC236}">
                <a16:creationId xmlns:a16="http://schemas.microsoft.com/office/drawing/2014/main" id="{7AF2D9E0-7D71-377B-0367-12C9A7454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9388" y="5832475"/>
            <a:ext cx="11366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Dec Idx2</a:t>
            </a:r>
          </a:p>
        </p:txBody>
      </p:sp>
      <p:sp>
        <p:nvSpPr>
          <p:cNvPr id="53269" name="Rectangle 21">
            <a:extLst>
              <a:ext uri="{FF2B5EF4-FFF2-40B4-BE49-F238E27FC236}">
                <a16:creationId xmlns:a16="http://schemas.microsoft.com/office/drawing/2014/main" id="{97D4A61C-FD7D-A594-DCA3-0C254A8D4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3989388"/>
            <a:ext cx="1460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53270" name="Line 22">
            <a:extLst>
              <a:ext uri="{FF2B5EF4-FFF2-40B4-BE49-F238E27FC236}">
                <a16:creationId xmlns:a16="http://schemas.microsoft.com/office/drawing/2014/main" id="{B522FFA0-9B29-E385-A6E0-D5FD2F42A9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53975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1" name="Line 23">
            <a:extLst>
              <a:ext uri="{FF2B5EF4-FFF2-40B4-BE49-F238E27FC236}">
                <a16:creationId xmlns:a16="http://schemas.microsoft.com/office/drawing/2014/main" id="{42C477DE-30B0-7064-E5DE-5EC3A313F9E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8325" y="4757738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2" name="Rectangle 24">
            <a:extLst>
              <a:ext uri="{FF2B5EF4-FFF2-40B4-BE49-F238E27FC236}">
                <a16:creationId xmlns:a16="http://schemas.microsoft.com/office/drawing/2014/main" id="{E8C47C69-9EF1-1497-40FB-E611C31294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62763" y="2776538"/>
            <a:ext cx="2082800" cy="3419475"/>
          </a:xfrm>
          <a:noFill/>
          <a:ln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35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bg2"/>
                </a:solidFill>
              </a:rPr>
              <a:t>1</a:t>
            </a:r>
            <a:r>
              <a:rPr lang="en-US" altLang="en-US">
                <a:solidFill>
                  <a:schemeClr val="folHlink"/>
                </a:solidFill>
              </a:rPr>
              <a:t>     1        6</a:t>
            </a:r>
          </a:p>
          <a:p>
            <a:pPr>
              <a:lnSpc>
                <a:spcPct val="100000"/>
              </a:lnSpc>
              <a:spcBef>
                <a:spcPct val="35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bg2"/>
                </a:solidFill>
              </a:rPr>
              <a:t>2 </a:t>
            </a:r>
            <a:r>
              <a:rPr lang="en-US" altLang="en-US">
                <a:solidFill>
                  <a:schemeClr val="folHlink"/>
                </a:solidFill>
              </a:rPr>
              <a:t>    1        5</a:t>
            </a:r>
          </a:p>
          <a:p>
            <a:pPr>
              <a:lnSpc>
                <a:spcPct val="100000"/>
              </a:lnSpc>
              <a:spcBef>
                <a:spcPct val="35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bg2"/>
                </a:solidFill>
              </a:rPr>
              <a:t>3</a:t>
            </a:r>
            <a:r>
              <a:rPr lang="en-US" altLang="en-US">
                <a:solidFill>
                  <a:schemeClr val="folHlink"/>
                </a:solidFill>
              </a:rPr>
              <a:t>     1        4</a:t>
            </a:r>
          </a:p>
          <a:p>
            <a:pPr>
              <a:lnSpc>
                <a:spcPct val="100000"/>
              </a:lnSpc>
              <a:spcBef>
                <a:spcPct val="35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bg2"/>
                </a:solidFill>
              </a:rPr>
              <a:t>4 </a:t>
            </a:r>
            <a:r>
              <a:rPr lang="en-US" altLang="en-US">
                <a:solidFill>
                  <a:schemeClr val="folHlink"/>
                </a:solidFill>
              </a:rPr>
              <a:t>    3        6</a:t>
            </a:r>
          </a:p>
          <a:p>
            <a:pPr>
              <a:lnSpc>
                <a:spcPct val="100000"/>
              </a:lnSpc>
              <a:spcBef>
                <a:spcPct val="35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bg2"/>
                </a:solidFill>
              </a:rPr>
              <a:t>5 </a:t>
            </a:r>
            <a:r>
              <a:rPr lang="en-US" altLang="en-US">
                <a:solidFill>
                  <a:schemeClr val="folHlink"/>
                </a:solidFill>
              </a:rPr>
              <a:t>    3        5</a:t>
            </a:r>
          </a:p>
          <a:p>
            <a:pPr>
              <a:lnSpc>
                <a:spcPct val="100000"/>
              </a:lnSpc>
              <a:spcBef>
                <a:spcPct val="35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bg2"/>
                </a:solidFill>
              </a:rPr>
              <a:t>6</a:t>
            </a:r>
            <a:r>
              <a:rPr lang="en-US" altLang="en-US">
                <a:solidFill>
                  <a:srgbClr val="8901F3"/>
                </a:solidFill>
              </a:rPr>
              <a:t>  </a:t>
            </a:r>
            <a:r>
              <a:rPr lang="en-US" altLang="en-US">
                <a:solidFill>
                  <a:schemeClr val="folHlink"/>
                </a:solidFill>
              </a:rPr>
              <a:t>   3        4</a:t>
            </a:r>
          </a:p>
          <a:p>
            <a:pPr>
              <a:lnSpc>
                <a:spcPct val="100000"/>
              </a:lnSpc>
              <a:spcBef>
                <a:spcPct val="35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bg2"/>
                </a:solidFill>
              </a:rPr>
              <a:t>x</a:t>
            </a:r>
            <a:r>
              <a:rPr lang="en-US" altLang="en-US">
                <a:solidFill>
                  <a:schemeClr val="accent2"/>
                </a:solidFill>
              </a:rPr>
              <a:t>  = 5     = 6</a:t>
            </a:r>
          </a:p>
        </p:txBody>
      </p:sp>
      <p:sp>
        <p:nvSpPr>
          <p:cNvPr id="53273" name="Line 25">
            <a:extLst>
              <a:ext uri="{FF2B5EF4-FFF2-40B4-BE49-F238E27FC236}">
                <a16:creationId xmlns:a16="http://schemas.microsoft.com/office/drawing/2014/main" id="{9C9D0B3D-0881-D590-E1DB-B004324381A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90600" y="6605588"/>
            <a:ext cx="4370388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4" name="Rectangle 26">
            <a:extLst>
              <a:ext uri="{FF2B5EF4-FFF2-40B4-BE49-F238E27FC236}">
                <a16:creationId xmlns:a16="http://schemas.microsoft.com/office/drawing/2014/main" id="{CBADA351-9EE9-004D-48C2-3005798ED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3950" y="2228850"/>
            <a:ext cx="1771650" cy="6540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Move 1 to Idx1</a:t>
            </a:r>
            <a:br>
              <a:rPr lang="en-US" altLang="en-US">
                <a:solidFill>
                  <a:srgbClr val="000000"/>
                </a:solidFill>
                <a:effectLst/>
              </a:rPr>
            </a:br>
            <a:r>
              <a:rPr lang="en-US" altLang="en-US">
                <a:solidFill>
                  <a:srgbClr val="000000"/>
                </a:solidFill>
                <a:effectLst/>
              </a:rPr>
              <a:t>Move 6 to Idx2</a:t>
            </a:r>
          </a:p>
        </p:txBody>
      </p:sp>
      <p:sp>
        <p:nvSpPr>
          <p:cNvPr id="53275" name="Line 27">
            <a:extLst>
              <a:ext uri="{FF2B5EF4-FFF2-40B4-BE49-F238E27FC236}">
                <a16:creationId xmlns:a16="http://schemas.microsoft.com/office/drawing/2014/main" id="{63968448-2933-D795-84B4-A66C0C3A38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68438" y="51165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6" name="Line 28">
            <a:extLst>
              <a:ext uri="{FF2B5EF4-FFF2-40B4-BE49-F238E27FC236}">
                <a16:creationId xmlns:a16="http://schemas.microsoft.com/office/drawing/2014/main" id="{EB77FADD-42D2-C616-3A90-E5EF59A670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325" y="6604000"/>
            <a:ext cx="3333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7" name="Line 29">
            <a:extLst>
              <a:ext uri="{FF2B5EF4-FFF2-40B4-BE49-F238E27FC236}">
                <a16:creationId xmlns:a16="http://schemas.microsoft.com/office/drawing/2014/main" id="{F1DCF387-0702-83F8-DF4A-3E76ED45CC9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0113" y="4222750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8" name="Line 30">
            <a:extLst>
              <a:ext uri="{FF2B5EF4-FFF2-40B4-BE49-F238E27FC236}">
                <a16:creationId xmlns:a16="http://schemas.microsoft.com/office/drawing/2014/main" id="{1AFA4688-8DC2-6164-B3A3-07CBBF3EF53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06850" y="3741738"/>
            <a:ext cx="31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9" name="Rectangle 31">
            <a:extLst>
              <a:ext uri="{FF2B5EF4-FFF2-40B4-BE49-F238E27FC236}">
                <a16:creationId xmlns:a16="http://schemas.microsoft.com/office/drawing/2014/main" id="{BDD6C954-8CAC-A071-F1E6-6175A5926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0463" y="3500438"/>
            <a:ext cx="1460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53280" name="Rectangle 32">
            <a:extLst>
              <a:ext uri="{FF2B5EF4-FFF2-40B4-BE49-F238E27FC236}">
                <a16:creationId xmlns:a16="http://schemas.microsoft.com/office/drawing/2014/main" id="{E13854A3-F878-04DB-0CEE-2FB916FFD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9938" y="5003800"/>
            <a:ext cx="1460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53281" name="Line 33">
            <a:extLst>
              <a:ext uri="{FF2B5EF4-FFF2-40B4-BE49-F238E27FC236}">
                <a16:creationId xmlns:a16="http://schemas.microsoft.com/office/drawing/2014/main" id="{50EDD934-8302-366E-CDE4-BD3DFA6C2E53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3763" y="2300288"/>
            <a:ext cx="0" cy="41433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2" name="Line 34">
            <a:extLst>
              <a:ext uri="{FF2B5EF4-FFF2-40B4-BE49-F238E27FC236}">
                <a16:creationId xmlns:a16="http://schemas.microsoft.com/office/drawing/2014/main" id="{82B634BB-1943-F3DE-D065-176CBCC2BCAA}"/>
              </a:ext>
            </a:extLst>
          </p:cNvPr>
          <p:cNvSpPr>
            <a:spLocks noChangeShapeType="1"/>
          </p:cNvSpPr>
          <p:nvPr/>
        </p:nvSpPr>
        <p:spPr bwMode="auto">
          <a:xfrm>
            <a:off x="8058150" y="2300288"/>
            <a:ext cx="0" cy="4157662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3" name="Line 35">
            <a:extLst>
              <a:ext uri="{FF2B5EF4-FFF2-40B4-BE49-F238E27FC236}">
                <a16:creationId xmlns:a16="http://schemas.microsoft.com/office/drawing/2014/main" id="{73C916FA-4A1D-55D1-3972-B80F872F8D42}"/>
              </a:ext>
            </a:extLst>
          </p:cNvPr>
          <p:cNvSpPr>
            <a:spLocks noChangeShapeType="1"/>
          </p:cNvSpPr>
          <p:nvPr/>
        </p:nvSpPr>
        <p:spPr bwMode="auto">
          <a:xfrm>
            <a:off x="6829425" y="2686050"/>
            <a:ext cx="1985963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4" name="Rectangle 36">
            <a:extLst>
              <a:ext uri="{FF2B5EF4-FFF2-40B4-BE49-F238E27FC236}">
                <a16:creationId xmlns:a16="http://schemas.microsoft.com/office/drawing/2014/main" id="{F9CD11E5-0B1F-DF30-A097-02B5323BA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8338" y="5184775"/>
            <a:ext cx="1765300" cy="6477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Move 6 to Idx2</a:t>
            </a:r>
            <a:br>
              <a:rPr lang="en-US" altLang="en-US">
                <a:solidFill>
                  <a:srgbClr val="000000"/>
                </a:solidFill>
                <a:effectLst/>
              </a:rPr>
            </a:br>
            <a:r>
              <a:rPr lang="en-US" altLang="en-US">
                <a:solidFill>
                  <a:srgbClr val="000000"/>
                </a:solidFill>
                <a:effectLst/>
              </a:rPr>
              <a:t>Inc Idx1</a:t>
            </a:r>
          </a:p>
        </p:txBody>
      </p:sp>
      <p:sp>
        <p:nvSpPr>
          <p:cNvPr id="53285" name="AutoShape 37">
            <a:extLst>
              <a:ext uri="{FF2B5EF4-FFF2-40B4-BE49-F238E27FC236}">
                <a16:creationId xmlns:a16="http://schemas.microsoft.com/office/drawing/2014/main" id="{FB87F081-8EA5-62CA-4B6F-C51782993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9550" y="3429000"/>
            <a:ext cx="1006475" cy="615950"/>
          </a:xfrm>
          <a:prstGeom prst="diamond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</a:rPr>
              <a:t>Idx1 = 5</a:t>
            </a:r>
          </a:p>
        </p:txBody>
      </p:sp>
      <p:sp>
        <p:nvSpPr>
          <p:cNvPr id="53286" name="AutoShape 38">
            <a:extLst>
              <a:ext uri="{FF2B5EF4-FFF2-40B4-BE49-F238E27FC236}">
                <a16:creationId xmlns:a16="http://schemas.microsoft.com/office/drawing/2014/main" id="{BF8D136E-BFE6-DDED-B7C4-EC97CF4D2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3838" y="4448175"/>
            <a:ext cx="1006475" cy="615950"/>
          </a:xfrm>
          <a:prstGeom prst="diamond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</a:rPr>
              <a:t>Idx2 &lt; 4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3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3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3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3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32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32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72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DC4B2A7-E39F-14B2-251F-2E6267BBF2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738" y="1243013"/>
            <a:ext cx="8483600" cy="54483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OPEN INPUT TaxFile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READ TaxFile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AT END SET EndOfTaxFile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END-READ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SumCountyTaxes UNTIL EndOfTaxFile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DISPLAY "County 1 total is ", County1TaxTotal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:   :   : 24 Statements  :   :   :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DISPLAY "County 26 total is ", County26TaxTotal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CLOSE TaxFile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  <a:p>
            <a:pPr>
              <a:lnSpc>
                <a:spcPct val="7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SumCountyTaxes.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IF CountyNum = 1 ADD TaxPaid TO County1TaxTotal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END-IF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:   :   : 24 Statements  :   :   :</a:t>
            </a:r>
            <a:br>
              <a:rPr lang="en-US" altLang="en-US" sz="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br>
              <a:rPr lang="en-US" altLang="en-US" sz="3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IF CountyNum = 26 ADD TaxPaid TO County26TaxTotal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END-IF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READ TaxFile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AT END SET EndOfTaxFile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END-READ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</a:t>
            </a:r>
          </a:p>
        </p:txBody>
      </p:sp>
      <p:sp>
        <p:nvSpPr>
          <p:cNvPr id="8195" name="AutoShape 3">
            <a:extLst>
              <a:ext uri="{FF2B5EF4-FFF2-40B4-BE49-F238E27FC236}">
                <a16:creationId xmlns:a16="http://schemas.microsoft.com/office/drawing/2014/main" id="{06D8D7D3-A212-0EEA-CCF6-55DE2B5AC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8113" y="598488"/>
            <a:ext cx="803275" cy="446087"/>
          </a:xfrm>
          <a:prstGeom prst="rightArrow">
            <a:avLst>
              <a:gd name="adj1" fmla="val 50000"/>
              <a:gd name="adj2" fmla="val 90044"/>
            </a:avLst>
          </a:prstGeom>
          <a:solidFill>
            <a:srgbClr val="618FF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6F2DAA06-8840-7E2A-EFA4-6BA2194ACD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7975" y="6238875"/>
            <a:ext cx="2251075" cy="420688"/>
          </a:xfrm>
          <a:noFill/>
          <a:ln/>
        </p:spPr>
        <p:txBody>
          <a:bodyPr wrap="non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37C03"/>
                </a:solidFill>
              </a:rPr>
              <a:t>58 Statements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C3DBADCB-40A4-ED0C-97AC-6AABC3F5C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3" y="628650"/>
            <a:ext cx="1246187" cy="393700"/>
          </a:xfrm>
          <a:prstGeom prst="rect">
            <a:avLst/>
          </a:prstGeom>
          <a:solidFill>
            <a:srgbClr val="618FF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F37A6A89-D41E-4B8E-CA10-0CC085241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813" y="96838"/>
            <a:ext cx="1228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altLang="en-US" sz="2000">
                <a:effectLst/>
              </a:rPr>
              <a:t>County1</a:t>
            </a:r>
            <a:br>
              <a:rPr lang="en-US" altLang="en-US" sz="2000">
                <a:effectLst/>
              </a:rPr>
            </a:br>
            <a:r>
              <a:rPr lang="en-US" altLang="en-US" sz="2000">
                <a:effectLst/>
              </a:rPr>
              <a:t>TaxTotal</a:t>
            </a:r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0B4B0D77-456C-6E7A-7684-019A772F6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4050" y="628650"/>
            <a:ext cx="1246188" cy="393700"/>
          </a:xfrm>
          <a:prstGeom prst="rect">
            <a:avLst/>
          </a:prstGeom>
          <a:solidFill>
            <a:srgbClr val="618FF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>
            <a:extLst>
              <a:ext uri="{FF2B5EF4-FFF2-40B4-BE49-F238E27FC236}">
                <a16:creationId xmlns:a16="http://schemas.microsoft.com/office/drawing/2014/main" id="{40A9FDAF-D208-C114-8D39-067A96FAE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5950" y="96838"/>
            <a:ext cx="1228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altLang="en-US" sz="2000">
                <a:effectLst/>
              </a:rPr>
              <a:t>County2</a:t>
            </a:r>
            <a:br>
              <a:rPr lang="en-US" altLang="en-US" sz="2000">
                <a:effectLst/>
              </a:rPr>
            </a:br>
            <a:r>
              <a:rPr lang="en-US" altLang="en-US" sz="2000">
                <a:effectLst/>
              </a:rPr>
              <a:t>TaxTotal</a:t>
            </a:r>
          </a:p>
        </p:txBody>
      </p:sp>
      <p:sp>
        <p:nvSpPr>
          <p:cNvPr id="8201" name="Rectangle 9">
            <a:extLst>
              <a:ext uri="{FF2B5EF4-FFF2-40B4-BE49-F238E27FC236}">
                <a16:creationId xmlns:a16="http://schemas.microsoft.com/office/drawing/2014/main" id="{6B1E5DBA-6403-274D-8378-46A34E3E3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628650"/>
            <a:ext cx="1246188" cy="393700"/>
          </a:xfrm>
          <a:prstGeom prst="rect">
            <a:avLst/>
          </a:prstGeom>
          <a:solidFill>
            <a:srgbClr val="618FF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Rectangle 10">
            <a:extLst>
              <a:ext uri="{FF2B5EF4-FFF2-40B4-BE49-F238E27FC236}">
                <a16:creationId xmlns:a16="http://schemas.microsoft.com/office/drawing/2014/main" id="{AF2F5F22-5197-C407-33CF-A9EDB849E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4700" y="96838"/>
            <a:ext cx="1228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altLang="en-US" sz="2000">
                <a:effectLst/>
              </a:rPr>
              <a:t>County3</a:t>
            </a:r>
            <a:br>
              <a:rPr lang="en-US" altLang="en-US" sz="2000">
                <a:effectLst/>
              </a:rPr>
            </a:br>
            <a:r>
              <a:rPr lang="en-US" altLang="en-US" sz="2000">
                <a:effectLst/>
              </a:rPr>
              <a:t>TaxTotal</a:t>
            </a:r>
          </a:p>
        </p:txBody>
      </p:sp>
      <p:sp>
        <p:nvSpPr>
          <p:cNvPr id="8203" name="Rectangle 11">
            <a:extLst>
              <a:ext uri="{FF2B5EF4-FFF2-40B4-BE49-F238E27FC236}">
                <a16:creationId xmlns:a16="http://schemas.microsoft.com/office/drawing/2014/main" id="{301F5ABD-AF03-3E82-F2B8-9AC03F860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4413" y="628650"/>
            <a:ext cx="1246187" cy="393700"/>
          </a:xfrm>
          <a:prstGeom prst="rect">
            <a:avLst/>
          </a:prstGeom>
          <a:solidFill>
            <a:srgbClr val="618FF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Rectangle 12">
            <a:extLst>
              <a:ext uri="{FF2B5EF4-FFF2-40B4-BE49-F238E27FC236}">
                <a16:creationId xmlns:a16="http://schemas.microsoft.com/office/drawing/2014/main" id="{C127889A-C4C3-3483-8FDD-5E0882BEE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6313" y="96838"/>
            <a:ext cx="1228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altLang="en-US" sz="2000">
                <a:effectLst/>
              </a:rPr>
              <a:t>County4</a:t>
            </a:r>
            <a:br>
              <a:rPr lang="en-US" altLang="en-US" sz="2000">
                <a:effectLst/>
              </a:rPr>
            </a:br>
            <a:r>
              <a:rPr lang="en-US" altLang="en-US" sz="2000">
                <a:effectLst/>
              </a:rPr>
              <a:t>TaxTotal</a:t>
            </a:r>
          </a:p>
        </p:txBody>
      </p:sp>
      <p:sp>
        <p:nvSpPr>
          <p:cNvPr id="8205" name="Rectangle 13">
            <a:extLst>
              <a:ext uri="{FF2B5EF4-FFF2-40B4-BE49-F238E27FC236}">
                <a16:creationId xmlns:a16="http://schemas.microsoft.com/office/drawing/2014/main" id="{20296D87-47FB-11D4-69CD-3F50694C1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0313" y="628650"/>
            <a:ext cx="1246187" cy="393700"/>
          </a:xfrm>
          <a:prstGeom prst="rect">
            <a:avLst/>
          </a:prstGeom>
          <a:solidFill>
            <a:srgbClr val="618FF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Rectangle 14">
            <a:extLst>
              <a:ext uri="{FF2B5EF4-FFF2-40B4-BE49-F238E27FC236}">
                <a16:creationId xmlns:a16="http://schemas.microsoft.com/office/drawing/2014/main" id="{645A64A2-87C8-7D4B-5545-79795E23A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2213" y="96838"/>
            <a:ext cx="1228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altLang="en-US" sz="2000">
                <a:effectLst/>
              </a:rPr>
              <a:t>County5</a:t>
            </a:r>
            <a:br>
              <a:rPr lang="en-US" altLang="en-US" sz="2000">
                <a:effectLst/>
              </a:rPr>
            </a:br>
            <a:r>
              <a:rPr lang="en-US" altLang="en-US" sz="2000">
                <a:effectLst/>
              </a:rPr>
              <a:t>TaxTotal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DA309E5-5EC8-00D4-087F-0C99DD4F7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5300" y="3057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46CFEB8-2B76-2815-C2DC-DB88988584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2536825" cy="476250"/>
          </a:xfrm>
          <a:noFill/>
          <a:ln/>
        </p:spPr>
        <p:txBody>
          <a:bodyPr/>
          <a:lstStyle/>
          <a:p>
            <a:r>
              <a:rPr lang="en-US" altLang="en-US"/>
              <a:t>Tables/Arrays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9D04F4E6-4BBD-6303-D7CE-307D5AA19B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21375" y="3081338"/>
            <a:ext cx="636588" cy="530225"/>
          </a:xfrm>
          <a:noFill/>
          <a:ln/>
        </p:spPr>
        <p:txBody>
          <a:bodyPr wrap="none">
            <a:spAutoFit/>
          </a:bodyPr>
          <a:lstStyle/>
          <a:p>
            <a:pPr marL="0" indent="0">
              <a:spcBef>
                <a:spcPct val="5000"/>
              </a:spcBef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chemeClr val="tx2"/>
                </a:solidFill>
              </a:rPr>
              <a:t>10</a:t>
            </a:r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51DC1ABB-178D-52BA-D415-35F94E692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8" y="3057525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C320CDCA-1396-1956-5B32-7C193410E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6700" y="3057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1A4438D0-A715-F0A9-FE4B-11FA2F5AC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4488" y="3057525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>
            <a:extLst>
              <a:ext uri="{FF2B5EF4-FFF2-40B4-BE49-F238E27FC236}">
                <a16:creationId xmlns:a16="http://schemas.microsoft.com/office/drawing/2014/main" id="{EEF72913-A3EF-34F7-8EB5-A2A4BE789A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2750" y="3057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>
            <a:extLst>
              <a:ext uri="{FF2B5EF4-FFF2-40B4-BE49-F238E27FC236}">
                <a16:creationId xmlns:a16="http://schemas.microsoft.com/office/drawing/2014/main" id="{9E8D2B9B-539A-B96A-26A7-9A664A1DD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8325" y="3057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Freeform 10">
            <a:extLst>
              <a:ext uri="{FF2B5EF4-FFF2-40B4-BE49-F238E27FC236}">
                <a16:creationId xmlns:a16="http://schemas.microsoft.com/office/drawing/2014/main" id="{2940BFDB-9F55-934D-59C4-B8873038D18D}"/>
              </a:ext>
            </a:extLst>
          </p:cNvPr>
          <p:cNvSpPr>
            <a:spLocks/>
          </p:cNvSpPr>
          <p:nvPr/>
        </p:nvSpPr>
        <p:spPr bwMode="auto">
          <a:xfrm>
            <a:off x="7956550" y="3051175"/>
            <a:ext cx="312738" cy="531813"/>
          </a:xfrm>
          <a:custGeom>
            <a:avLst/>
            <a:gdLst>
              <a:gd name="T0" fmla="*/ 170 w 197"/>
              <a:gd name="T1" fmla="*/ 0 h 335"/>
              <a:gd name="T2" fmla="*/ 146 w 197"/>
              <a:gd name="T3" fmla="*/ 9 h 335"/>
              <a:gd name="T4" fmla="*/ 133 w 197"/>
              <a:gd name="T5" fmla="*/ 38 h 335"/>
              <a:gd name="T6" fmla="*/ 103 w 197"/>
              <a:gd name="T7" fmla="*/ 40 h 335"/>
              <a:gd name="T8" fmla="*/ 106 w 197"/>
              <a:gd name="T9" fmla="*/ 71 h 335"/>
              <a:gd name="T10" fmla="*/ 37 w 197"/>
              <a:gd name="T11" fmla="*/ 80 h 335"/>
              <a:gd name="T12" fmla="*/ 94 w 197"/>
              <a:gd name="T13" fmla="*/ 111 h 335"/>
              <a:gd name="T14" fmla="*/ 94 w 197"/>
              <a:gd name="T15" fmla="*/ 136 h 335"/>
              <a:gd name="T16" fmla="*/ 71 w 197"/>
              <a:gd name="T17" fmla="*/ 145 h 335"/>
              <a:gd name="T18" fmla="*/ 0 w 197"/>
              <a:gd name="T19" fmla="*/ 152 h 335"/>
              <a:gd name="T20" fmla="*/ 83 w 197"/>
              <a:gd name="T21" fmla="*/ 194 h 335"/>
              <a:gd name="T22" fmla="*/ 106 w 197"/>
              <a:gd name="T23" fmla="*/ 202 h 335"/>
              <a:gd name="T24" fmla="*/ 124 w 197"/>
              <a:gd name="T25" fmla="*/ 221 h 335"/>
              <a:gd name="T26" fmla="*/ 103 w 197"/>
              <a:gd name="T27" fmla="*/ 243 h 335"/>
              <a:gd name="T28" fmla="*/ 82 w 197"/>
              <a:gd name="T29" fmla="*/ 260 h 335"/>
              <a:gd name="T30" fmla="*/ 52 w 197"/>
              <a:gd name="T31" fmla="*/ 269 h 335"/>
              <a:gd name="T32" fmla="*/ 28 w 197"/>
              <a:gd name="T33" fmla="*/ 292 h 335"/>
              <a:gd name="T34" fmla="*/ 79 w 197"/>
              <a:gd name="T35" fmla="*/ 312 h 335"/>
              <a:gd name="T36" fmla="*/ 102 w 197"/>
              <a:gd name="T37" fmla="*/ 325 h 335"/>
              <a:gd name="T38" fmla="*/ 126 w 197"/>
              <a:gd name="T39" fmla="*/ 325 h 335"/>
              <a:gd name="T40" fmla="*/ 152 w 197"/>
              <a:gd name="T41" fmla="*/ 334 h 335"/>
              <a:gd name="T42" fmla="*/ 167 w 197"/>
              <a:gd name="T43" fmla="*/ 328 h 335"/>
              <a:gd name="T44" fmla="*/ 184 w 197"/>
              <a:gd name="T45" fmla="*/ 332 h 335"/>
              <a:gd name="T46" fmla="*/ 196 w 197"/>
              <a:gd name="T47" fmla="*/ 327 h 335"/>
              <a:gd name="T48" fmla="*/ 196 w 197"/>
              <a:gd name="T49" fmla="*/ 301 h 335"/>
              <a:gd name="T50" fmla="*/ 196 w 197"/>
              <a:gd name="T51" fmla="*/ 277 h 335"/>
              <a:gd name="T52" fmla="*/ 196 w 197"/>
              <a:gd name="T53" fmla="*/ 252 h 335"/>
              <a:gd name="T54" fmla="*/ 193 w 197"/>
              <a:gd name="T55" fmla="*/ 224 h 335"/>
              <a:gd name="T56" fmla="*/ 196 w 197"/>
              <a:gd name="T57" fmla="*/ 202 h 335"/>
              <a:gd name="T58" fmla="*/ 196 w 197"/>
              <a:gd name="T59" fmla="*/ 177 h 335"/>
              <a:gd name="T60" fmla="*/ 196 w 197"/>
              <a:gd name="T61" fmla="*/ 136 h 335"/>
              <a:gd name="T62" fmla="*/ 196 w 197"/>
              <a:gd name="T63" fmla="*/ 95 h 335"/>
              <a:gd name="T64" fmla="*/ 196 w 197"/>
              <a:gd name="T65" fmla="*/ 54 h 335"/>
              <a:gd name="T66" fmla="*/ 196 w 197"/>
              <a:gd name="T67" fmla="*/ 29 h 335"/>
              <a:gd name="T68" fmla="*/ 196 w 197"/>
              <a:gd name="T69" fmla="*/ 4 h 335"/>
              <a:gd name="T70" fmla="*/ 170 w 197"/>
              <a:gd name="T71" fmla="*/ 0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97" h="335">
                <a:moveTo>
                  <a:pt x="170" y="0"/>
                </a:moveTo>
                <a:lnTo>
                  <a:pt x="146" y="9"/>
                </a:lnTo>
                <a:lnTo>
                  <a:pt x="133" y="38"/>
                </a:lnTo>
                <a:lnTo>
                  <a:pt x="103" y="40"/>
                </a:lnTo>
                <a:lnTo>
                  <a:pt x="106" y="71"/>
                </a:lnTo>
                <a:lnTo>
                  <a:pt x="37" y="80"/>
                </a:lnTo>
                <a:lnTo>
                  <a:pt x="94" y="111"/>
                </a:lnTo>
                <a:lnTo>
                  <a:pt x="94" y="136"/>
                </a:lnTo>
                <a:lnTo>
                  <a:pt x="71" y="145"/>
                </a:lnTo>
                <a:lnTo>
                  <a:pt x="0" y="152"/>
                </a:lnTo>
                <a:lnTo>
                  <a:pt x="83" y="194"/>
                </a:lnTo>
                <a:lnTo>
                  <a:pt x="106" y="202"/>
                </a:lnTo>
                <a:lnTo>
                  <a:pt x="124" y="221"/>
                </a:lnTo>
                <a:lnTo>
                  <a:pt x="103" y="243"/>
                </a:lnTo>
                <a:lnTo>
                  <a:pt x="82" y="260"/>
                </a:lnTo>
                <a:lnTo>
                  <a:pt x="52" y="269"/>
                </a:lnTo>
                <a:lnTo>
                  <a:pt x="28" y="292"/>
                </a:lnTo>
                <a:lnTo>
                  <a:pt x="79" y="312"/>
                </a:lnTo>
                <a:lnTo>
                  <a:pt x="102" y="325"/>
                </a:lnTo>
                <a:lnTo>
                  <a:pt x="126" y="325"/>
                </a:lnTo>
                <a:lnTo>
                  <a:pt x="152" y="334"/>
                </a:lnTo>
                <a:lnTo>
                  <a:pt x="167" y="328"/>
                </a:lnTo>
                <a:lnTo>
                  <a:pt x="184" y="332"/>
                </a:lnTo>
                <a:lnTo>
                  <a:pt x="196" y="327"/>
                </a:lnTo>
                <a:lnTo>
                  <a:pt x="196" y="301"/>
                </a:lnTo>
                <a:lnTo>
                  <a:pt x="196" y="277"/>
                </a:lnTo>
                <a:lnTo>
                  <a:pt x="196" y="252"/>
                </a:lnTo>
                <a:lnTo>
                  <a:pt x="193" y="224"/>
                </a:lnTo>
                <a:lnTo>
                  <a:pt x="196" y="202"/>
                </a:lnTo>
                <a:lnTo>
                  <a:pt x="196" y="177"/>
                </a:lnTo>
                <a:lnTo>
                  <a:pt x="196" y="136"/>
                </a:lnTo>
                <a:lnTo>
                  <a:pt x="196" y="95"/>
                </a:lnTo>
                <a:lnTo>
                  <a:pt x="196" y="54"/>
                </a:lnTo>
                <a:lnTo>
                  <a:pt x="196" y="29"/>
                </a:lnTo>
                <a:lnTo>
                  <a:pt x="196" y="4"/>
                </a:lnTo>
                <a:lnTo>
                  <a:pt x="17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Rectangle 11">
            <a:extLst>
              <a:ext uri="{FF2B5EF4-FFF2-40B4-BE49-F238E27FC236}">
                <a16:creationId xmlns:a16="http://schemas.microsoft.com/office/drawing/2014/main" id="{2701F498-5EC3-AD1C-09E5-62CA33BAC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1025" y="3038475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AutoShape 12">
            <a:extLst>
              <a:ext uri="{FF2B5EF4-FFF2-40B4-BE49-F238E27FC236}">
                <a16:creationId xmlns:a16="http://schemas.microsoft.com/office/drawing/2014/main" id="{0290F690-8E9B-951F-C8E1-4D21E6527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6125" y="3165475"/>
            <a:ext cx="641350" cy="241300"/>
          </a:xfrm>
          <a:prstGeom prst="rightArrow">
            <a:avLst>
              <a:gd name="adj1" fmla="val 50000"/>
              <a:gd name="adj2" fmla="val 132907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>
            <a:extLst>
              <a:ext uri="{FF2B5EF4-FFF2-40B4-BE49-F238E27FC236}">
                <a16:creationId xmlns:a16="http://schemas.microsoft.com/office/drawing/2014/main" id="{38B02FD8-EB18-00CF-A568-7125EED28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" y="3630613"/>
            <a:ext cx="71342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>
            <a:spAutoFit/>
          </a:bodyPr>
          <a:lstStyle/>
          <a:p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1       2      3      4       5      6</a:t>
            </a:r>
          </a:p>
        </p:txBody>
      </p:sp>
      <p:sp>
        <p:nvSpPr>
          <p:cNvPr id="10254" name="Rectangle 14">
            <a:extLst>
              <a:ext uri="{FF2B5EF4-FFF2-40B4-BE49-F238E27FC236}">
                <a16:creationId xmlns:a16="http://schemas.microsoft.com/office/drawing/2014/main" id="{2E866345-5C71-01E2-3649-5FF44B93D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8" y="4356100"/>
            <a:ext cx="7316787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>
              <a:spcBef>
                <a:spcPct val="100000"/>
              </a:spcBef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MOVE </a:t>
            </a:r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10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TO CountyTax(</a:t>
            </a:r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5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)</a:t>
            </a:r>
          </a:p>
          <a:p>
            <a:pPr>
              <a:spcBef>
                <a:spcPct val="100000"/>
              </a:spcBef>
            </a:pPr>
            <a:r>
              <a:rPr lang="en-US" altLang="en-US" sz="24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ADD TaxPaid TO CountyTax(CountyNum)</a:t>
            </a:r>
          </a:p>
          <a:p>
            <a:pPr>
              <a:spcBef>
                <a:spcPct val="100000"/>
              </a:spcBef>
            </a:pPr>
            <a:r>
              <a:rPr lang="en-US" altLang="en-US" sz="24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ADD TaxPaid TO CountyTax(CountyNum + 2)</a:t>
            </a:r>
          </a:p>
        </p:txBody>
      </p:sp>
      <p:sp>
        <p:nvSpPr>
          <p:cNvPr id="10255" name="Rectangle 15">
            <a:extLst>
              <a:ext uri="{FF2B5EF4-FFF2-40B4-BE49-F238E27FC236}">
                <a16:creationId xmlns:a16="http://schemas.microsoft.com/office/drawing/2014/main" id="{32D38642-95A4-8E9A-1976-FF89196B3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213" y="735013"/>
            <a:ext cx="8464550" cy="14319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A table is a contiguous sequence of memory locations called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elements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which all have the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same name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, and are uniquely identified by that name and by their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in the sequence.  </a:t>
            </a:r>
          </a:p>
        </p:txBody>
      </p:sp>
      <p:sp>
        <p:nvSpPr>
          <p:cNvPr id="10256" name="Arc 16">
            <a:extLst>
              <a:ext uri="{FF2B5EF4-FFF2-40B4-BE49-F238E27FC236}">
                <a16:creationId xmlns:a16="http://schemas.microsoft.com/office/drawing/2014/main" id="{D9070C1E-7921-B36A-5699-04EEECDB380C}"/>
              </a:ext>
            </a:extLst>
          </p:cNvPr>
          <p:cNvSpPr>
            <a:spLocks/>
          </p:cNvSpPr>
          <p:nvPr/>
        </p:nvSpPr>
        <p:spPr bwMode="auto">
          <a:xfrm>
            <a:off x="1785938" y="3357563"/>
            <a:ext cx="4129087" cy="1042987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92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3"/>
                  <a:pt x="9665" y="4"/>
                  <a:pt x="21592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3"/>
                  <a:pt x="9665" y="4"/>
                  <a:pt x="21592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7" name="Rectangle 17">
            <a:extLst>
              <a:ext uri="{FF2B5EF4-FFF2-40B4-BE49-F238E27FC236}">
                <a16:creationId xmlns:a16="http://schemas.microsoft.com/office/drawing/2014/main" id="{B3086E23-01E4-800D-7BB4-06C97ABF9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2743200"/>
            <a:ext cx="13128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altLang="en-US" sz="2000">
                <a:effectLst/>
              </a:rPr>
              <a:t>CountyTax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7E61703-A4BA-9F5D-7458-680C3E688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6700" y="3057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485DB76-0ADC-936F-D944-5156703BA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5300" y="3057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040B412B-B7AA-974E-1E69-92A66ED423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2536825" cy="476250"/>
          </a:xfrm>
          <a:noFill/>
          <a:ln/>
        </p:spPr>
        <p:txBody>
          <a:bodyPr/>
          <a:lstStyle/>
          <a:p>
            <a:r>
              <a:rPr lang="en-US" altLang="en-US"/>
              <a:t>Tables/Arrays</a:t>
            </a: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EA8EFA59-83DD-D2DB-8582-C7CC8F1E0A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78013" y="3095625"/>
            <a:ext cx="636587" cy="530225"/>
          </a:xfrm>
          <a:noFill/>
          <a:ln/>
        </p:spPr>
        <p:txBody>
          <a:bodyPr wrap="none">
            <a:spAutoFit/>
          </a:bodyPr>
          <a:lstStyle/>
          <a:p>
            <a:pPr marL="0" indent="0">
              <a:spcBef>
                <a:spcPct val="5000"/>
              </a:spcBef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chemeClr val="tx2"/>
                </a:solidFill>
              </a:rPr>
              <a:t>55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1AA45728-6593-ABDF-23F0-75F23650F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8" y="3057525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ED0F90E5-7D99-819B-21C2-E7823ECC1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4488" y="3057525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8">
            <a:extLst>
              <a:ext uri="{FF2B5EF4-FFF2-40B4-BE49-F238E27FC236}">
                <a16:creationId xmlns:a16="http://schemas.microsoft.com/office/drawing/2014/main" id="{11F25D48-280D-AC79-4655-9D0792A67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2750" y="3057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Rectangle 9">
            <a:extLst>
              <a:ext uri="{FF2B5EF4-FFF2-40B4-BE49-F238E27FC236}">
                <a16:creationId xmlns:a16="http://schemas.microsoft.com/office/drawing/2014/main" id="{C5FE88FB-8D5D-DAEB-1FC3-D0D0FC192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8325" y="3057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Freeform 10">
            <a:extLst>
              <a:ext uri="{FF2B5EF4-FFF2-40B4-BE49-F238E27FC236}">
                <a16:creationId xmlns:a16="http://schemas.microsoft.com/office/drawing/2014/main" id="{DA4DBFD9-7085-D71A-DDF1-2DC4D18FF8DF}"/>
              </a:ext>
            </a:extLst>
          </p:cNvPr>
          <p:cNvSpPr>
            <a:spLocks/>
          </p:cNvSpPr>
          <p:nvPr/>
        </p:nvSpPr>
        <p:spPr bwMode="auto">
          <a:xfrm>
            <a:off x="7956550" y="3051175"/>
            <a:ext cx="312738" cy="531813"/>
          </a:xfrm>
          <a:custGeom>
            <a:avLst/>
            <a:gdLst>
              <a:gd name="T0" fmla="*/ 170 w 197"/>
              <a:gd name="T1" fmla="*/ 0 h 335"/>
              <a:gd name="T2" fmla="*/ 146 w 197"/>
              <a:gd name="T3" fmla="*/ 9 h 335"/>
              <a:gd name="T4" fmla="*/ 133 w 197"/>
              <a:gd name="T5" fmla="*/ 38 h 335"/>
              <a:gd name="T6" fmla="*/ 103 w 197"/>
              <a:gd name="T7" fmla="*/ 40 h 335"/>
              <a:gd name="T8" fmla="*/ 106 w 197"/>
              <a:gd name="T9" fmla="*/ 71 h 335"/>
              <a:gd name="T10" fmla="*/ 37 w 197"/>
              <a:gd name="T11" fmla="*/ 80 h 335"/>
              <a:gd name="T12" fmla="*/ 94 w 197"/>
              <a:gd name="T13" fmla="*/ 111 h 335"/>
              <a:gd name="T14" fmla="*/ 94 w 197"/>
              <a:gd name="T15" fmla="*/ 136 h 335"/>
              <a:gd name="T16" fmla="*/ 71 w 197"/>
              <a:gd name="T17" fmla="*/ 145 h 335"/>
              <a:gd name="T18" fmla="*/ 0 w 197"/>
              <a:gd name="T19" fmla="*/ 152 h 335"/>
              <a:gd name="T20" fmla="*/ 83 w 197"/>
              <a:gd name="T21" fmla="*/ 194 h 335"/>
              <a:gd name="T22" fmla="*/ 106 w 197"/>
              <a:gd name="T23" fmla="*/ 202 h 335"/>
              <a:gd name="T24" fmla="*/ 124 w 197"/>
              <a:gd name="T25" fmla="*/ 221 h 335"/>
              <a:gd name="T26" fmla="*/ 103 w 197"/>
              <a:gd name="T27" fmla="*/ 243 h 335"/>
              <a:gd name="T28" fmla="*/ 82 w 197"/>
              <a:gd name="T29" fmla="*/ 260 h 335"/>
              <a:gd name="T30" fmla="*/ 52 w 197"/>
              <a:gd name="T31" fmla="*/ 269 h 335"/>
              <a:gd name="T32" fmla="*/ 28 w 197"/>
              <a:gd name="T33" fmla="*/ 292 h 335"/>
              <a:gd name="T34" fmla="*/ 79 w 197"/>
              <a:gd name="T35" fmla="*/ 312 h 335"/>
              <a:gd name="T36" fmla="*/ 102 w 197"/>
              <a:gd name="T37" fmla="*/ 325 h 335"/>
              <a:gd name="T38" fmla="*/ 126 w 197"/>
              <a:gd name="T39" fmla="*/ 325 h 335"/>
              <a:gd name="T40" fmla="*/ 152 w 197"/>
              <a:gd name="T41" fmla="*/ 334 h 335"/>
              <a:gd name="T42" fmla="*/ 167 w 197"/>
              <a:gd name="T43" fmla="*/ 328 h 335"/>
              <a:gd name="T44" fmla="*/ 184 w 197"/>
              <a:gd name="T45" fmla="*/ 332 h 335"/>
              <a:gd name="T46" fmla="*/ 196 w 197"/>
              <a:gd name="T47" fmla="*/ 327 h 335"/>
              <a:gd name="T48" fmla="*/ 196 w 197"/>
              <a:gd name="T49" fmla="*/ 301 h 335"/>
              <a:gd name="T50" fmla="*/ 196 w 197"/>
              <a:gd name="T51" fmla="*/ 277 h 335"/>
              <a:gd name="T52" fmla="*/ 196 w 197"/>
              <a:gd name="T53" fmla="*/ 252 h 335"/>
              <a:gd name="T54" fmla="*/ 193 w 197"/>
              <a:gd name="T55" fmla="*/ 224 h 335"/>
              <a:gd name="T56" fmla="*/ 196 w 197"/>
              <a:gd name="T57" fmla="*/ 202 h 335"/>
              <a:gd name="T58" fmla="*/ 196 w 197"/>
              <a:gd name="T59" fmla="*/ 177 h 335"/>
              <a:gd name="T60" fmla="*/ 196 w 197"/>
              <a:gd name="T61" fmla="*/ 136 h 335"/>
              <a:gd name="T62" fmla="*/ 196 w 197"/>
              <a:gd name="T63" fmla="*/ 95 h 335"/>
              <a:gd name="T64" fmla="*/ 196 w 197"/>
              <a:gd name="T65" fmla="*/ 54 h 335"/>
              <a:gd name="T66" fmla="*/ 196 w 197"/>
              <a:gd name="T67" fmla="*/ 29 h 335"/>
              <a:gd name="T68" fmla="*/ 196 w 197"/>
              <a:gd name="T69" fmla="*/ 4 h 335"/>
              <a:gd name="T70" fmla="*/ 170 w 197"/>
              <a:gd name="T71" fmla="*/ 0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97" h="335">
                <a:moveTo>
                  <a:pt x="170" y="0"/>
                </a:moveTo>
                <a:lnTo>
                  <a:pt x="146" y="9"/>
                </a:lnTo>
                <a:lnTo>
                  <a:pt x="133" y="38"/>
                </a:lnTo>
                <a:lnTo>
                  <a:pt x="103" y="40"/>
                </a:lnTo>
                <a:lnTo>
                  <a:pt x="106" y="71"/>
                </a:lnTo>
                <a:lnTo>
                  <a:pt x="37" y="80"/>
                </a:lnTo>
                <a:lnTo>
                  <a:pt x="94" y="111"/>
                </a:lnTo>
                <a:lnTo>
                  <a:pt x="94" y="136"/>
                </a:lnTo>
                <a:lnTo>
                  <a:pt x="71" y="145"/>
                </a:lnTo>
                <a:lnTo>
                  <a:pt x="0" y="152"/>
                </a:lnTo>
                <a:lnTo>
                  <a:pt x="83" y="194"/>
                </a:lnTo>
                <a:lnTo>
                  <a:pt x="106" y="202"/>
                </a:lnTo>
                <a:lnTo>
                  <a:pt x="124" y="221"/>
                </a:lnTo>
                <a:lnTo>
                  <a:pt x="103" y="243"/>
                </a:lnTo>
                <a:lnTo>
                  <a:pt x="82" y="260"/>
                </a:lnTo>
                <a:lnTo>
                  <a:pt x="52" y="269"/>
                </a:lnTo>
                <a:lnTo>
                  <a:pt x="28" y="292"/>
                </a:lnTo>
                <a:lnTo>
                  <a:pt x="79" y="312"/>
                </a:lnTo>
                <a:lnTo>
                  <a:pt x="102" y="325"/>
                </a:lnTo>
                <a:lnTo>
                  <a:pt x="126" y="325"/>
                </a:lnTo>
                <a:lnTo>
                  <a:pt x="152" y="334"/>
                </a:lnTo>
                <a:lnTo>
                  <a:pt x="167" y="328"/>
                </a:lnTo>
                <a:lnTo>
                  <a:pt x="184" y="332"/>
                </a:lnTo>
                <a:lnTo>
                  <a:pt x="196" y="327"/>
                </a:lnTo>
                <a:lnTo>
                  <a:pt x="196" y="301"/>
                </a:lnTo>
                <a:lnTo>
                  <a:pt x="196" y="277"/>
                </a:lnTo>
                <a:lnTo>
                  <a:pt x="196" y="252"/>
                </a:lnTo>
                <a:lnTo>
                  <a:pt x="193" y="224"/>
                </a:lnTo>
                <a:lnTo>
                  <a:pt x="196" y="202"/>
                </a:lnTo>
                <a:lnTo>
                  <a:pt x="196" y="177"/>
                </a:lnTo>
                <a:lnTo>
                  <a:pt x="196" y="136"/>
                </a:lnTo>
                <a:lnTo>
                  <a:pt x="196" y="95"/>
                </a:lnTo>
                <a:lnTo>
                  <a:pt x="196" y="54"/>
                </a:lnTo>
                <a:lnTo>
                  <a:pt x="196" y="29"/>
                </a:lnTo>
                <a:lnTo>
                  <a:pt x="196" y="4"/>
                </a:lnTo>
                <a:lnTo>
                  <a:pt x="17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Rectangle 11">
            <a:extLst>
              <a:ext uri="{FF2B5EF4-FFF2-40B4-BE49-F238E27FC236}">
                <a16:creationId xmlns:a16="http://schemas.microsoft.com/office/drawing/2014/main" id="{F94792CA-CEA4-F3CA-F59D-C8BE8D599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1025" y="3038475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AutoShape 12">
            <a:extLst>
              <a:ext uri="{FF2B5EF4-FFF2-40B4-BE49-F238E27FC236}">
                <a16:creationId xmlns:a16="http://schemas.microsoft.com/office/drawing/2014/main" id="{2285319E-47F6-7370-7756-2331F92DB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6125" y="3165475"/>
            <a:ext cx="641350" cy="241300"/>
          </a:xfrm>
          <a:prstGeom prst="rightArrow">
            <a:avLst>
              <a:gd name="adj1" fmla="val 50000"/>
              <a:gd name="adj2" fmla="val 132907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Rectangle 13">
            <a:extLst>
              <a:ext uri="{FF2B5EF4-FFF2-40B4-BE49-F238E27FC236}">
                <a16:creationId xmlns:a16="http://schemas.microsoft.com/office/drawing/2014/main" id="{95180D33-126D-E139-5022-61DA6A307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" y="3630613"/>
            <a:ext cx="71342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>
            <a:spAutoFit/>
          </a:bodyPr>
          <a:lstStyle/>
          <a:p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1       2      3      4       5      6</a:t>
            </a:r>
          </a:p>
        </p:txBody>
      </p:sp>
      <p:sp>
        <p:nvSpPr>
          <p:cNvPr id="12302" name="Rectangle 14">
            <a:extLst>
              <a:ext uri="{FF2B5EF4-FFF2-40B4-BE49-F238E27FC236}">
                <a16:creationId xmlns:a16="http://schemas.microsoft.com/office/drawing/2014/main" id="{D1BEFE38-0343-EB7E-51A1-F91E12B60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8" y="4356100"/>
            <a:ext cx="73183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>
              <a:spcBef>
                <a:spcPct val="100000"/>
              </a:spcBef>
            </a:pPr>
            <a:r>
              <a:rPr lang="en-US" altLang="en-US" sz="24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MOVE 10 TO CountyTax(5)</a:t>
            </a:r>
            <a:endParaRPr lang="en-US" altLang="en-US" sz="2400"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spcBef>
                <a:spcPct val="100000"/>
              </a:spcBef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ADD </a:t>
            </a:r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TaxPaid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TO CountyTax(</a:t>
            </a:r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CountyNum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)</a:t>
            </a:r>
          </a:p>
          <a:p>
            <a:pPr>
              <a:spcBef>
                <a:spcPct val="100000"/>
              </a:spcBef>
            </a:pPr>
            <a:r>
              <a:rPr lang="en-US" altLang="en-US" sz="24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ADD TaxPaid TO CountyTax(CountyNum + 2)</a:t>
            </a:r>
          </a:p>
        </p:txBody>
      </p:sp>
      <p:sp>
        <p:nvSpPr>
          <p:cNvPr id="12303" name="Rectangle 15">
            <a:extLst>
              <a:ext uri="{FF2B5EF4-FFF2-40B4-BE49-F238E27FC236}">
                <a16:creationId xmlns:a16="http://schemas.microsoft.com/office/drawing/2014/main" id="{1BA88C7D-3848-1B51-79F5-8CB831995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213" y="735013"/>
            <a:ext cx="8464550" cy="14319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A table is a contiguous sequence of memory locations called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elements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which all have the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same name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, and are uniquely identified by that name and by their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in the sequence.</a:t>
            </a:r>
          </a:p>
        </p:txBody>
      </p:sp>
      <p:sp>
        <p:nvSpPr>
          <p:cNvPr id="12304" name="Rectangle 16">
            <a:extLst>
              <a:ext uri="{FF2B5EF4-FFF2-40B4-BE49-F238E27FC236}">
                <a16:creationId xmlns:a16="http://schemas.microsoft.com/office/drawing/2014/main" id="{2D8CDCA6-97E2-9B7C-9FA5-71D648B28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3090863"/>
            <a:ext cx="63658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32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sp>
        <p:nvSpPr>
          <p:cNvPr id="12305" name="Rectangle 17">
            <a:extLst>
              <a:ext uri="{FF2B5EF4-FFF2-40B4-BE49-F238E27FC236}">
                <a16:creationId xmlns:a16="http://schemas.microsoft.com/office/drawing/2014/main" id="{1A669E45-2C94-2810-EAFE-4F822BE76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925" y="5029200"/>
            <a:ext cx="4814888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>
                <a:solidFill>
                  <a:schemeClr val="accent2"/>
                </a:solidFill>
                <a:effectLst/>
              </a:rPr>
              <a:t>55                                                               2</a:t>
            </a:r>
          </a:p>
        </p:txBody>
      </p:sp>
      <p:sp>
        <p:nvSpPr>
          <p:cNvPr id="12306" name="Arc 18">
            <a:extLst>
              <a:ext uri="{FF2B5EF4-FFF2-40B4-BE49-F238E27FC236}">
                <a16:creationId xmlns:a16="http://schemas.microsoft.com/office/drawing/2014/main" id="{B379311E-48A8-64A4-F8A4-2F0033025DE0}"/>
              </a:ext>
            </a:extLst>
          </p:cNvPr>
          <p:cNvSpPr>
            <a:spLocks/>
          </p:cNvSpPr>
          <p:nvPr/>
        </p:nvSpPr>
        <p:spPr bwMode="auto">
          <a:xfrm>
            <a:off x="1543050" y="3400425"/>
            <a:ext cx="357188" cy="17287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04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708"/>
                  <a:pt x="9612" y="53"/>
                  <a:pt x="21504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708"/>
                  <a:pt x="9612" y="53"/>
                  <a:pt x="21504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Rectangle 19">
            <a:extLst>
              <a:ext uri="{FF2B5EF4-FFF2-40B4-BE49-F238E27FC236}">
                <a16:creationId xmlns:a16="http://schemas.microsoft.com/office/drawing/2014/main" id="{9D282994-C6C9-ED11-E86D-6367BCE083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2743200"/>
            <a:ext cx="13128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altLang="en-US" sz="2000">
                <a:effectLst/>
              </a:rPr>
              <a:t>CountyTax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DCAB647-28DB-BEF7-00CE-FB41EAC68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6700" y="3057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83DB531-63DD-E0EF-F903-02996B853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7538" y="3062288"/>
            <a:ext cx="63658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32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55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04B36B2B-E98B-42CA-6045-216EBA297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5300" y="3057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4199FB2-2770-260B-D3FA-20480A1054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2536825" cy="476250"/>
          </a:xfrm>
          <a:noFill/>
          <a:ln/>
        </p:spPr>
        <p:txBody>
          <a:bodyPr/>
          <a:lstStyle/>
          <a:p>
            <a:r>
              <a:rPr lang="en-US" altLang="en-US"/>
              <a:t>Tables/Arrays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942D0219-0005-959E-1C63-09CAAF574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8" y="3057525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7193362D-D5D0-2C45-BFA2-9730F908F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4488" y="3057525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>
            <a:extLst>
              <a:ext uri="{FF2B5EF4-FFF2-40B4-BE49-F238E27FC236}">
                <a16:creationId xmlns:a16="http://schemas.microsoft.com/office/drawing/2014/main" id="{95D86E39-E24B-C8DB-30D8-28F1F5DE6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2750" y="3057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>
            <a:extLst>
              <a:ext uri="{FF2B5EF4-FFF2-40B4-BE49-F238E27FC236}">
                <a16:creationId xmlns:a16="http://schemas.microsoft.com/office/drawing/2014/main" id="{4604A3AE-D8D1-FFC7-227A-38EFFAD5EC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8325" y="3057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Freeform 10">
            <a:extLst>
              <a:ext uri="{FF2B5EF4-FFF2-40B4-BE49-F238E27FC236}">
                <a16:creationId xmlns:a16="http://schemas.microsoft.com/office/drawing/2014/main" id="{C7DA67D4-CC2A-FCB7-45C3-406519C8F3E2}"/>
              </a:ext>
            </a:extLst>
          </p:cNvPr>
          <p:cNvSpPr>
            <a:spLocks/>
          </p:cNvSpPr>
          <p:nvPr/>
        </p:nvSpPr>
        <p:spPr bwMode="auto">
          <a:xfrm>
            <a:off x="7956550" y="3051175"/>
            <a:ext cx="312738" cy="531813"/>
          </a:xfrm>
          <a:custGeom>
            <a:avLst/>
            <a:gdLst>
              <a:gd name="T0" fmla="*/ 170 w 197"/>
              <a:gd name="T1" fmla="*/ 0 h 335"/>
              <a:gd name="T2" fmla="*/ 146 w 197"/>
              <a:gd name="T3" fmla="*/ 9 h 335"/>
              <a:gd name="T4" fmla="*/ 133 w 197"/>
              <a:gd name="T5" fmla="*/ 38 h 335"/>
              <a:gd name="T6" fmla="*/ 103 w 197"/>
              <a:gd name="T7" fmla="*/ 40 h 335"/>
              <a:gd name="T8" fmla="*/ 106 w 197"/>
              <a:gd name="T9" fmla="*/ 71 h 335"/>
              <a:gd name="T10" fmla="*/ 37 w 197"/>
              <a:gd name="T11" fmla="*/ 80 h 335"/>
              <a:gd name="T12" fmla="*/ 94 w 197"/>
              <a:gd name="T13" fmla="*/ 111 h 335"/>
              <a:gd name="T14" fmla="*/ 94 w 197"/>
              <a:gd name="T15" fmla="*/ 136 h 335"/>
              <a:gd name="T16" fmla="*/ 71 w 197"/>
              <a:gd name="T17" fmla="*/ 145 h 335"/>
              <a:gd name="T18" fmla="*/ 0 w 197"/>
              <a:gd name="T19" fmla="*/ 152 h 335"/>
              <a:gd name="T20" fmla="*/ 83 w 197"/>
              <a:gd name="T21" fmla="*/ 194 h 335"/>
              <a:gd name="T22" fmla="*/ 106 w 197"/>
              <a:gd name="T23" fmla="*/ 202 h 335"/>
              <a:gd name="T24" fmla="*/ 124 w 197"/>
              <a:gd name="T25" fmla="*/ 221 h 335"/>
              <a:gd name="T26" fmla="*/ 103 w 197"/>
              <a:gd name="T27" fmla="*/ 243 h 335"/>
              <a:gd name="T28" fmla="*/ 82 w 197"/>
              <a:gd name="T29" fmla="*/ 260 h 335"/>
              <a:gd name="T30" fmla="*/ 52 w 197"/>
              <a:gd name="T31" fmla="*/ 269 h 335"/>
              <a:gd name="T32" fmla="*/ 28 w 197"/>
              <a:gd name="T33" fmla="*/ 292 h 335"/>
              <a:gd name="T34" fmla="*/ 79 w 197"/>
              <a:gd name="T35" fmla="*/ 312 h 335"/>
              <a:gd name="T36" fmla="*/ 102 w 197"/>
              <a:gd name="T37" fmla="*/ 325 h 335"/>
              <a:gd name="T38" fmla="*/ 126 w 197"/>
              <a:gd name="T39" fmla="*/ 325 h 335"/>
              <a:gd name="T40" fmla="*/ 152 w 197"/>
              <a:gd name="T41" fmla="*/ 334 h 335"/>
              <a:gd name="T42" fmla="*/ 167 w 197"/>
              <a:gd name="T43" fmla="*/ 328 h 335"/>
              <a:gd name="T44" fmla="*/ 184 w 197"/>
              <a:gd name="T45" fmla="*/ 332 h 335"/>
              <a:gd name="T46" fmla="*/ 196 w 197"/>
              <a:gd name="T47" fmla="*/ 327 h 335"/>
              <a:gd name="T48" fmla="*/ 196 w 197"/>
              <a:gd name="T49" fmla="*/ 301 h 335"/>
              <a:gd name="T50" fmla="*/ 196 w 197"/>
              <a:gd name="T51" fmla="*/ 277 h 335"/>
              <a:gd name="T52" fmla="*/ 196 w 197"/>
              <a:gd name="T53" fmla="*/ 252 h 335"/>
              <a:gd name="T54" fmla="*/ 193 w 197"/>
              <a:gd name="T55" fmla="*/ 224 h 335"/>
              <a:gd name="T56" fmla="*/ 196 w 197"/>
              <a:gd name="T57" fmla="*/ 202 h 335"/>
              <a:gd name="T58" fmla="*/ 196 w 197"/>
              <a:gd name="T59" fmla="*/ 177 h 335"/>
              <a:gd name="T60" fmla="*/ 196 w 197"/>
              <a:gd name="T61" fmla="*/ 136 h 335"/>
              <a:gd name="T62" fmla="*/ 196 w 197"/>
              <a:gd name="T63" fmla="*/ 95 h 335"/>
              <a:gd name="T64" fmla="*/ 196 w 197"/>
              <a:gd name="T65" fmla="*/ 54 h 335"/>
              <a:gd name="T66" fmla="*/ 196 w 197"/>
              <a:gd name="T67" fmla="*/ 29 h 335"/>
              <a:gd name="T68" fmla="*/ 196 w 197"/>
              <a:gd name="T69" fmla="*/ 4 h 335"/>
              <a:gd name="T70" fmla="*/ 170 w 197"/>
              <a:gd name="T71" fmla="*/ 0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97" h="335">
                <a:moveTo>
                  <a:pt x="170" y="0"/>
                </a:moveTo>
                <a:lnTo>
                  <a:pt x="146" y="9"/>
                </a:lnTo>
                <a:lnTo>
                  <a:pt x="133" y="38"/>
                </a:lnTo>
                <a:lnTo>
                  <a:pt x="103" y="40"/>
                </a:lnTo>
                <a:lnTo>
                  <a:pt x="106" y="71"/>
                </a:lnTo>
                <a:lnTo>
                  <a:pt x="37" y="80"/>
                </a:lnTo>
                <a:lnTo>
                  <a:pt x="94" y="111"/>
                </a:lnTo>
                <a:lnTo>
                  <a:pt x="94" y="136"/>
                </a:lnTo>
                <a:lnTo>
                  <a:pt x="71" y="145"/>
                </a:lnTo>
                <a:lnTo>
                  <a:pt x="0" y="152"/>
                </a:lnTo>
                <a:lnTo>
                  <a:pt x="83" y="194"/>
                </a:lnTo>
                <a:lnTo>
                  <a:pt x="106" y="202"/>
                </a:lnTo>
                <a:lnTo>
                  <a:pt x="124" y="221"/>
                </a:lnTo>
                <a:lnTo>
                  <a:pt x="103" y="243"/>
                </a:lnTo>
                <a:lnTo>
                  <a:pt x="82" y="260"/>
                </a:lnTo>
                <a:lnTo>
                  <a:pt x="52" y="269"/>
                </a:lnTo>
                <a:lnTo>
                  <a:pt x="28" y="292"/>
                </a:lnTo>
                <a:lnTo>
                  <a:pt x="79" y="312"/>
                </a:lnTo>
                <a:lnTo>
                  <a:pt x="102" y="325"/>
                </a:lnTo>
                <a:lnTo>
                  <a:pt x="126" y="325"/>
                </a:lnTo>
                <a:lnTo>
                  <a:pt x="152" y="334"/>
                </a:lnTo>
                <a:lnTo>
                  <a:pt x="167" y="328"/>
                </a:lnTo>
                <a:lnTo>
                  <a:pt x="184" y="332"/>
                </a:lnTo>
                <a:lnTo>
                  <a:pt x="196" y="327"/>
                </a:lnTo>
                <a:lnTo>
                  <a:pt x="196" y="301"/>
                </a:lnTo>
                <a:lnTo>
                  <a:pt x="196" y="277"/>
                </a:lnTo>
                <a:lnTo>
                  <a:pt x="196" y="252"/>
                </a:lnTo>
                <a:lnTo>
                  <a:pt x="193" y="224"/>
                </a:lnTo>
                <a:lnTo>
                  <a:pt x="196" y="202"/>
                </a:lnTo>
                <a:lnTo>
                  <a:pt x="196" y="177"/>
                </a:lnTo>
                <a:lnTo>
                  <a:pt x="196" y="136"/>
                </a:lnTo>
                <a:lnTo>
                  <a:pt x="196" y="95"/>
                </a:lnTo>
                <a:lnTo>
                  <a:pt x="196" y="54"/>
                </a:lnTo>
                <a:lnTo>
                  <a:pt x="196" y="29"/>
                </a:lnTo>
                <a:lnTo>
                  <a:pt x="196" y="4"/>
                </a:lnTo>
                <a:lnTo>
                  <a:pt x="17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Rectangle 11">
            <a:extLst>
              <a:ext uri="{FF2B5EF4-FFF2-40B4-BE49-F238E27FC236}">
                <a16:creationId xmlns:a16="http://schemas.microsoft.com/office/drawing/2014/main" id="{1F3B88FA-B17A-33DF-D86E-66BDBF681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1025" y="3038475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AutoShape 12">
            <a:extLst>
              <a:ext uri="{FF2B5EF4-FFF2-40B4-BE49-F238E27FC236}">
                <a16:creationId xmlns:a16="http://schemas.microsoft.com/office/drawing/2014/main" id="{FB0974B5-FFD4-1DB5-9BCD-059DD179F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6125" y="3165475"/>
            <a:ext cx="641350" cy="241300"/>
          </a:xfrm>
          <a:prstGeom prst="rightArrow">
            <a:avLst>
              <a:gd name="adj1" fmla="val 50000"/>
              <a:gd name="adj2" fmla="val 132907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Rectangle 13">
            <a:extLst>
              <a:ext uri="{FF2B5EF4-FFF2-40B4-BE49-F238E27FC236}">
                <a16:creationId xmlns:a16="http://schemas.microsoft.com/office/drawing/2014/main" id="{940BFCF3-47EA-0B9A-6FF0-427D503EB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" y="3630613"/>
            <a:ext cx="71342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>
            <a:spAutoFit/>
          </a:bodyPr>
          <a:lstStyle/>
          <a:p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1       2      3      4       5      6</a:t>
            </a:r>
          </a:p>
        </p:txBody>
      </p:sp>
      <p:sp>
        <p:nvSpPr>
          <p:cNvPr id="14350" name="Rectangle 14">
            <a:extLst>
              <a:ext uri="{FF2B5EF4-FFF2-40B4-BE49-F238E27FC236}">
                <a16:creationId xmlns:a16="http://schemas.microsoft.com/office/drawing/2014/main" id="{00BC734E-08A3-D7F7-B15A-2686B9516F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8" y="4356100"/>
            <a:ext cx="73183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>
              <a:spcBef>
                <a:spcPct val="100000"/>
              </a:spcBef>
            </a:pPr>
            <a:r>
              <a:rPr lang="en-US" altLang="en-US" sz="24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MOVE 10 TO CountyTax(5)</a:t>
            </a:r>
            <a:endParaRPr lang="en-US" altLang="en-US" sz="2400"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spcBef>
                <a:spcPct val="100000"/>
              </a:spcBef>
            </a:pPr>
            <a:r>
              <a:rPr lang="en-US" altLang="en-US" sz="24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ADD TaxPaid TO CountyTax(CountyNum)</a:t>
            </a:r>
          </a:p>
          <a:p>
            <a:pPr>
              <a:spcBef>
                <a:spcPct val="100000"/>
              </a:spcBef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ADD </a:t>
            </a:r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TaxPaid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TO CountyTax(</a:t>
            </a:r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CountyNum + 2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)</a:t>
            </a:r>
          </a:p>
        </p:txBody>
      </p:sp>
      <p:sp>
        <p:nvSpPr>
          <p:cNvPr id="14351" name="Rectangle 15">
            <a:extLst>
              <a:ext uri="{FF2B5EF4-FFF2-40B4-BE49-F238E27FC236}">
                <a16:creationId xmlns:a16="http://schemas.microsoft.com/office/drawing/2014/main" id="{5376FE43-D0FD-E8B2-EE1A-0287D9F29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213" y="735013"/>
            <a:ext cx="8464550" cy="14319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A table is a contiguous sequence of memory locations called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elements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which all have the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same name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, and are uniquely identified by that name and by their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in the sequence.</a:t>
            </a:r>
          </a:p>
        </p:txBody>
      </p:sp>
      <p:sp>
        <p:nvSpPr>
          <p:cNvPr id="14352" name="Rectangle 16">
            <a:extLst>
              <a:ext uri="{FF2B5EF4-FFF2-40B4-BE49-F238E27FC236}">
                <a16:creationId xmlns:a16="http://schemas.microsoft.com/office/drawing/2014/main" id="{3376C0D7-C958-D6C8-CBCC-2B396C83E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3090863"/>
            <a:ext cx="63658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32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sp>
        <p:nvSpPr>
          <p:cNvPr id="14353" name="Rectangle 17">
            <a:extLst>
              <a:ext uri="{FF2B5EF4-FFF2-40B4-BE49-F238E27FC236}">
                <a16:creationId xmlns:a16="http://schemas.microsoft.com/office/drawing/2014/main" id="{18FF88AA-11F6-A2CD-B5DE-D7BCC93B1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1650" y="5772150"/>
            <a:ext cx="4814888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r>
              <a:rPr lang="en-US" altLang="en-US">
                <a:solidFill>
                  <a:schemeClr val="accent2"/>
                </a:solidFill>
                <a:effectLst/>
              </a:rPr>
              <a:t>55                                                               2</a:t>
            </a:r>
          </a:p>
        </p:txBody>
      </p:sp>
      <p:sp>
        <p:nvSpPr>
          <p:cNvPr id="14354" name="Rectangle 18">
            <a:extLst>
              <a:ext uri="{FF2B5EF4-FFF2-40B4-BE49-F238E27FC236}">
                <a16:creationId xmlns:a16="http://schemas.microsoft.com/office/drawing/2014/main" id="{2AD4E4D6-4F13-49FB-B580-BBF4318326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21200" y="3081338"/>
            <a:ext cx="636588" cy="530225"/>
          </a:xfrm>
          <a:noFill/>
          <a:ln/>
        </p:spPr>
        <p:txBody>
          <a:bodyPr wrap="none">
            <a:spAutoFit/>
          </a:bodyPr>
          <a:lstStyle/>
          <a:p>
            <a:pPr marL="0" indent="0">
              <a:spcBef>
                <a:spcPct val="5000"/>
              </a:spcBef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chemeClr val="tx2"/>
                </a:solidFill>
              </a:rPr>
              <a:t>55</a:t>
            </a:r>
          </a:p>
        </p:txBody>
      </p:sp>
      <p:sp>
        <p:nvSpPr>
          <p:cNvPr id="14355" name="Arc 19">
            <a:extLst>
              <a:ext uri="{FF2B5EF4-FFF2-40B4-BE49-F238E27FC236}">
                <a16:creationId xmlns:a16="http://schemas.microsoft.com/office/drawing/2014/main" id="{B04EAEF0-2153-14F7-C8CC-B689ECA99E13}"/>
              </a:ext>
            </a:extLst>
          </p:cNvPr>
          <p:cNvSpPr>
            <a:spLocks/>
          </p:cNvSpPr>
          <p:nvPr/>
        </p:nvSpPr>
        <p:spPr bwMode="auto">
          <a:xfrm>
            <a:off x="2300288" y="3416300"/>
            <a:ext cx="2143125" cy="245745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4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6"/>
                  <a:pt x="9660" y="8"/>
                  <a:pt x="21584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6"/>
                  <a:pt x="9660" y="8"/>
                  <a:pt x="21584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6" name="Rectangle 20">
            <a:extLst>
              <a:ext uri="{FF2B5EF4-FFF2-40B4-BE49-F238E27FC236}">
                <a16:creationId xmlns:a16="http://schemas.microsoft.com/office/drawing/2014/main" id="{E3633733-1421-67E7-76A1-64D6D1637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2743200"/>
            <a:ext cx="13128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altLang="en-US" sz="2000">
                <a:effectLst/>
              </a:rPr>
              <a:t>CountyTax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4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E58FC23-4894-8F83-C93E-D1EAFB0B3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2750" y="3057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1303400-2CA8-0781-766E-7C82E0B55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438" y="3076575"/>
            <a:ext cx="63658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32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55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BC3E9E44-E109-6534-8F8C-246C23182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6700" y="3057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A82DC114-8CDB-F51D-38B1-DD12048B5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7538" y="3062288"/>
            <a:ext cx="63658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32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55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0D1ADA36-629E-CB5B-F67F-92BFD2251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5300" y="3057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6A050BD4-5837-5F14-A8A6-817C065114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2536825" cy="476250"/>
          </a:xfrm>
          <a:noFill/>
          <a:ln/>
        </p:spPr>
        <p:txBody>
          <a:bodyPr/>
          <a:lstStyle/>
          <a:p>
            <a:r>
              <a:rPr lang="en-US" altLang="en-US"/>
              <a:t>Tables/Arrays</a:t>
            </a:r>
          </a:p>
        </p:txBody>
      </p:sp>
      <p:sp>
        <p:nvSpPr>
          <p:cNvPr id="16392" name="Rectangle 8">
            <a:extLst>
              <a:ext uri="{FF2B5EF4-FFF2-40B4-BE49-F238E27FC236}">
                <a16:creationId xmlns:a16="http://schemas.microsoft.com/office/drawing/2014/main" id="{EFFF691F-9C13-09DD-7039-5EDC88725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8" y="3057525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Rectangle 9">
            <a:extLst>
              <a:ext uri="{FF2B5EF4-FFF2-40B4-BE49-F238E27FC236}">
                <a16:creationId xmlns:a16="http://schemas.microsoft.com/office/drawing/2014/main" id="{91260700-F2AF-9732-61E9-586C66D62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4488" y="3057525"/>
            <a:ext cx="1331912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Rectangle 10">
            <a:extLst>
              <a:ext uri="{FF2B5EF4-FFF2-40B4-BE49-F238E27FC236}">
                <a16:creationId xmlns:a16="http://schemas.microsoft.com/office/drawing/2014/main" id="{48A07EE8-DF7D-F1FC-1C99-1786CBFC8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8325" y="3057525"/>
            <a:ext cx="1331913" cy="5318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Freeform 11">
            <a:extLst>
              <a:ext uri="{FF2B5EF4-FFF2-40B4-BE49-F238E27FC236}">
                <a16:creationId xmlns:a16="http://schemas.microsoft.com/office/drawing/2014/main" id="{EC0140F8-5372-884E-A3BB-0B15270B0D72}"/>
              </a:ext>
            </a:extLst>
          </p:cNvPr>
          <p:cNvSpPr>
            <a:spLocks/>
          </p:cNvSpPr>
          <p:nvPr/>
        </p:nvSpPr>
        <p:spPr bwMode="auto">
          <a:xfrm>
            <a:off x="7956550" y="3051175"/>
            <a:ext cx="312738" cy="531813"/>
          </a:xfrm>
          <a:custGeom>
            <a:avLst/>
            <a:gdLst>
              <a:gd name="T0" fmla="*/ 170 w 197"/>
              <a:gd name="T1" fmla="*/ 0 h 335"/>
              <a:gd name="T2" fmla="*/ 146 w 197"/>
              <a:gd name="T3" fmla="*/ 9 h 335"/>
              <a:gd name="T4" fmla="*/ 133 w 197"/>
              <a:gd name="T5" fmla="*/ 38 h 335"/>
              <a:gd name="T6" fmla="*/ 103 w 197"/>
              <a:gd name="T7" fmla="*/ 40 h 335"/>
              <a:gd name="T8" fmla="*/ 106 w 197"/>
              <a:gd name="T9" fmla="*/ 71 h 335"/>
              <a:gd name="T10" fmla="*/ 37 w 197"/>
              <a:gd name="T11" fmla="*/ 80 h 335"/>
              <a:gd name="T12" fmla="*/ 94 w 197"/>
              <a:gd name="T13" fmla="*/ 111 h 335"/>
              <a:gd name="T14" fmla="*/ 94 w 197"/>
              <a:gd name="T15" fmla="*/ 136 h 335"/>
              <a:gd name="T16" fmla="*/ 71 w 197"/>
              <a:gd name="T17" fmla="*/ 145 h 335"/>
              <a:gd name="T18" fmla="*/ 0 w 197"/>
              <a:gd name="T19" fmla="*/ 152 h 335"/>
              <a:gd name="T20" fmla="*/ 83 w 197"/>
              <a:gd name="T21" fmla="*/ 194 h 335"/>
              <a:gd name="T22" fmla="*/ 106 w 197"/>
              <a:gd name="T23" fmla="*/ 202 h 335"/>
              <a:gd name="T24" fmla="*/ 124 w 197"/>
              <a:gd name="T25" fmla="*/ 221 h 335"/>
              <a:gd name="T26" fmla="*/ 103 w 197"/>
              <a:gd name="T27" fmla="*/ 243 h 335"/>
              <a:gd name="T28" fmla="*/ 82 w 197"/>
              <a:gd name="T29" fmla="*/ 260 h 335"/>
              <a:gd name="T30" fmla="*/ 52 w 197"/>
              <a:gd name="T31" fmla="*/ 269 h 335"/>
              <a:gd name="T32" fmla="*/ 28 w 197"/>
              <a:gd name="T33" fmla="*/ 292 h 335"/>
              <a:gd name="T34" fmla="*/ 79 w 197"/>
              <a:gd name="T35" fmla="*/ 312 h 335"/>
              <a:gd name="T36" fmla="*/ 102 w 197"/>
              <a:gd name="T37" fmla="*/ 325 h 335"/>
              <a:gd name="T38" fmla="*/ 126 w 197"/>
              <a:gd name="T39" fmla="*/ 325 h 335"/>
              <a:gd name="T40" fmla="*/ 152 w 197"/>
              <a:gd name="T41" fmla="*/ 334 h 335"/>
              <a:gd name="T42" fmla="*/ 167 w 197"/>
              <a:gd name="T43" fmla="*/ 328 h 335"/>
              <a:gd name="T44" fmla="*/ 184 w 197"/>
              <a:gd name="T45" fmla="*/ 332 h 335"/>
              <a:gd name="T46" fmla="*/ 196 w 197"/>
              <a:gd name="T47" fmla="*/ 327 h 335"/>
              <a:gd name="T48" fmla="*/ 196 w 197"/>
              <a:gd name="T49" fmla="*/ 301 h 335"/>
              <a:gd name="T50" fmla="*/ 196 w 197"/>
              <a:gd name="T51" fmla="*/ 277 h 335"/>
              <a:gd name="T52" fmla="*/ 196 w 197"/>
              <a:gd name="T53" fmla="*/ 252 h 335"/>
              <a:gd name="T54" fmla="*/ 193 w 197"/>
              <a:gd name="T55" fmla="*/ 224 h 335"/>
              <a:gd name="T56" fmla="*/ 196 w 197"/>
              <a:gd name="T57" fmla="*/ 202 h 335"/>
              <a:gd name="T58" fmla="*/ 196 w 197"/>
              <a:gd name="T59" fmla="*/ 177 h 335"/>
              <a:gd name="T60" fmla="*/ 196 w 197"/>
              <a:gd name="T61" fmla="*/ 136 h 335"/>
              <a:gd name="T62" fmla="*/ 196 w 197"/>
              <a:gd name="T63" fmla="*/ 95 h 335"/>
              <a:gd name="T64" fmla="*/ 196 w 197"/>
              <a:gd name="T65" fmla="*/ 54 h 335"/>
              <a:gd name="T66" fmla="*/ 196 w 197"/>
              <a:gd name="T67" fmla="*/ 29 h 335"/>
              <a:gd name="T68" fmla="*/ 196 w 197"/>
              <a:gd name="T69" fmla="*/ 4 h 335"/>
              <a:gd name="T70" fmla="*/ 170 w 197"/>
              <a:gd name="T71" fmla="*/ 0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97" h="335">
                <a:moveTo>
                  <a:pt x="170" y="0"/>
                </a:moveTo>
                <a:lnTo>
                  <a:pt x="146" y="9"/>
                </a:lnTo>
                <a:lnTo>
                  <a:pt x="133" y="38"/>
                </a:lnTo>
                <a:lnTo>
                  <a:pt x="103" y="40"/>
                </a:lnTo>
                <a:lnTo>
                  <a:pt x="106" y="71"/>
                </a:lnTo>
                <a:lnTo>
                  <a:pt x="37" y="80"/>
                </a:lnTo>
                <a:lnTo>
                  <a:pt x="94" y="111"/>
                </a:lnTo>
                <a:lnTo>
                  <a:pt x="94" y="136"/>
                </a:lnTo>
                <a:lnTo>
                  <a:pt x="71" y="145"/>
                </a:lnTo>
                <a:lnTo>
                  <a:pt x="0" y="152"/>
                </a:lnTo>
                <a:lnTo>
                  <a:pt x="83" y="194"/>
                </a:lnTo>
                <a:lnTo>
                  <a:pt x="106" y="202"/>
                </a:lnTo>
                <a:lnTo>
                  <a:pt x="124" y="221"/>
                </a:lnTo>
                <a:lnTo>
                  <a:pt x="103" y="243"/>
                </a:lnTo>
                <a:lnTo>
                  <a:pt x="82" y="260"/>
                </a:lnTo>
                <a:lnTo>
                  <a:pt x="52" y="269"/>
                </a:lnTo>
                <a:lnTo>
                  <a:pt x="28" y="292"/>
                </a:lnTo>
                <a:lnTo>
                  <a:pt x="79" y="312"/>
                </a:lnTo>
                <a:lnTo>
                  <a:pt x="102" y="325"/>
                </a:lnTo>
                <a:lnTo>
                  <a:pt x="126" y="325"/>
                </a:lnTo>
                <a:lnTo>
                  <a:pt x="152" y="334"/>
                </a:lnTo>
                <a:lnTo>
                  <a:pt x="167" y="328"/>
                </a:lnTo>
                <a:lnTo>
                  <a:pt x="184" y="332"/>
                </a:lnTo>
                <a:lnTo>
                  <a:pt x="196" y="327"/>
                </a:lnTo>
                <a:lnTo>
                  <a:pt x="196" y="301"/>
                </a:lnTo>
                <a:lnTo>
                  <a:pt x="196" y="277"/>
                </a:lnTo>
                <a:lnTo>
                  <a:pt x="196" y="252"/>
                </a:lnTo>
                <a:lnTo>
                  <a:pt x="193" y="224"/>
                </a:lnTo>
                <a:lnTo>
                  <a:pt x="196" y="202"/>
                </a:lnTo>
                <a:lnTo>
                  <a:pt x="196" y="177"/>
                </a:lnTo>
                <a:lnTo>
                  <a:pt x="196" y="136"/>
                </a:lnTo>
                <a:lnTo>
                  <a:pt x="196" y="95"/>
                </a:lnTo>
                <a:lnTo>
                  <a:pt x="196" y="54"/>
                </a:lnTo>
                <a:lnTo>
                  <a:pt x="196" y="29"/>
                </a:lnTo>
                <a:lnTo>
                  <a:pt x="196" y="4"/>
                </a:lnTo>
                <a:lnTo>
                  <a:pt x="17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Rectangle 12">
            <a:extLst>
              <a:ext uri="{FF2B5EF4-FFF2-40B4-BE49-F238E27FC236}">
                <a16:creationId xmlns:a16="http://schemas.microsoft.com/office/drawing/2014/main" id="{5EAA7041-085C-359F-E0FE-2738FAC7F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1025" y="3038475"/>
            <a:ext cx="90488" cy="6000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AutoShape 13">
            <a:extLst>
              <a:ext uri="{FF2B5EF4-FFF2-40B4-BE49-F238E27FC236}">
                <a16:creationId xmlns:a16="http://schemas.microsoft.com/office/drawing/2014/main" id="{F2A02F9E-5FF0-588C-59EF-DFBE40E90A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6125" y="3165475"/>
            <a:ext cx="641350" cy="241300"/>
          </a:xfrm>
          <a:prstGeom prst="rightArrow">
            <a:avLst>
              <a:gd name="adj1" fmla="val 50000"/>
              <a:gd name="adj2" fmla="val 132907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Rectangle 14">
            <a:extLst>
              <a:ext uri="{FF2B5EF4-FFF2-40B4-BE49-F238E27FC236}">
                <a16:creationId xmlns:a16="http://schemas.microsoft.com/office/drawing/2014/main" id="{973325BE-9BFC-3C23-8D41-52BCD4DC0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" y="3630613"/>
            <a:ext cx="71342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>
            <a:spAutoFit/>
          </a:bodyPr>
          <a:lstStyle/>
          <a:p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1       2      3      4       5      6</a:t>
            </a:r>
          </a:p>
        </p:txBody>
      </p:sp>
      <p:sp>
        <p:nvSpPr>
          <p:cNvPr id="16399" name="Rectangle 15">
            <a:extLst>
              <a:ext uri="{FF2B5EF4-FFF2-40B4-BE49-F238E27FC236}">
                <a16:creationId xmlns:a16="http://schemas.microsoft.com/office/drawing/2014/main" id="{2331F854-A548-317F-B065-AF159EC92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8" y="4370388"/>
            <a:ext cx="718185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>
              <a:spcBef>
                <a:spcPct val="100000"/>
              </a:spcBef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MOVE 10 TO CountyTax(</a:t>
            </a:r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)</a:t>
            </a:r>
          </a:p>
          <a:p>
            <a:pPr>
              <a:spcBef>
                <a:spcPct val="100000"/>
              </a:spcBef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ADD TaxPaid TO CountyTax(</a:t>
            </a:r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CountyNum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)</a:t>
            </a:r>
          </a:p>
          <a:p>
            <a:pPr>
              <a:spcBef>
                <a:spcPct val="100000"/>
              </a:spcBef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ADD TaxPaid TO CountyTax(</a:t>
            </a:r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CountyNum + 2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)</a:t>
            </a:r>
          </a:p>
        </p:txBody>
      </p:sp>
      <p:sp>
        <p:nvSpPr>
          <p:cNvPr id="16400" name="Rectangle 16">
            <a:extLst>
              <a:ext uri="{FF2B5EF4-FFF2-40B4-BE49-F238E27FC236}">
                <a16:creationId xmlns:a16="http://schemas.microsoft.com/office/drawing/2014/main" id="{C06E5C0A-F5E9-17E2-7C62-64D075669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213" y="735013"/>
            <a:ext cx="8464550" cy="14319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2400">
                <a:solidFill>
                  <a:srgbClr val="000000"/>
                </a:solidFill>
                <a:effectLst/>
              </a:rPr>
              <a:t>A table is a contiguous sequence of memory locations called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elements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which all have the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same name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, and are uniquely identified by that name and by their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in the sequence.  </a:t>
            </a:r>
          </a:p>
        </p:txBody>
      </p:sp>
      <p:sp>
        <p:nvSpPr>
          <p:cNvPr id="16401" name="Rectangle 17">
            <a:extLst>
              <a:ext uri="{FF2B5EF4-FFF2-40B4-BE49-F238E27FC236}">
                <a16:creationId xmlns:a16="http://schemas.microsoft.com/office/drawing/2014/main" id="{7F76A1A7-793C-D471-5FC5-D8A10D71B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3090863"/>
            <a:ext cx="63658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en-US" altLang="en-US" sz="32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sp>
        <p:nvSpPr>
          <p:cNvPr id="16402" name="Rectangle 18">
            <a:extLst>
              <a:ext uri="{FF2B5EF4-FFF2-40B4-BE49-F238E27FC236}">
                <a16:creationId xmlns:a16="http://schemas.microsoft.com/office/drawing/2014/main" id="{A5EAC22B-7963-835F-3351-D1AC4E40DD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49513" y="1731963"/>
            <a:ext cx="6045200" cy="2720975"/>
          </a:xfrm>
          <a:noFill/>
          <a:ln/>
        </p:spPr>
        <p:txBody>
          <a:bodyPr>
            <a:spAutoFit/>
          </a:bodyPr>
          <a:lstStyle/>
          <a:p>
            <a:pPr marL="0" indent="0">
              <a:spcBef>
                <a:spcPct val="5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0000"/>
                </a:solidFill>
                <a:effectLst/>
              </a:rPr>
              <a:t>The position index is called a</a:t>
            </a:r>
            <a: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>
                <a:solidFill>
                  <a:schemeClr val="accent2"/>
                </a:solidFill>
              </a:rPr>
              <a:t>subscript</a:t>
            </a:r>
            <a:r>
              <a:rPr lang="en-US" altLang="en-US">
                <a:solidFill>
                  <a:srgbClr val="000000"/>
                </a:solidFill>
                <a:effectLst/>
              </a:rPr>
              <a:t>.</a:t>
            </a:r>
            <a:br>
              <a:rPr lang="en-US" altLang="en-US">
                <a:solidFill>
                  <a:schemeClr val="tx2"/>
                </a:solidFill>
              </a:rPr>
            </a:br>
            <a:br>
              <a:rPr lang="en-US" altLang="en-US">
                <a:solidFill>
                  <a:schemeClr val="tx2"/>
                </a:solidFill>
              </a:rPr>
            </a:br>
            <a:br>
              <a:rPr lang="en-US" altLang="en-US">
                <a:solidFill>
                  <a:schemeClr val="tx2"/>
                </a:solidFill>
              </a:rPr>
            </a:br>
            <a:br>
              <a:rPr lang="en-US" altLang="en-US">
                <a:solidFill>
                  <a:schemeClr val="tx2"/>
                </a:solidFill>
              </a:rPr>
            </a:br>
            <a:br>
              <a:rPr lang="en-US" altLang="en-US">
                <a:solidFill>
                  <a:schemeClr val="tx2"/>
                </a:solidFill>
              </a:rPr>
            </a:br>
            <a:br>
              <a:rPr lang="en-US" altLang="en-US">
                <a:solidFill>
                  <a:schemeClr val="tx2"/>
                </a:solidFill>
              </a:rPr>
            </a:br>
            <a:r>
              <a:rPr lang="en-US" altLang="en-US">
                <a:solidFill>
                  <a:schemeClr val="tx2"/>
                </a:solidFill>
              </a:rPr>
              <a:t>                                              </a:t>
            </a:r>
            <a:br>
              <a:rPr lang="en-US" altLang="en-US">
                <a:solidFill>
                  <a:schemeClr val="tx2"/>
                </a:solidFill>
              </a:rPr>
            </a:br>
            <a:r>
              <a:rPr lang="en-US" altLang="en-US">
                <a:solidFill>
                  <a:schemeClr val="tx2"/>
                </a:solidFill>
              </a:rPr>
              <a:t>                                Subscript</a:t>
            </a:r>
          </a:p>
        </p:txBody>
      </p:sp>
      <p:sp>
        <p:nvSpPr>
          <p:cNvPr id="16403" name="Arc 19">
            <a:extLst>
              <a:ext uri="{FF2B5EF4-FFF2-40B4-BE49-F238E27FC236}">
                <a16:creationId xmlns:a16="http://schemas.microsoft.com/office/drawing/2014/main" id="{8EEEB825-3611-9BBC-7012-4FD98F47CBD4}"/>
              </a:ext>
            </a:extLst>
          </p:cNvPr>
          <p:cNvSpPr>
            <a:spLocks/>
          </p:cNvSpPr>
          <p:nvPr/>
        </p:nvSpPr>
        <p:spPr bwMode="auto">
          <a:xfrm>
            <a:off x="4629150" y="4186238"/>
            <a:ext cx="642938" cy="2286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47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91"/>
                  <a:pt x="9638" y="29"/>
                  <a:pt x="21547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91"/>
                  <a:pt x="9638" y="29"/>
                  <a:pt x="21547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0">
            <a:extLst>
              <a:ext uri="{FF2B5EF4-FFF2-40B4-BE49-F238E27FC236}">
                <a16:creationId xmlns:a16="http://schemas.microsoft.com/office/drawing/2014/main" id="{5368A40A-484C-3D41-241E-17574A92D8D1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2175" y="4386263"/>
            <a:ext cx="0" cy="8286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Arc 21">
            <a:extLst>
              <a:ext uri="{FF2B5EF4-FFF2-40B4-BE49-F238E27FC236}">
                <a16:creationId xmlns:a16="http://schemas.microsoft.com/office/drawing/2014/main" id="{42540DBB-3D78-1607-3474-D60A1903E2F6}"/>
              </a:ext>
            </a:extLst>
          </p:cNvPr>
          <p:cNvSpPr>
            <a:spLocks/>
          </p:cNvSpPr>
          <p:nvPr/>
        </p:nvSpPr>
        <p:spPr bwMode="auto">
          <a:xfrm>
            <a:off x="6729413" y="4216400"/>
            <a:ext cx="500062" cy="1600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Rectangle 22">
            <a:extLst>
              <a:ext uri="{FF2B5EF4-FFF2-40B4-BE49-F238E27FC236}">
                <a16:creationId xmlns:a16="http://schemas.microsoft.com/office/drawing/2014/main" id="{6E27CF00-B71A-5499-2210-2990690D3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2743200"/>
            <a:ext cx="13128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altLang="en-US" sz="2000">
                <a:effectLst/>
              </a:rPr>
              <a:t>CountyTax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F91F015-B74F-0B52-3431-EE0E05249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63" y="1039813"/>
            <a:ext cx="8054975" cy="5551487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>
              <a:lnSpc>
                <a:spcPct val="80000"/>
              </a:lnSpc>
              <a:spcBef>
                <a:spcPct val="35000"/>
              </a:spcBef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OPEN INPUT TaxFile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READ TaxFile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AT END SET EndOfTaxFile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END-READ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EndOfTaxFile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ADD TaxPaid TO CountyTax(CountyNum)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READ TaxFile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AT END SET EndOfTaxFile TO TRUE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END-READ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END-PERFORM.</a:t>
            </a:r>
            <a:endParaRPr lang="en-US" altLang="en-US" sz="2000">
              <a:solidFill>
                <a:srgbClr val="000000"/>
              </a:solidFill>
              <a:effectLst/>
            </a:endParaRP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VARYING Idx FROM 1 BY 1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UNTIL Idx GREATER THAN 26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DISPLAY "County ", CountyNum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" tax total is " CountyTax(Idx)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</a:t>
            </a: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CLOSE TaxFile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  <p:sp>
        <p:nvSpPr>
          <p:cNvPr id="18435" name="Freeform 3">
            <a:extLst>
              <a:ext uri="{FF2B5EF4-FFF2-40B4-BE49-F238E27FC236}">
                <a16:creationId xmlns:a16="http://schemas.microsoft.com/office/drawing/2014/main" id="{9165D4A2-3542-2210-2D0B-4FD75A5F9FA7}"/>
              </a:ext>
            </a:extLst>
          </p:cNvPr>
          <p:cNvSpPr>
            <a:spLocks/>
          </p:cNvSpPr>
          <p:nvPr/>
        </p:nvSpPr>
        <p:spPr bwMode="auto">
          <a:xfrm>
            <a:off x="257175" y="1011238"/>
            <a:ext cx="8297863" cy="1144587"/>
          </a:xfrm>
          <a:custGeom>
            <a:avLst/>
            <a:gdLst>
              <a:gd name="T0" fmla="*/ 243 w 5227"/>
              <a:gd name="T1" fmla="*/ 3 h 721"/>
              <a:gd name="T2" fmla="*/ 477 w 5227"/>
              <a:gd name="T3" fmla="*/ 3 h 721"/>
              <a:gd name="T4" fmla="*/ 666 w 5227"/>
              <a:gd name="T5" fmla="*/ 3 h 721"/>
              <a:gd name="T6" fmla="*/ 855 w 5227"/>
              <a:gd name="T7" fmla="*/ 3 h 721"/>
              <a:gd name="T8" fmla="*/ 1080 w 5227"/>
              <a:gd name="T9" fmla="*/ 3 h 721"/>
              <a:gd name="T10" fmla="*/ 1278 w 5227"/>
              <a:gd name="T11" fmla="*/ 3 h 721"/>
              <a:gd name="T12" fmla="*/ 1503 w 5227"/>
              <a:gd name="T13" fmla="*/ 3 h 721"/>
              <a:gd name="T14" fmla="*/ 1737 w 5227"/>
              <a:gd name="T15" fmla="*/ 3 h 721"/>
              <a:gd name="T16" fmla="*/ 1962 w 5227"/>
              <a:gd name="T17" fmla="*/ 3 h 721"/>
              <a:gd name="T18" fmla="*/ 2178 w 5227"/>
              <a:gd name="T19" fmla="*/ 3 h 721"/>
              <a:gd name="T20" fmla="*/ 2385 w 5227"/>
              <a:gd name="T21" fmla="*/ 3 h 721"/>
              <a:gd name="T22" fmla="*/ 2628 w 5227"/>
              <a:gd name="T23" fmla="*/ 3 h 721"/>
              <a:gd name="T24" fmla="*/ 2826 w 5227"/>
              <a:gd name="T25" fmla="*/ 3 h 721"/>
              <a:gd name="T26" fmla="*/ 3024 w 5227"/>
              <a:gd name="T27" fmla="*/ 3 h 721"/>
              <a:gd name="T28" fmla="*/ 3249 w 5227"/>
              <a:gd name="T29" fmla="*/ 3 h 721"/>
              <a:gd name="T30" fmla="*/ 3519 w 5227"/>
              <a:gd name="T31" fmla="*/ 3 h 721"/>
              <a:gd name="T32" fmla="*/ 3717 w 5227"/>
              <a:gd name="T33" fmla="*/ 3 h 721"/>
              <a:gd name="T34" fmla="*/ 3942 w 5227"/>
              <a:gd name="T35" fmla="*/ 3 h 721"/>
              <a:gd name="T36" fmla="*/ 4149 w 5227"/>
              <a:gd name="T37" fmla="*/ 3 h 721"/>
              <a:gd name="T38" fmla="*/ 4356 w 5227"/>
              <a:gd name="T39" fmla="*/ 3 h 721"/>
              <a:gd name="T40" fmla="*/ 4545 w 5227"/>
              <a:gd name="T41" fmla="*/ 3 h 721"/>
              <a:gd name="T42" fmla="*/ 4743 w 5227"/>
              <a:gd name="T43" fmla="*/ 3 h 721"/>
              <a:gd name="T44" fmla="*/ 4941 w 5227"/>
              <a:gd name="T45" fmla="*/ 3 h 721"/>
              <a:gd name="T46" fmla="*/ 5139 w 5227"/>
              <a:gd name="T47" fmla="*/ 3 h 721"/>
              <a:gd name="T48" fmla="*/ 5226 w 5227"/>
              <a:gd name="T49" fmla="*/ 144 h 721"/>
              <a:gd name="T50" fmla="*/ 5226 w 5227"/>
              <a:gd name="T51" fmla="*/ 333 h 721"/>
              <a:gd name="T52" fmla="*/ 5226 w 5227"/>
              <a:gd name="T53" fmla="*/ 522 h 721"/>
              <a:gd name="T54" fmla="*/ 5184 w 5227"/>
              <a:gd name="T55" fmla="*/ 720 h 721"/>
              <a:gd name="T56" fmla="*/ 4995 w 5227"/>
              <a:gd name="T57" fmla="*/ 666 h 721"/>
              <a:gd name="T58" fmla="*/ 4806 w 5227"/>
              <a:gd name="T59" fmla="*/ 594 h 721"/>
              <a:gd name="T60" fmla="*/ 4599 w 5227"/>
              <a:gd name="T61" fmla="*/ 540 h 721"/>
              <a:gd name="T62" fmla="*/ 4410 w 5227"/>
              <a:gd name="T63" fmla="*/ 495 h 721"/>
              <a:gd name="T64" fmla="*/ 4302 w 5227"/>
              <a:gd name="T65" fmla="*/ 477 h 721"/>
              <a:gd name="T66" fmla="*/ 4212 w 5227"/>
              <a:gd name="T67" fmla="*/ 297 h 721"/>
              <a:gd name="T68" fmla="*/ 4086 w 5227"/>
              <a:gd name="T69" fmla="*/ 414 h 721"/>
              <a:gd name="T70" fmla="*/ 3933 w 5227"/>
              <a:gd name="T71" fmla="*/ 540 h 721"/>
              <a:gd name="T72" fmla="*/ 3744 w 5227"/>
              <a:gd name="T73" fmla="*/ 504 h 721"/>
              <a:gd name="T74" fmla="*/ 3537 w 5227"/>
              <a:gd name="T75" fmla="*/ 495 h 721"/>
              <a:gd name="T76" fmla="*/ 3357 w 5227"/>
              <a:gd name="T77" fmla="*/ 333 h 721"/>
              <a:gd name="T78" fmla="*/ 3177 w 5227"/>
              <a:gd name="T79" fmla="*/ 387 h 721"/>
              <a:gd name="T80" fmla="*/ 2970 w 5227"/>
              <a:gd name="T81" fmla="*/ 333 h 721"/>
              <a:gd name="T82" fmla="*/ 2727 w 5227"/>
              <a:gd name="T83" fmla="*/ 234 h 721"/>
              <a:gd name="T84" fmla="*/ 2529 w 5227"/>
              <a:gd name="T85" fmla="*/ 234 h 721"/>
              <a:gd name="T86" fmla="*/ 2331 w 5227"/>
              <a:gd name="T87" fmla="*/ 234 h 721"/>
              <a:gd name="T88" fmla="*/ 2133 w 5227"/>
              <a:gd name="T89" fmla="*/ 180 h 721"/>
              <a:gd name="T90" fmla="*/ 1899 w 5227"/>
              <a:gd name="T91" fmla="*/ 207 h 721"/>
              <a:gd name="T92" fmla="*/ 1719 w 5227"/>
              <a:gd name="T93" fmla="*/ 180 h 721"/>
              <a:gd name="T94" fmla="*/ 1521 w 5227"/>
              <a:gd name="T95" fmla="*/ 153 h 721"/>
              <a:gd name="T96" fmla="*/ 1323 w 5227"/>
              <a:gd name="T97" fmla="*/ 198 h 721"/>
              <a:gd name="T98" fmla="*/ 1116 w 5227"/>
              <a:gd name="T99" fmla="*/ 180 h 721"/>
              <a:gd name="T100" fmla="*/ 927 w 5227"/>
              <a:gd name="T101" fmla="*/ 198 h 721"/>
              <a:gd name="T102" fmla="*/ 702 w 5227"/>
              <a:gd name="T103" fmla="*/ 216 h 721"/>
              <a:gd name="T104" fmla="*/ 477 w 5227"/>
              <a:gd name="T105" fmla="*/ 234 h 721"/>
              <a:gd name="T106" fmla="*/ 243 w 5227"/>
              <a:gd name="T107" fmla="*/ 225 h 721"/>
              <a:gd name="T108" fmla="*/ 54 w 5227"/>
              <a:gd name="T109" fmla="*/ 270 h 721"/>
              <a:gd name="T110" fmla="*/ 0 w 5227"/>
              <a:gd name="T111" fmla="*/ 135 h 721"/>
              <a:gd name="T112" fmla="*/ 81 w 5227"/>
              <a:gd name="T113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5227" h="721">
                <a:moveTo>
                  <a:pt x="81" y="3"/>
                </a:moveTo>
                <a:lnTo>
                  <a:pt x="108" y="3"/>
                </a:lnTo>
                <a:lnTo>
                  <a:pt x="135" y="3"/>
                </a:lnTo>
                <a:lnTo>
                  <a:pt x="162" y="3"/>
                </a:lnTo>
                <a:lnTo>
                  <a:pt x="189" y="3"/>
                </a:lnTo>
                <a:lnTo>
                  <a:pt x="216" y="3"/>
                </a:lnTo>
                <a:lnTo>
                  <a:pt x="243" y="3"/>
                </a:lnTo>
                <a:lnTo>
                  <a:pt x="270" y="3"/>
                </a:lnTo>
                <a:lnTo>
                  <a:pt x="315" y="3"/>
                </a:lnTo>
                <a:lnTo>
                  <a:pt x="369" y="3"/>
                </a:lnTo>
                <a:lnTo>
                  <a:pt x="396" y="3"/>
                </a:lnTo>
                <a:lnTo>
                  <a:pt x="423" y="3"/>
                </a:lnTo>
                <a:lnTo>
                  <a:pt x="450" y="3"/>
                </a:lnTo>
                <a:lnTo>
                  <a:pt x="477" y="3"/>
                </a:lnTo>
                <a:lnTo>
                  <a:pt x="504" y="3"/>
                </a:lnTo>
                <a:lnTo>
                  <a:pt x="531" y="3"/>
                </a:lnTo>
                <a:lnTo>
                  <a:pt x="558" y="3"/>
                </a:lnTo>
                <a:lnTo>
                  <a:pt x="585" y="3"/>
                </a:lnTo>
                <a:lnTo>
                  <a:pt x="612" y="3"/>
                </a:lnTo>
                <a:lnTo>
                  <a:pt x="639" y="3"/>
                </a:lnTo>
                <a:lnTo>
                  <a:pt x="666" y="3"/>
                </a:lnTo>
                <a:lnTo>
                  <a:pt x="693" y="3"/>
                </a:lnTo>
                <a:lnTo>
                  <a:pt x="720" y="3"/>
                </a:lnTo>
                <a:lnTo>
                  <a:pt x="747" y="3"/>
                </a:lnTo>
                <a:lnTo>
                  <a:pt x="774" y="3"/>
                </a:lnTo>
                <a:lnTo>
                  <a:pt x="801" y="3"/>
                </a:lnTo>
                <a:lnTo>
                  <a:pt x="828" y="3"/>
                </a:lnTo>
                <a:lnTo>
                  <a:pt x="855" y="3"/>
                </a:lnTo>
                <a:lnTo>
                  <a:pt x="900" y="3"/>
                </a:lnTo>
                <a:lnTo>
                  <a:pt x="945" y="3"/>
                </a:lnTo>
                <a:lnTo>
                  <a:pt x="972" y="3"/>
                </a:lnTo>
                <a:lnTo>
                  <a:pt x="999" y="3"/>
                </a:lnTo>
                <a:lnTo>
                  <a:pt x="1026" y="3"/>
                </a:lnTo>
                <a:lnTo>
                  <a:pt x="1053" y="3"/>
                </a:lnTo>
                <a:lnTo>
                  <a:pt x="1080" y="3"/>
                </a:lnTo>
                <a:lnTo>
                  <a:pt x="1107" y="3"/>
                </a:lnTo>
                <a:lnTo>
                  <a:pt x="1134" y="3"/>
                </a:lnTo>
                <a:lnTo>
                  <a:pt x="1161" y="3"/>
                </a:lnTo>
                <a:lnTo>
                  <a:pt x="1188" y="3"/>
                </a:lnTo>
                <a:lnTo>
                  <a:pt x="1215" y="3"/>
                </a:lnTo>
                <a:lnTo>
                  <a:pt x="1251" y="3"/>
                </a:lnTo>
                <a:lnTo>
                  <a:pt x="1278" y="3"/>
                </a:lnTo>
                <a:lnTo>
                  <a:pt x="1305" y="3"/>
                </a:lnTo>
                <a:lnTo>
                  <a:pt x="1341" y="3"/>
                </a:lnTo>
                <a:lnTo>
                  <a:pt x="1377" y="3"/>
                </a:lnTo>
                <a:lnTo>
                  <a:pt x="1413" y="3"/>
                </a:lnTo>
                <a:lnTo>
                  <a:pt x="1449" y="3"/>
                </a:lnTo>
                <a:lnTo>
                  <a:pt x="1476" y="3"/>
                </a:lnTo>
                <a:lnTo>
                  <a:pt x="1503" y="3"/>
                </a:lnTo>
                <a:lnTo>
                  <a:pt x="1530" y="3"/>
                </a:lnTo>
                <a:lnTo>
                  <a:pt x="1557" y="3"/>
                </a:lnTo>
                <a:lnTo>
                  <a:pt x="1584" y="3"/>
                </a:lnTo>
                <a:lnTo>
                  <a:pt x="1620" y="3"/>
                </a:lnTo>
                <a:lnTo>
                  <a:pt x="1665" y="3"/>
                </a:lnTo>
                <a:lnTo>
                  <a:pt x="1701" y="3"/>
                </a:lnTo>
                <a:lnTo>
                  <a:pt x="1737" y="3"/>
                </a:lnTo>
                <a:lnTo>
                  <a:pt x="1773" y="3"/>
                </a:lnTo>
                <a:lnTo>
                  <a:pt x="1809" y="3"/>
                </a:lnTo>
                <a:lnTo>
                  <a:pt x="1836" y="3"/>
                </a:lnTo>
                <a:lnTo>
                  <a:pt x="1881" y="3"/>
                </a:lnTo>
                <a:lnTo>
                  <a:pt x="1908" y="3"/>
                </a:lnTo>
                <a:lnTo>
                  <a:pt x="1935" y="3"/>
                </a:lnTo>
                <a:lnTo>
                  <a:pt x="1962" y="3"/>
                </a:lnTo>
                <a:lnTo>
                  <a:pt x="1989" y="3"/>
                </a:lnTo>
                <a:lnTo>
                  <a:pt x="2034" y="3"/>
                </a:lnTo>
                <a:lnTo>
                  <a:pt x="2061" y="3"/>
                </a:lnTo>
                <a:lnTo>
                  <a:pt x="2088" y="3"/>
                </a:lnTo>
                <a:lnTo>
                  <a:pt x="2124" y="3"/>
                </a:lnTo>
                <a:lnTo>
                  <a:pt x="2151" y="3"/>
                </a:lnTo>
                <a:lnTo>
                  <a:pt x="2178" y="3"/>
                </a:lnTo>
                <a:lnTo>
                  <a:pt x="2205" y="3"/>
                </a:lnTo>
                <a:lnTo>
                  <a:pt x="2232" y="3"/>
                </a:lnTo>
                <a:lnTo>
                  <a:pt x="2259" y="3"/>
                </a:lnTo>
                <a:lnTo>
                  <a:pt x="2286" y="3"/>
                </a:lnTo>
                <a:lnTo>
                  <a:pt x="2313" y="3"/>
                </a:lnTo>
                <a:lnTo>
                  <a:pt x="2349" y="3"/>
                </a:lnTo>
                <a:lnTo>
                  <a:pt x="2385" y="3"/>
                </a:lnTo>
                <a:lnTo>
                  <a:pt x="2421" y="3"/>
                </a:lnTo>
                <a:lnTo>
                  <a:pt x="2457" y="3"/>
                </a:lnTo>
                <a:lnTo>
                  <a:pt x="2493" y="3"/>
                </a:lnTo>
                <a:lnTo>
                  <a:pt x="2520" y="3"/>
                </a:lnTo>
                <a:lnTo>
                  <a:pt x="2565" y="3"/>
                </a:lnTo>
                <a:lnTo>
                  <a:pt x="2601" y="3"/>
                </a:lnTo>
                <a:lnTo>
                  <a:pt x="2628" y="3"/>
                </a:lnTo>
                <a:lnTo>
                  <a:pt x="2655" y="3"/>
                </a:lnTo>
                <a:lnTo>
                  <a:pt x="2682" y="3"/>
                </a:lnTo>
                <a:lnTo>
                  <a:pt x="2709" y="3"/>
                </a:lnTo>
                <a:lnTo>
                  <a:pt x="2745" y="3"/>
                </a:lnTo>
                <a:lnTo>
                  <a:pt x="2772" y="3"/>
                </a:lnTo>
                <a:lnTo>
                  <a:pt x="2799" y="3"/>
                </a:lnTo>
                <a:lnTo>
                  <a:pt x="2826" y="3"/>
                </a:lnTo>
                <a:lnTo>
                  <a:pt x="2853" y="3"/>
                </a:lnTo>
                <a:lnTo>
                  <a:pt x="2880" y="3"/>
                </a:lnTo>
                <a:lnTo>
                  <a:pt x="2907" y="3"/>
                </a:lnTo>
                <a:lnTo>
                  <a:pt x="2934" y="3"/>
                </a:lnTo>
                <a:lnTo>
                  <a:pt x="2961" y="3"/>
                </a:lnTo>
                <a:lnTo>
                  <a:pt x="2997" y="3"/>
                </a:lnTo>
                <a:lnTo>
                  <a:pt x="3024" y="3"/>
                </a:lnTo>
                <a:lnTo>
                  <a:pt x="3051" y="3"/>
                </a:lnTo>
                <a:lnTo>
                  <a:pt x="3078" y="3"/>
                </a:lnTo>
                <a:lnTo>
                  <a:pt x="3105" y="3"/>
                </a:lnTo>
                <a:lnTo>
                  <a:pt x="3141" y="3"/>
                </a:lnTo>
                <a:lnTo>
                  <a:pt x="3168" y="3"/>
                </a:lnTo>
                <a:lnTo>
                  <a:pt x="3204" y="3"/>
                </a:lnTo>
                <a:lnTo>
                  <a:pt x="3249" y="3"/>
                </a:lnTo>
                <a:lnTo>
                  <a:pt x="3303" y="3"/>
                </a:lnTo>
                <a:lnTo>
                  <a:pt x="3357" y="3"/>
                </a:lnTo>
                <a:lnTo>
                  <a:pt x="3393" y="3"/>
                </a:lnTo>
                <a:lnTo>
                  <a:pt x="3429" y="3"/>
                </a:lnTo>
                <a:lnTo>
                  <a:pt x="3465" y="3"/>
                </a:lnTo>
                <a:lnTo>
                  <a:pt x="3492" y="3"/>
                </a:lnTo>
                <a:lnTo>
                  <a:pt x="3519" y="3"/>
                </a:lnTo>
                <a:lnTo>
                  <a:pt x="3546" y="3"/>
                </a:lnTo>
                <a:lnTo>
                  <a:pt x="3582" y="3"/>
                </a:lnTo>
                <a:lnTo>
                  <a:pt x="3609" y="3"/>
                </a:lnTo>
                <a:lnTo>
                  <a:pt x="3636" y="3"/>
                </a:lnTo>
                <a:lnTo>
                  <a:pt x="3663" y="3"/>
                </a:lnTo>
                <a:lnTo>
                  <a:pt x="3690" y="3"/>
                </a:lnTo>
                <a:lnTo>
                  <a:pt x="3717" y="3"/>
                </a:lnTo>
                <a:lnTo>
                  <a:pt x="3753" y="3"/>
                </a:lnTo>
                <a:lnTo>
                  <a:pt x="3789" y="3"/>
                </a:lnTo>
                <a:lnTo>
                  <a:pt x="3825" y="3"/>
                </a:lnTo>
                <a:lnTo>
                  <a:pt x="3852" y="3"/>
                </a:lnTo>
                <a:lnTo>
                  <a:pt x="3888" y="3"/>
                </a:lnTo>
                <a:lnTo>
                  <a:pt x="3915" y="3"/>
                </a:lnTo>
                <a:lnTo>
                  <a:pt x="3942" y="3"/>
                </a:lnTo>
                <a:lnTo>
                  <a:pt x="3969" y="3"/>
                </a:lnTo>
                <a:lnTo>
                  <a:pt x="4005" y="3"/>
                </a:lnTo>
                <a:lnTo>
                  <a:pt x="4032" y="3"/>
                </a:lnTo>
                <a:lnTo>
                  <a:pt x="4059" y="3"/>
                </a:lnTo>
                <a:lnTo>
                  <a:pt x="4086" y="3"/>
                </a:lnTo>
                <a:lnTo>
                  <a:pt x="4113" y="3"/>
                </a:lnTo>
                <a:lnTo>
                  <a:pt x="4149" y="3"/>
                </a:lnTo>
                <a:lnTo>
                  <a:pt x="4185" y="3"/>
                </a:lnTo>
                <a:lnTo>
                  <a:pt x="4221" y="3"/>
                </a:lnTo>
                <a:lnTo>
                  <a:pt x="4248" y="3"/>
                </a:lnTo>
                <a:lnTo>
                  <a:pt x="4275" y="3"/>
                </a:lnTo>
                <a:lnTo>
                  <a:pt x="4302" y="3"/>
                </a:lnTo>
                <a:lnTo>
                  <a:pt x="4329" y="3"/>
                </a:lnTo>
                <a:lnTo>
                  <a:pt x="4356" y="3"/>
                </a:lnTo>
                <a:lnTo>
                  <a:pt x="4383" y="3"/>
                </a:lnTo>
                <a:lnTo>
                  <a:pt x="4410" y="3"/>
                </a:lnTo>
                <a:lnTo>
                  <a:pt x="4437" y="3"/>
                </a:lnTo>
                <a:lnTo>
                  <a:pt x="4464" y="3"/>
                </a:lnTo>
                <a:lnTo>
                  <a:pt x="4491" y="3"/>
                </a:lnTo>
                <a:lnTo>
                  <a:pt x="4518" y="3"/>
                </a:lnTo>
                <a:lnTo>
                  <a:pt x="4545" y="3"/>
                </a:lnTo>
                <a:lnTo>
                  <a:pt x="4581" y="3"/>
                </a:lnTo>
                <a:lnTo>
                  <a:pt x="4608" y="3"/>
                </a:lnTo>
                <a:lnTo>
                  <a:pt x="4635" y="3"/>
                </a:lnTo>
                <a:lnTo>
                  <a:pt x="4662" y="3"/>
                </a:lnTo>
                <a:lnTo>
                  <a:pt x="4689" y="3"/>
                </a:lnTo>
                <a:lnTo>
                  <a:pt x="4716" y="3"/>
                </a:lnTo>
                <a:lnTo>
                  <a:pt x="4743" y="3"/>
                </a:lnTo>
                <a:lnTo>
                  <a:pt x="4770" y="3"/>
                </a:lnTo>
                <a:lnTo>
                  <a:pt x="4797" y="3"/>
                </a:lnTo>
                <a:lnTo>
                  <a:pt x="4833" y="3"/>
                </a:lnTo>
                <a:lnTo>
                  <a:pt x="4860" y="3"/>
                </a:lnTo>
                <a:lnTo>
                  <a:pt x="4887" y="3"/>
                </a:lnTo>
                <a:lnTo>
                  <a:pt x="4914" y="3"/>
                </a:lnTo>
                <a:lnTo>
                  <a:pt x="4941" y="3"/>
                </a:lnTo>
                <a:lnTo>
                  <a:pt x="4968" y="3"/>
                </a:lnTo>
                <a:lnTo>
                  <a:pt x="4995" y="3"/>
                </a:lnTo>
                <a:lnTo>
                  <a:pt x="5022" y="3"/>
                </a:lnTo>
                <a:lnTo>
                  <a:pt x="5049" y="3"/>
                </a:lnTo>
                <a:lnTo>
                  <a:pt x="5085" y="3"/>
                </a:lnTo>
                <a:lnTo>
                  <a:pt x="5112" y="3"/>
                </a:lnTo>
                <a:lnTo>
                  <a:pt x="5139" y="3"/>
                </a:lnTo>
                <a:lnTo>
                  <a:pt x="5166" y="3"/>
                </a:lnTo>
                <a:lnTo>
                  <a:pt x="5193" y="3"/>
                </a:lnTo>
                <a:lnTo>
                  <a:pt x="5226" y="36"/>
                </a:lnTo>
                <a:lnTo>
                  <a:pt x="5226" y="63"/>
                </a:lnTo>
                <a:lnTo>
                  <a:pt x="5226" y="90"/>
                </a:lnTo>
                <a:lnTo>
                  <a:pt x="5226" y="117"/>
                </a:lnTo>
                <a:lnTo>
                  <a:pt x="5226" y="144"/>
                </a:lnTo>
                <a:lnTo>
                  <a:pt x="5226" y="171"/>
                </a:lnTo>
                <a:lnTo>
                  <a:pt x="5226" y="198"/>
                </a:lnTo>
                <a:lnTo>
                  <a:pt x="5226" y="225"/>
                </a:lnTo>
                <a:lnTo>
                  <a:pt x="5226" y="252"/>
                </a:lnTo>
                <a:lnTo>
                  <a:pt x="5226" y="279"/>
                </a:lnTo>
                <a:lnTo>
                  <a:pt x="5226" y="306"/>
                </a:lnTo>
                <a:lnTo>
                  <a:pt x="5226" y="333"/>
                </a:lnTo>
                <a:lnTo>
                  <a:pt x="5226" y="360"/>
                </a:lnTo>
                <a:lnTo>
                  <a:pt x="5226" y="387"/>
                </a:lnTo>
                <a:lnTo>
                  <a:pt x="5226" y="414"/>
                </a:lnTo>
                <a:lnTo>
                  <a:pt x="5226" y="441"/>
                </a:lnTo>
                <a:lnTo>
                  <a:pt x="5226" y="468"/>
                </a:lnTo>
                <a:lnTo>
                  <a:pt x="5226" y="495"/>
                </a:lnTo>
                <a:lnTo>
                  <a:pt x="5226" y="522"/>
                </a:lnTo>
                <a:lnTo>
                  <a:pt x="5226" y="549"/>
                </a:lnTo>
                <a:lnTo>
                  <a:pt x="5226" y="576"/>
                </a:lnTo>
                <a:lnTo>
                  <a:pt x="5226" y="621"/>
                </a:lnTo>
                <a:lnTo>
                  <a:pt x="5226" y="666"/>
                </a:lnTo>
                <a:lnTo>
                  <a:pt x="5226" y="693"/>
                </a:lnTo>
                <a:lnTo>
                  <a:pt x="5226" y="720"/>
                </a:lnTo>
                <a:lnTo>
                  <a:pt x="5184" y="720"/>
                </a:lnTo>
                <a:lnTo>
                  <a:pt x="5139" y="720"/>
                </a:lnTo>
                <a:lnTo>
                  <a:pt x="5103" y="720"/>
                </a:lnTo>
                <a:lnTo>
                  <a:pt x="5076" y="693"/>
                </a:lnTo>
                <a:lnTo>
                  <a:pt x="5076" y="666"/>
                </a:lnTo>
                <a:lnTo>
                  <a:pt x="5049" y="666"/>
                </a:lnTo>
                <a:lnTo>
                  <a:pt x="5022" y="666"/>
                </a:lnTo>
                <a:lnTo>
                  <a:pt x="4995" y="666"/>
                </a:lnTo>
                <a:lnTo>
                  <a:pt x="4968" y="639"/>
                </a:lnTo>
                <a:lnTo>
                  <a:pt x="4941" y="648"/>
                </a:lnTo>
                <a:lnTo>
                  <a:pt x="4914" y="630"/>
                </a:lnTo>
                <a:lnTo>
                  <a:pt x="4887" y="612"/>
                </a:lnTo>
                <a:lnTo>
                  <a:pt x="4860" y="594"/>
                </a:lnTo>
                <a:lnTo>
                  <a:pt x="4833" y="576"/>
                </a:lnTo>
                <a:lnTo>
                  <a:pt x="4806" y="594"/>
                </a:lnTo>
                <a:lnTo>
                  <a:pt x="4779" y="567"/>
                </a:lnTo>
                <a:lnTo>
                  <a:pt x="4743" y="540"/>
                </a:lnTo>
                <a:lnTo>
                  <a:pt x="4716" y="540"/>
                </a:lnTo>
                <a:lnTo>
                  <a:pt x="4689" y="540"/>
                </a:lnTo>
                <a:lnTo>
                  <a:pt x="4653" y="549"/>
                </a:lnTo>
                <a:lnTo>
                  <a:pt x="4626" y="549"/>
                </a:lnTo>
                <a:lnTo>
                  <a:pt x="4599" y="540"/>
                </a:lnTo>
                <a:lnTo>
                  <a:pt x="4572" y="522"/>
                </a:lnTo>
                <a:lnTo>
                  <a:pt x="4545" y="504"/>
                </a:lnTo>
                <a:lnTo>
                  <a:pt x="4527" y="468"/>
                </a:lnTo>
                <a:lnTo>
                  <a:pt x="4509" y="441"/>
                </a:lnTo>
                <a:lnTo>
                  <a:pt x="4482" y="441"/>
                </a:lnTo>
                <a:lnTo>
                  <a:pt x="4446" y="468"/>
                </a:lnTo>
                <a:lnTo>
                  <a:pt x="4410" y="495"/>
                </a:lnTo>
                <a:lnTo>
                  <a:pt x="4401" y="522"/>
                </a:lnTo>
                <a:lnTo>
                  <a:pt x="4383" y="549"/>
                </a:lnTo>
                <a:lnTo>
                  <a:pt x="4365" y="576"/>
                </a:lnTo>
                <a:lnTo>
                  <a:pt x="4338" y="567"/>
                </a:lnTo>
                <a:lnTo>
                  <a:pt x="4329" y="540"/>
                </a:lnTo>
                <a:lnTo>
                  <a:pt x="4311" y="504"/>
                </a:lnTo>
                <a:lnTo>
                  <a:pt x="4302" y="477"/>
                </a:lnTo>
                <a:lnTo>
                  <a:pt x="4293" y="450"/>
                </a:lnTo>
                <a:lnTo>
                  <a:pt x="4293" y="423"/>
                </a:lnTo>
                <a:lnTo>
                  <a:pt x="4257" y="396"/>
                </a:lnTo>
                <a:lnTo>
                  <a:pt x="4230" y="378"/>
                </a:lnTo>
                <a:lnTo>
                  <a:pt x="4221" y="351"/>
                </a:lnTo>
                <a:lnTo>
                  <a:pt x="4221" y="324"/>
                </a:lnTo>
                <a:lnTo>
                  <a:pt x="4212" y="297"/>
                </a:lnTo>
                <a:lnTo>
                  <a:pt x="4194" y="270"/>
                </a:lnTo>
                <a:lnTo>
                  <a:pt x="4167" y="288"/>
                </a:lnTo>
                <a:lnTo>
                  <a:pt x="4149" y="315"/>
                </a:lnTo>
                <a:lnTo>
                  <a:pt x="4131" y="342"/>
                </a:lnTo>
                <a:lnTo>
                  <a:pt x="4113" y="369"/>
                </a:lnTo>
                <a:lnTo>
                  <a:pt x="4113" y="396"/>
                </a:lnTo>
                <a:lnTo>
                  <a:pt x="4086" y="414"/>
                </a:lnTo>
                <a:lnTo>
                  <a:pt x="4059" y="423"/>
                </a:lnTo>
                <a:lnTo>
                  <a:pt x="4032" y="432"/>
                </a:lnTo>
                <a:lnTo>
                  <a:pt x="4005" y="432"/>
                </a:lnTo>
                <a:lnTo>
                  <a:pt x="3987" y="459"/>
                </a:lnTo>
                <a:lnTo>
                  <a:pt x="3969" y="486"/>
                </a:lnTo>
                <a:lnTo>
                  <a:pt x="3951" y="513"/>
                </a:lnTo>
                <a:lnTo>
                  <a:pt x="3933" y="540"/>
                </a:lnTo>
                <a:lnTo>
                  <a:pt x="3906" y="558"/>
                </a:lnTo>
                <a:lnTo>
                  <a:pt x="3879" y="567"/>
                </a:lnTo>
                <a:lnTo>
                  <a:pt x="3852" y="549"/>
                </a:lnTo>
                <a:lnTo>
                  <a:pt x="3825" y="531"/>
                </a:lnTo>
                <a:lnTo>
                  <a:pt x="3798" y="522"/>
                </a:lnTo>
                <a:lnTo>
                  <a:pt x="3771" y="504"/>
                </a:lnTo>
                <a:lnTo>
                  <a:pt x="3744" y="504"/>
                </a:lnTo>
                <a:lnTo>
                  <a:pt x="3717" y="486"/>
                </a:lnTo>
                <a:lnTo>
                  <a:pt x="3690" y="486"/>
                </a:lnTo>
                <a:lnTo>
                  <a:pt x="3663" y="468"/>
                </a:lnTo>
                <a:lnTo>
                  <a:pt x="3636" y="477"/>
                </a:lnTo>
                <a:lnTo>
                  <a:pt x="3609" y="495"/>
                </a:lnTo>
                <a:lnTo>
                  <a:pt x="3573" y="504"/>
                </a:lnTo>
                <a:lnTo>
                  <a:pt x="3537" y="495"/>
                </a:lnTo>
                <a:lnTo>
                  <a:pt x="3510" y="468"/>
                </a:lnTo>
                <a:lnTo>
                  <a:pt x="3483" y="450"/>
                </a:lnTo>
                <a:lnTo>
                  <a:pt x="3465" y="423"/>
                </a:lnTo>
                <a:lnTo>
                  <a:pt x="3438" y="414"/>
                </a:lnTo>
                <a:lnTo>
                  <a:pt x="3411" y="396"/>
                </a:lnTo>
                <a:lnTo>
                  <a:pt x="3384" y="360"/>
                </a:lnTo>
                <a:lnTo>
                  <a:pt x="3357" y="333"/>
                </a:lnTo>
                <a:lnTo>
                  <a:pt x="3339" y="306"/>
                </a:lnTo>
                <a:lnTo>
                  <a:pt x="3312" y="306"/>
                </a:lnTo>
                <a:lnTo>
                  <a:pt x="3285" y="324"/>
                </a:lnTo>
                <a:lnTo>
                  <a:pt x="3258" y="342"/>
                </a:lnTo>
                <a:lnTo>
                  <a:pt x="3231" y="360"/>
                </a:lnTo>
                <a:lnTo>
                  <a:pt x="3204" y="378"/>
                </a:lnTo>
                <a:lnTo>
                  <a:pt x="3177" y="387"/>
                </a:lnTo>
                <a:lnTo>
                  <a:pt x="3150" y="387"/>
                </a:lnTo>
                <a:lnTo>
                  <a:pt x="3123" y="396"/>
                </a:lnTo>
                <a:lnTo>
                  <a:pt x="3096" y="396"/>
                </a:lnTo>
                <a:lnTo>
                  <a:pt x="3069" y="396"/>
                </a:lnTo>
                <a:lnTo>
                  <a:pt x="3033" y="360"/>
                </a:lnTo>
                <a:lnTo>
                  <a:pt x="2997" y="342"/>
                </a:lnTo>
                <a:lnTo>
                  <a:pt x="2970" y="333"/>
                </a:lnTo>
                <a:lnTo>
                  <a:pt x="2925" y="306"/>
                </a:lnTo>
                <a:lnTo>
                  <a:pt x="2889" y="288"/>
                </a:lnTo>
                <a:lnTo>
                  <a:pt x="2862" y="288"/>
                </a:lnTo>
                <a:lnTo>
                  <a:pt x="2835" y="270"/>
                </a:lnTo>
                <a:lnTo>
                  <a:pt x="2781" y="252"/>
                </a:lnTo>
                <a:lnTo>
                  <a:pt x="2754" y="243"/>
                </a:lnTo>
                <a:lnTo>
                  <a:pt x="2727" y="234"/>
                </a:lnTo>
                <a:lnTo>
                  <a:pt x="2700" y="216"/>
                </a:lnTo>
                <a:lnTo>
                  <a:pt x="2673" y="216"/>
                </a:lnTo>
                <a:lnTo>
                  <a:pt x="2646" y="216"/>
                </a:lnTo>
                <a:lnTo>
                  <a:pt x="2619" y="216"/>
                </a:lnTo>
                <a:lnTo>
                  <a:pt x="2583" y="225"/>
                </a:lnTo>
                <a:lnTo>
                  <a:pt x="2556" y="234"/>
                </a:lnTo>
                <a:lnTo>
                  <a:pt x="2529" y="234"/>
                </a:lnTo>
                <a:lnTo>
                  <a:pt x="2502" y="234"/>
                </a:lnTo>
                <a:lnTo>
                  <a:pt x="2475" y="234"/>
                </a:lnTo>
                <a:lnTo>
                  <a:pt x="2448" y="243"/>
                </a:lnTo>
                <a:lnTo>
                  <a:pt x="2421" y="243"/>
                </a:lnTo>
                <a:lnTo>
                  <a:pt x="2385" y="243"/>
                </a:lnTo>
                <a:lnTo>
                  <a:pt x="2358" y="234"/>
                </a:lnTo>
                <a:lnTo>
                  <a:pt x="2331" y="234"/>
                </a:lnTo>
                <a:lnTo>
                  <a:pt x="2304" y="225"/>
                </a:lnTo>
                <a:lnTo>
                  <a:pt x="2277" y="216"/>
                </a:lnTo>
                <a:lnTo>
                  <a:pt x="2241" y="216"/>
                </a:lnTo>
                <a:lnTo>
                  <a:pt x="2214" y="198"/>
                </a:lnTo>
                <a:lnTo>
                  <a:pt x="2187" y="198"/>
                </a:lnTo>
                <a:lnTo>
                  <a:pt x="2160" y="198"/>
                </a:lnTo>
                <a:lnTo>
                  <a:pt x="2133" y="180"/>
                </a:lnTo>
                <a:lnTo>
                  <a:pt x="2106" y="180"/>
                </a:lnTo>
                <a:lnTo>
                  <a:pt x="2070" y="180"/>
                </a:lnTo>
                <a:lnTo>
                  <a:pt x="2025" y="180"/>
                </a:lnTo>
                <a:lnTo>
                  <a:pt x="1989" y="189"/>
                </a:lnTo>
                <a:lnTo>
                  <a:pt x="1962" y="198"/>
                </a:lnTo>
                <a:lnTo>
                  <a:pt x="1935" y="198"/>
                </a:lnTo>
                <a:lnTo>
                  <a:pt x="1899" y="207"/>
                </a:lnTo>
                <a:lnTo>
                  <a:pt x="1872" y="216"/>
                </a:lnTo>
                <a:lnTo>
                  <a:pt x="1845" y="216"/>
                </a:lnTo>
                <a:lnTo>
                  <a:pt x="1818" y="216"/>
                </a:lnTo>
                <a:lnTo>
                  <a:pt x="1791" y="207"/>
                </a:lnTo>
                <a:lnTo>
                  <a:pt x="1773" y="180"/>
                </a:lnTo>
                <a:lnTo>
                  <a:pt x="1746" y="162"/>
                </a:lnTo>
                <a:lnTo>
                  <a:pt x="1719" y="180"/>
                </a:lnTo>
                <a:lnTo>
                  <a:pt x="1692" y="198"/>
                </a:lnTo>
                <a:lnTo>
                  <a:pt x="1665" y="198"/>
                </a:lnTo>
                <a:lnTo>
                  <a:pt x="1629" y="180"/>
                </a:lnTo>
                <a:lnTo>
                  <a:pt x="1602" y="171"/>
                </a:lnTo>
                <a:lnTo>
                  <a:pt x="1575" y="162"/>
                </a:lnTo>
                <a:lnTo>
                  <a:pt x="1548" y="162"/>
                </a:lnTo>
                <a:lnTo>
                  <a:pt x="1521" y="153"/>
                </a:lnTo>
                <a:lnTo>
                  <a:pt x="1494" y="144"/>
                </a:lnTo>
                <a:lnTo>
                  <a:pt x="1467" y="144"/>
                </a:lnTo>
                <a:lnTo>
                  <a:pt x="1440" y="135"/>
                </a:lnTo>
                <a:lnTo>
                  <a:pt x="1413" y="144"/>
                </a:lnTo>
                <a:lnTo>
                  <a:pt x="1377" y="153"/>
                </a:lnTo>
                <a:lnTo>
                  <a:pt x="1350" y="180"/>
                </a:lnTo>
                <a:lnTo>
                  <a:pt x="1323" y="198"/>
                </a:lnTo>
                <a:lnTo>
                  <a:pt x="1296" y="207"/>
                </a:lnTo>
                <a:lnTo>
                  <a:pt x="1269" y="198"/>
                </a:lnTo>
                <a:lnTo>
                  <a:pt x="1233" y="198"/>
                </a:lnTo>
                <a:lnTo>
                  <a:pt x="1197" y="180"/>
                </a:lnTo>
                <a:lnTo>
                  <a:pt x="1170" y="180"/>
                </a:lnTo>
                <a:lnTo>
                  <a:pt x="1143" y="171"/>
                </a:lnTo>
                <a:lnTo>
                  <a:pt x="1116" y="180"/>
                </a:lnTo>
                <a:lnTo>
                  <a:pt x="1089" y="180"/>
                </a:lnTo>
                <a:lnTo>
                  <a:pt x="1062" y="198"/>
                </a:lnTo>
                <a:lnTo>
                  <a:pt x="1035" y="234"/>
                </a:lnTo>
                <a:lnTo>
                  <a:pt x="1008" y="216"/>
                </a:lnTo>
                <a:lnTo>
                  <a:pt x="981" y="198"/>
                </a:lnTo>
                <a:lnTo>
                  <a:pt x="954" y="198"/>
                </a:lnTo>
                <a:lnTo>
                  <a:pt x="927" y="198"/>
                </a:lnTo>
                <a:lnTo>
                  <a:pt x="900" y="180"/>
                </a:lnTo>
                <a:lnTo>
                  <a:pt x="873" y="207"/>
                </a:lnTo>
                <a:lnTo>
                  <a:pt x="837" y="198"/>
                </a:lnTo>
                <a:lnTo>
                  <a:pt x="810" y="198"/>
                </a:lnTo>
                <a:lnTo>
                  <a:pt x="774" y="207"/>
                </a:lnTo>
                <a:lnTo>
                  <a:pt x="747" y="207"/>
                </a:lnTo>
                <a:lnTo>
                  <a:pt x="702" y="216"/>
                </a:lnTo>
                <a:lnTo>
                  <a:pt x="666" y="225"/>
                </a:lnTo>
                <a:lnTo>
                  <a:pt x="639" y="234"/>
                </a:lnTo>
                <a:lnTo>
                  <a:pt x="603" y="243"/>
                </a:lnTo>
                <a:lnTo>
                  <a:pt x="576" y="243"/>
                </a:lnTo>
                <a:lnTo>
                  <a:pt x="549" y="252"/>
                </a:lnTo>
                <a:lnTo>
                  <a:pt x="513" y="243"/>
                </a:lnTo>
                <a:lnTo>
                  <a:pt x="477" y="234"/>
                </a:lnTo>
                <a:lnTo>
                  <a:pt x="441" y="234"/>
                </a:lnTo>
                <a:lnTo>
                  <a:pt x="414" y="225"/>
                </a:lnTo>
                <a:lnTo>
                  <a:pt x="369" y="225"/>
                </a:lnTo>
                <a:lnTo>
                  <a:pt x="333" y="225"/>
                </a:lnTo>
                <a:lnTo>
                  <a:pt x="306" y="225"/>
                </a:lnTo>
                <a:lnTo>
                  <a:pt x="279" y="225"/>
                </a:lnTo>
                <a:lnTo>
                  <a:pt x="243" y="225"/>
                </a:lnTo>
                <a:lnTo>
                  <a:pt x="216" y="225"/>
                </a:lnTo>
                <a:lnTo>
                  <a:pt x="189" y="234"/>
                </a:lnTo>
                <a:lnTo>
                  <a:pt x="162" y="234"/>
                </a:lnTo>
                <a:lnTo>
                  <a:pt x="135" y="243"/>
                </a:lnTo>
                <a:lnTo>
                  <a:pt x="108" y="252"/>
                </a:lnTo>
                <a:lnTo>
                  <a:pt x="81" y="252"/>
                </a:lnTo>
                <a:lnTo>
                  <a:pt x="54" y="270"/>
                </a:lnTo>
                <a:lnTo>
                  <a:pt x="27" y="270"/>
                </a:lnTo>
                <a:lnTo>
                  <a:pt x="0" y="270"/>
                </a:lnTo>
                <a:lnTo>
                  <a:pt x="0" y="243"/>
                </a:lnTo>
                <a:lnTo>
                  <a:pt x="0" y="216"/>
                </a:lnTo>
                <a:lnTo>
                  <a:pt x="0" y="189"/>
                </a:lnTo>
                <a:lnTo>
                  <a:pt x="0" y="162"/>
                </a:lnTo>
                <a:lnTo>
                  <a:pt x="0" y="135"/>
                </a:lnTo>
                <a:lnTo>
                  <a:pt x="0" y="108"/>
                </a:lnTo>
                <a:lnTo>
                  <a:pt x="0" y="81"/>
                </a:lnTo>
                <a:lnTo>
                  <a:pt x="0" y="54"/>
                </a:lnTo>
                <a:lnTo>
                  <a:pt x="27" y="27"/>
                </a:lnTo>
                <a:lnTo>
                  <a:pt x="27" y="0"/>
                </a:lnTo>
                <a:lnTo>
                  <a:pt x="54" y="0"/>
                </a:lnTo>
                <a:lnTo>
                  <a:pt x="81" y="0"/>
                </a:lnTo>
                <a:lnTo>
                  <a:pt x="81" y="3"/>
                </a:lnTo>
              </a:path>
            </a:pathLst>
          </a:cu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40000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EC3127FD-A3CE-56F8-8742-976EC739F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2288" y="4029075"/>
            <a:ext cx="1328737" cy="4857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rgbClr val="CF0E30"/>
                </a:solidFill>
                <a:effectLst/>
              </a:rPr>
              <a:t>Subscript</a:t>
            </a:r>
          </a:p>
        </p:txBody>
      </p:sp>
      <p:sp>
        <p:nvSpPr>
          <p:cNvPr id="18437" name="Line 5">
            <a:extLst>
              <a:ext uri="{FF2B5EF4-FFF2-40B4-BE49-F238E27FC236}">
                <a16:creationId xmlns:a16="http://schemas.microsoft.com/office/drawing/2014/main" id="{F942B848-EDA5-CF17-86DA-72A886A77F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86600" y="4371975"/>
            <a:ext cx="385763" cy="881063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Arc 6">
            <a:extLst>
              <a:ext uri="{FF2B5EF4-FFF2-40B4-BE49-F238E27FC236}">
                <a16:creationId xmlns:a16="http://schemas.microsoft.com/office/drawing/2014/main" id="{A789653C-086F-41F2-C097-D206FB3AC5DE}"/>
              </a:ext>
            </a:extLst>
          </p:cNvPr>
          <p:cNvSpPr>
            <a:spLocks/>
          </p:cNvSpPr>
          <p:nvPr/>
        </p:nvSpPr>
        <p:spPr bwMode="auto">
          <a:xfrm>
            <a:off x="6232525" y="2587625"/>
            <a:ext cx="1341438" cy="1500188"/>
          </a:xfrm>
          <a:custGeom>
            <a:avLst/>
            <a:gdLst>
              <a:gd name="G0" fmla="+- 17691 0 0"/>
              <a:gd name="G1" fmla="+- 21600 0 0"/>
              <a:gd name="G2" fmla="+- 21600 0 0"/>
              <a:gd name="T0" fmla="*/ 0 w 39291"/>
              <a:gd name="T1" fmla="*/ 9207 h 21600"/>
              <a:gd name="T2" fmla="*/ 39291 w 39291"/>
              <a:gd name="T3" fmla="*/ 21600 h 21600"/>
              <a:gd name="T4" fmla="*/ 17691 w 3929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291" h="21600" fill="none" extrusionOk="0">
                <a:moveTo>
                  <a:pt x="-1" y="9206"/>
                </a:moveTo>
                <a:cubicBezTo>
                  <a:pt x="4042" y="3436"/>
                  <a:pt x="10645" y="0"/>
                  <a:pt x="17691" y="0"/>
                </a:cubicBezTo>
                <a:cubicBezTo>
                  <a:pt x="29620" y="0"/>
                  <a:pt x="39291" y="9670"/>
                  <a:pt x="39291" y="21600"/>
                </a:cubicBezTo>
              </a:path>
              <a:path w="39291" h="21600" stroke="0" extrusionOk="0">
                <a:moveTo>
                  <a:pt x="-1" y="9206"/>
                </a:moveTo>
                <a:cubicBezTo>
                  <a:pt x="4042" y="3436"/>
                  <a:pt x="10645" y="0"/>
                  <a:pt x="17691" y="0"/>
                </a:cubicBezTo>
                <a:cubicBezTo>
                  <a:pt x="29620" y="0"/>
                  <a:pt x="39291" y="9670"/>
                  <a:pt x="39291" y="21600"/>
                </a:cubicBezTo>
                <a:lnTo>
                  <a:pt x="17691" y="21600"/>
                </a:lnTo>
                <a:close/>
              </a:path>
            </a:pathLst>
          </a:custGeom>
          <a:noFill/>
          <a:ln w="12700" cap="rnd">
            <a:solidFill>
              <a:schemeClr val="bg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E0A9C080-4219-91CF-7521-923E7C320D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0288" y="6024563"/>
            <a:ext cx="2081212" cy="420687"/>
          </a:xfrm>
          <a:noFill/>
          <a:ln/>
        </p:spPr>
        <p:txBody>
          <a:bodyPr wrap="non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37C03"/>
                </a:solidFill>
              </a:rPr>
              <a:t>9 Statements</a:t>
            </a:r>
          </a:p>
        </p:txBody>
      </p:sp>
      <p:sp>
        <p:nvSpPr>
          <p:cNvPr id="18440" name="Rectangle 8">
            <a:extLst>
              <a:ext uri="{FF2B5EF4-FFF2-40B4-BE49-F238E27FC236}">
                <a16:creationId xmlns:a16="http://schemas.microsoft.com/office/drawing/2014/main" id="{948B2100-1333-5502-FFC2-1421939C2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038" y="969963"/>
            <a:ext cx="71342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>
            <a:spAutoFit/>
          </a:bodyPr>
          <a:lstStyle/>
          <a:p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1       2      3      4       5      6</a:t>
            </a:r>
          </a:p>
        </p:txBody>
      </p:sp>
      <p:sp>
        <p:nvSpPr>
          <p:cNvPr id="18441" name="Rectangle 9">
            <a:extLst>
              <a:ext uri="{FF2B5EF4-FFF2-40B4-BE49-F238E27FC236}">
                <a16:creationId xmlns:a16="http://schemas.microsoft.com/office/drawing/2014/main" id="{956BBED2-38E3-AA26-2F8F-757199332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8150" y="442913"/>
            <a:ext cx="1331913" cy="5318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Rectangle 10">
            <a:extLst>
              <a:ext uri="{FF2B5EF4-FFF2-40B4-BE49-F238E27FC236}">
                <a16:creationId xmlns:a16="http://schemas.microsoft.com/office/drawing/2014/main" id="{D839F7B0-4BB3-2DDF-C9F7-EBACB66BFC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2100" y="442913"/>
            <a:ext cx="1331913" cy="5318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Rectangle 11">
            <a:extLst>
              <a:ext uri="{FF2B5EF4-FFF2-40B4-BE49-F238E27FC236}">
                <a16:creationId xmlns:a16="http://schemas.microsoft.com/office/drawing/2014/main" id="{F830B50F-5E6B-1B89-3874-3195B60D9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442913"/>
            <a:ext cx="1331913" cy="5318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Rectangle 12">
            <a:extLst>
              <a:ext uri="{FF2B5EF4-FFF2-40B4-BE49-F238E27FC236}">
                <a16:creationId xmlns:a16="http://schemas.microsoft.com/office/drawing/2014/main" id="{A4AD58B7-3856-9D11-8EDE-00BB7BE14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838" y="442913"/>
            <a:ext cx="1331912" cy="5318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Rectangle 13">
            <a:extLst>
              <a:ext uri="{FF2B5EF4-FFF2-40B4-BE49-F238E27FC236}">
                <a16:creationId xmlns:a16="http://schemas.microsoft.com/office/drawing/2014/main" id="{9DD99A47-7E27-FD20-1A46-704530A26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9888" y="442913"/>
            <a:ext cx="1331912" cy="5318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Rectangle 14">
            <a:extLst>
              <a:ext uri="{FF2B5EF4-FFF2-40B4-BE49-F238E27FC236}">
                <a16:creationId xmlns:a16="http://schemas.microsoft.com/office/drawing/2014/main" id="{1D0598AA-046C-8358-9B3B-3E39FE862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3725" y="442913"/>
            <a:ext cx="1331913" cy="5318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7" name="Freeform 15">
            <a:extLst>
              <a:ext uri="{FF2B5EF4-FFF2-40B4-BE49-F238E27FC236}">
                <a16:creationId xmlns:a16="http://schemas.microsoft.com/office/drawing/2014/main" id="{2715A19B-3B67-EDA2-8663-52488770DECD}"/>
              </a:ext>
            </a:extLst>
          </p:cNvPr>
          <p:cNvSpPr>
            <a:spLocks/>
          </p:cNvSpPr>
          <p:nvPr/>
        </p:nvSpPr>
        <p:spPr bwMode="auto">
          <a:xfrm>
            <a:off x="7981950" y="436563"/>
            <a:ext cx="312738" cy="531812"/>
          </a:xfrm>
          <a:custGeom>
            <a:avLst/>
            <a:gdLst>
              <a:gd name="T0" fmla="*/ 170 w 197"/>
              <a:gd name="T1" fmla="*/ 0 h 335"/>
              <a:gd name="T2" fmla="*/ 146 w 197"/>
              <a:gd name="T3" fmla="*/ 9 h 335"/>
              <a:gd name="T4" fmla="*/ 133 w 197"/>
              <a:gd name="T5" fmla="*/ 38 h 335"/>
              <a:gd name="T6" fmla="*/ 103 w 197"/>
              <a:gd name="T7" fmla="*/ 40 h 335"/>
              <a:gd name="T8" fmla="*/ 106 w 197"/>
              <a:gd name="T9" fmla="*/ 71 h 335"/>
              <a:gd name="T10" fmla="*/ 37 w 197"/>
              <a:gd name="T11" fmla="*/ 80 h 335"/>
              <a:gd name="T12" fmla="*/ 94 w 197"/>
              <a:gd name="T13" fmla="*/ 111 h 335"/>
              <a:gd name="T14" fmla="*/ 94 w 197"/>
              <a:gd name="T15" fmla="*/ 136 h 335"/>
              <a:gd name="T16" fmla="*/ 71 w 197"/>
              <a:gd name="T17" fmla="*/ 145 h 335"/>
              <a:gd name="T18" fmla="*/ 0 w 197"/>
              <a:gd name="T19" fmla="*/ 152 h 335"/>
              <a:gd name="T20" fmla="*/ 83 w 197"/>
              <a:gd name="T21" fmla="*/ 194 h 335"/>
              <a:gd name="T22" fmla="*/ 106 w 197"/>
              <a:gd name="T23" fmla="*/ 202 h 335"/>
              <a:gd name="T24" fmla="*/ 124 w 197"/>
              <a:gd name="T25" fmla="*/ 221 h 335"/>
              <a:gd name="T26" fmla="*/ 103 w 197"/>
              <a:gd name="T27" fmla="*/ 243 h 335"/>
              <a:gd name="T28" fmla="*/ 82 w 197"/>
              <a:gd name="T29" fmla="*/ 260 h 335"/>
              <a:gd name="T30" fmla="*/ 52 w 197"/>
              <a:gd name="T31" fmla="*/ 269 h 335"/>
              <a:gd name="T32" fmla="*/ 28 w 197"/>
              <a:gd name="T33" fmla="*/ 292 h 335"/>
              <a:gd name="T34" fmla="*/ 79 w 197"/>
              <a:gd name="T35" fmla="*/ 312 h 335"/>
              <a:gd name="T36" fmla="*/ 102 w 197"/>
              <a:gd name="T37" fmla="*/ 325 h 335"/>
              <a:gd name="T38" fmla="*/ 126 w 197"/>
              <a:gd name="T39" fmla="*/ 325 h 335"/>
              <a:gd name="T40" fmla="*/ 152 w 197"/>
              <a:gd name="T41" fmla="*/ 334 h 335"/>
              <a:gd name="T42" fmla="*/ 167 w 197"/>
              <a:gd name="T43" fmla="*/ 328 h 335"/>
              <a:gd name="T44" fmla="*/ 184 w 197"/>
              <a:gd name="T45" fmla="*/ 332 h 335"/>
              <a:gd name="T46" fmla="*/ 196 w 197"/>
              <a:gd name="T47" fmla="*/ 327 h 335"/>
              <a:gd name="T48" fmla="*/ 196 w 197"/>
              <a:gd name="T49" fmla="*/ 301 h 335"/>
              <a:gd name="T50" fmla="*/ 196 w 197"/>
              <a:gd name="T51" fmla="*/ 277 h 335"/>
              <a:gd name="T52" fmla="*/ 196 w 197"/>
              <a:gd name="T53" fmla="*/ 252 h 335"/>
              <a:gd name="T54" fmla="*/ 193 w 197"/>
              <a:gd name="T55" fmla="*/ 224 h 335"/>
              <a:gd name="T56" fmla="*/ 196 w 197"/>
              <a:gd name="T57" fmla="*/ 202 h 335"/>
              <a:gd name="T58" fmla="*/ 196 w 197"/>
              <a:gd name="T59" fmla="*/ 177 h 335"/>
              <a:gd name="T60" fmla="*/ 196 w 197"/>
              <a:gd name="T61" fmla="*/ 136 h 335"/>
              <a:gd name="T62" fmla="*/ 196 w 197"/>
              <a:gd name="T63" fmla="*/ 95 h 335"/>
              <a:gd name="T64" fmla="*/ 196 w 197"/>
              <a:gd name="T65" fmla="*/ 54 h 335"/>
              <a:gd name="T66" fmla="*/ 196 w 197"/>
              <a:gd name="T67" fmla="*/ 29 h 335"/>
              <a:gd name="T68" fmla="*/ 196 w 197"/>
              <a:gd name="T69" fmla="*/ 4 h 335"/>
              <a:gd name="T70" fmla="*/ 170 w 197"/>
              <a:gd name="T71" fmla="*/ 0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97" h="335">
                <a:moveTo>
                  <a:pt x="170" y="0"/>
                </a:moveTo>
                <a:lnTo>
                  <a:pt x="146" y="9"/>
                </a:lnTo>
                <a:lnTo>
                  <a:pt x="133" y="38"/>
                </a:lnTo>
                <a:lnTo>
                  <a:pt x="103" y="40"/>
                </a:lnTo>
                <a:lnTo>
                  <a:pt x="106" y="71"/>
                </a:lnTo>
                <a:lnTo>
                  <a:pt x="37" y="80"/>
                </a:lnTo>
                <a:lnTo>
                  <a:pt x="94" y="111"/>
                </a:lnTo>
                <a:lnTo>
                  <a:pt x="94" y="136"/>
                </a:lnTo>
                <a:lnTo>
                  <a:pt x="71" y="145"/>
                </a:lnTo>
                <a:lnTo>
                  <a:pt x="0" y="152"/>
                </a:lnTo>
                <a:lnTo>
                  <a:pt x="83" y="194"/>
                </a:lnTo>
                <a:lnTo>
                  <a:pt x="106" y="202"/>
                </a:lnTo>
                <a:lnTo>
                  <a:pt x="124" y="221"/>
                </a:lnTo>
                <a:lnTo>
                  <a:pt x="103" y="243"/>
                </a:lnTo>
                <a:lnTo>
                  <a:pt x="82" y="260"/>
                </a:lnTo>
                <a:lnTo>
                  <a:pt x="52" y="269"/>
                </a:lnTo>
                <a:lnTo>
                  <a:pt x="28" y="292"/>
                </a:lnTo>
                <a:lnTo>
                  <a:pt x="79" y="312"/>
                </a:lnTo>
                <a:lnTo>
                  <a:pt x="102" y="325"/>
                </a:lnTo>
                <a:lnTo>
                  <a:pt x="126" y="325"/>
                </a:lnTo>
                <a:lnTo>
                  <a:pt x="152" y="334"/>
                </a:lnTo>
                <a:lnTo>
                  <a:pt x="167" y="328"/>
                </a:lnTo>
                <a:lnTo>
                  <a:pt x="184" y="332"/>
                </a:lnTo>
                <a:lnTo>
                  <a:pt x="196" y="327"/>
                </a:lnTo>
                <a:lnTo>
                  <a:pt x="196" y="301"/>
                </a:lnTo>
                <a:lnTo>
                  <a:pt x="196" y="277"/>
                </a:lnTo>
                <a:lnTo>
                  <a:pt x="196" y="252"/>
                </a:lnTo>
                <a:lnTo>
                  <a:pt x="193" y="224"/>
                </a:lnTo>
                <a:lnTo>
                  <a:pt x="196" y="202"/>
                </a:lnTo>
                <a:lnTo>
                  <a:pt x="196" y="177"/>
                </a:lnTo>
                <a:lnTo>
                  <a:pt x="196" y="136"/>
                </a:lnTo>
                <a:lnTo>
                  <a:pt x="196" y="95"/>
                </a:lnTo>
                <a:lnTo>
                  <a:pt x="196" y="54"/>
                </a:lnTo>
                <a:lnTo>
                  <a:pt x="196" y="29"/>
                </a:lnTo>
                <a:lnTo>
                  <a:pt x="196" y="4"/>
                </a:lnTo>
                <a:lnTo>
                  <a:pt x="17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D3E45757-3C0B-CBD0-3FB3-48BD40477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6425" y="423863"/>
            <a:ext cx="290513" cy="6381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9" name="AutoShape 17">
            <a:extLst>
              <a:ext uri="{FF2B5EF4-FFF2-40B4-BE49-F238E27FC236}">
                <a16:creationId xmlns:a16="http://schemas.microsoft.com/office/drawing/2014/main" id="{06BF66F4-1A52-AE57-07B8-7DE6841F5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1525" y="550863"/>
            <a:ext cx="641350" cy="241300"/>
          </a:xfrm>
          <a:prstGeom prst="rightArrow">
            <a:avLst>
              <a:gd name="adj1" fmla="val 50000"/>
              <a:gd name="adj2" fmla="val 132907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3EAAA800-AFAB-3389-5B18-6381242DD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13" y="128588"/>
            <a:ext cx="13128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altLang="en-US" sz="2000">
                <a:effectLst/>
              </a:rPr>
              <a:t>CountyTax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E40B1862-89DF-BA0C-484F-C9081EA19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875" y="722313"/>
            <a:ext cx="5527675" cy="4222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380FECF1-FFB5-0B88-563E-7AEBBDCC7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963" y="200025"/>
            <a:ext cx="51371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000">
                <a:effectLst/>
              </a:rPr>
              <a:t>TaxRecord.</a:t>
            </a:r>
            <a:br>
              <a:rPr lang="en-US" altLang="en-US" sz="2000">
                <a:effectLst/>
              </a:rPr>
            </a:br>
            <a:r>
              <a:rPr lang="en-US" altLang="en-US" sz="2000">
                <a:effectLst/>
              </a:rPr>
              <a:t>PAYENum        CountyName           TaxPaid</a:t>
            </a:r>
          </a:p>
        </p:txBody>
      </p:sp>
      <p:sp>
        <p:nvSpPr>
          <p:cNvPr id="20484" name="Line 4">
            <a:extLst>
              <a:ext uri="{FF2B5EF4-FFF2-40B4-BE49-F238E27FC236}">
                <a16:creationId xmlns:a16="http://schemas.microsoft.com/office/drawing/2014/main" id="{575AA57C-FBF0-7424-EBD2-52CA97AF3B2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4025" y="738188"/>
            <a:ext cx="0" cy="419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Line 5">
            <a:extLst>
              <a:ext uri="{FF2B5EF4-FFF2-40B4-BE49-F238E27FC236}">
                <a16:creationId xmlns:a16="http://schemas.microsoft.com/office/drawing/2014/main" id="{1A2EE717-2CA6-32F9-593F-0A05845ED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4252913" y="723900"/>
            <a:ext cx="0" cy="419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497" name="Group 17">
            <a:extLst>
              <a:ext uri="{FF2B5EF4-FFF2-40B4-BE49-F238E27FC236}">
                <a16:creationId xmlns:a16="http://schemas.microsoft.com/office/drawing/2014/main" id="{99494CF6-AA69-EF68-BD06-204D9928FDBF}"/>
              </a:ext>
            </a:extLst>
          </p:cNvPr>
          <p:cNvGrpSpPr>
            <a:grpSpLocks/>
          </p:cNvGrpSpPr>
          <p:nvPr/>
        </p:nvGrpSpPr>
        <p:grpSpPr bwMode="auto">
          <a:xfrm>
            <a:off x="209550" y="1628775"/>
            <a:ext cx="8809038" cy="1235075"/>
            <a:chOff x="132" y="1026"/>
            <a:chExt cx="5549" cy="778"/>
          </a:xfrm>
        </p:grpSpPr>
        <p:sp>
          <p:nvSpPr>
            <p:cNvPr id="20486" name="Rectangle 6">
              <a:extLst>
                <a:ext uri="{FF2B5EF4-FFF2-40B4-BE49-F238E27FC236}">
                  <a16:creationId xmlns:a16="http://schemas.microsoft.com/office/drawing/2014/main" id="{9D48A6D0-FF52-CAC6-33BA-D485C63107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" y="1574"/>
              <a:ext cx="4494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0" rIns="92075" bIns="0">
              <a:spAutoFit/>
            </a:bodyPr>
            <a:lstStyle/>
            <a:p>
              <a:r>
                <a:rPr lang="en-US" alt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anose="02070309020205020404" pitchFamily="49" charset="0"/>
                </a:rPr>
                <a:t>1       2      3      4       5      6</a:t>
              </a:r>
            </a:p>
          </p:txBody>
        </p:sp>
        <p:sp>
          <p:nvSpPr>
            <p:cNvPr id="20487" name="Rectangle 7">
              <a:extLst>
                <a:ext uri="{FF2B5EF4-FFF2-40B4-BE49-F238E27FC236}">
                  <a16:creationId xmlns:a16="http://schemas.microsoft.com/office/drawing/2014/main" id="{EAC3F040-40E9-8C27-23A1-E8A326B986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7" y="122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8" name="Rectangle 8">
              <a:extLst>
                <a:ext uri="{FF2B5EF4-FFF2-40B4-BE49-F238E27FC236}">
                  <a16:creationId xmlns:a16="http://schemas.microsoft.com/office/drawing/2014/main" id="{DA6DA42B-A870-8B4D-DDE6-DB82D66C56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" y="122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9" name="Rectangle 9">
              <a:extLst>
                <a:ext uri="{FF2B5EF4-FFF2-40B4-BE49-F238E27FC236}">
                  <a16:creationId xmlns:a16="http://schemas.microsoft.com/office/drawing/2014/main" id="{0168B89F-B28C-5379-D8FF-C2FF49B959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9" y="122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0" name="Rectangle 10">
              <a:extLst>
                <a:ext uri="{FF2B5EF4-FFF2-40B4-BE49-F238E27FC236}">
                  <a16:creationId xmlns:a16="http://schemas.microsoft.com/office/drawing/2014/main" id="{C7710876-3DAC-8240-85BB-10E98EBA8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" y="122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1" name="Rectangle 11">
              <a:extLst>
                <a:ext uri="{FF2B5EF4-FFF2-40B4-BE49-F238E27FC236}">
                  <a16:creationId xmlns:a16="http://schemas.microsoft.com/office/drawing/2014/main" id="{618B3E3D-4143-6D1A-D36C-CEB9051B6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22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2" name="Rectangle 12">
              <a:extLst>
                <a:ext uri="{FF2B5EF4-FFF2-40B4-BE49-F238E27FC236}">
                  <a16:creationId xmlns:a16="http://schemas.microsoft.com/office/drawing/2014/main" id="{3F21B566-C043-F11F-E550-CA84007AF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5" y="1224"/>
              <a:ext cx="839" cy="3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3" name="Freeform 13">
              <a:extLst>
                <a:ext uri="{FF2B5EF4-FFF2-40B4-BE49-F238E27FC236}">
                  <a16:creationId xmlns:a16="http://schemas.microsoft.com/office/drawing/2014/main" id="{0696F27E-1A28-672C-4DD0-65FC5438D06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9" y="1220"/>
              <a:ext cx="197" cy="335"/>
            </a:xfrm>
            <a:custGeom>
              <a:avLst/>
              <a:gdLst>
                <a:gd name="T0" fmla="*/ 170 w 197"/>
                <a:gd name="T1" fmla="*/ 0 h 335"/>
                <a:gd name="T2" fmla="*/ 146 w 197"/>
                <a:gd name="T3" fmla="*/ 9 h 335"/>
                <a:gd name="T4" fmla="*/ 133 w 197"/>
                <a:gd name="T5" fmla="*/ 38 h 335"/>
                <a:gd name="T6" fmla="*/ 103 w 197"/>
                <a:gd name="T7" fmla="*/ 40 h 335"/>
                <a:gd name="T8" fmla="*/ 106 w 197"/>
                <a:gd name="T9" fmla="*/ 71 h 335"/>
                <a:gd name="T10" fmla="*/ 37 w 197"/>
                <a:gd name="T11" fmla="*/ 80 h 335"/>
                <a:gd name="T12" fmla="*/ 94 w 197"/>
                <a:gd name="T13" fmla="*/ 111 h 335"/>
                <a:gd name="T14" fmla="*/ 94 w 197"/>
                <a:gd name="T15" fmla="*/ 136 h 335"/>
                <a:gd name="T16" fmla="*/ 71 w 197"/>
                <a:gd name="T17" fmla="*/ 145 h 335"/>
                <a:gd name="T18" fmla="*/ 0 w 197"/>
                <a:gd name="T19" fmla="*/ 152 h 335"/>
                <a:gd name="T20" fmla="*/ 83 w 197"/>
                <a:gd name="T21" fmla="*/ 194 h 335"/>
                <a:gd name="T22" fmla="*/ 106 w 197"/>
                <a:gd name="T23" fmla="*/ 202 h 335"/>
                <a:gd name="T24" fmla="*/ 124 w 197"/>
                <a:gd name="T25" fmla="*/ 221 h 335"/>
                <a:gd name="T26" fmla="*/ 103 w 197"/>
                <a:gd name="T27" fmla="*/ 243 h 335"/>
                <a:gd name="T28" fmla="*/ 82 w 197"/>
                <a:gd name="T29" fmla="*/ 260 h 335"/>
                <a:gd name="T30" fmla="*/ 52 w 197"/>
                <a:gd name="T31" fmla="*/ 269 h 335"/>
                <a:gd name="T32" fmla="*/ 28 w 197"/>
                <a:gd name="T33" fmla="*/ 292 h 335"/>
                <a:gd name="T34" fmla="*/ 79 w 197"/>
                <a:gd name="T35" fmla="*/ 312 h 335"/>
                <a:gd name="T36" fmla="*/ 102 w 197"/>
                <a:gd name="T37" fmla="*/ 325 h 335"/>
                <a:gd name="T38" fmla="*/ 126 w 197"/>
                <a:gd name="T39" fmla="*/ 325 h 335"/>
                <a:gd name="T40" fmla="*/ 152 w 197"/>
                <a:gd name="T41" fmla="*/ 334 h 335"/>
                <a:gd name="T42" fmla="*/ 167 w 197"/>
                <a:gd name="T43" fmla="*/ 328 h 335"/>
                <a:gd name="T44" fmla="*/ 184 w 197"/>
                <a:gd name="T45" fmla="*/ 332 h 335"/>
                <a:gd name="T46" fmla="*/ 196 w 197"/>
                <a:gd name="T47" fmla="*/ 327 h 335"/>
                <a:gd name="T48" fmla="*/ 196 w 197"/>
                <a:gd name="T49" fmla="*/ 301 h 335"/>
                <a:gd name="T50" fmla="*/ 196 w 197"/>
                <a:gd name="T51" fmla="*/ 277 h 335"/>
                <a:gd name="T52" fmla="*/ 196 w 197"/>
                <a:gd name="T53" fmla="*/ 252 h 335"/>
                <a:gd name="T54" fmla="*/ 193 w 197"/>
                <a:gd name="T55" fmla="*/ 224 h 335"/>
                <a:gd name="T56" fmla="*/ 196 w 197"/>
                <a:gd name="T57" fmla="*/ 202 h 335"/>
                <a:gd name="T58" fmla="*/ 196 w 197"/>
                <a:gd name="T59" fmla="*/ 177 h 335"/>
                <a:gd name="T60" fmla="*/ 196 w 197"/>
                <a:gd name="T61" fmla="*/ 136 h 335"/>
                <a:gd name="T62" fmla="*/ 196 w 197"/>
                <a:gd name="T63" fmla="*/ 95 h 335"/>
                <a:gd name="T64" fmla="*/ 196 w 197"/>
                <a:gd name="T65" fmla="*/ 54 h 335"/>
                <a:gd name="T66" fmla="*/ 196 w 197"/>
                <a:gd name="T67" fmla="*/ 29 h 335"/>
                <a:gd name="T68" fmla="*/ 196 w 197"/>
                <a:gd name="T69" fmla="*/ 4 h 335"/>
                <a:gd name="T70" fmla="*/ 170 w 197"/>
                <a:gd name="T71" fmla="*/ 0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97" h="335">
                  <a:moveTo>
                    <a:pt x="170" y="0"/>
                  </a:moveTo>
                  <a:lnTo>
                    <a:pt x="146" y="9"/>
                  </a:lnTo>
                  <a:lnTo>
                    <a:pt x="133" y="38"/>
                  </a:lnTo>
                  <a:lnTo>
                    <a:pt x="103" y="40"/>
                  </a:lnTo>
                  <a:lnTo>
                    <a:pt x="106" y="71"/>
                  </a:lnTo>
                  <a:lnTo>
                    <a:pt x="37" y="80"/>
                  </a:lnTo>
                  <a:lnTo>
                    <a:pt x="94" y="111"/>
                  </a:lnTo>
                  <a:lnTo>
                    <a:pt x="94" y="136"/>
                  </a:lnTo>
                  <a:lnTo>
                    <a:pt x="71" y="145"/>
                  </a:lnTo>
                  <a:lnTo>
                    <a:pt x="0" y="152"/>
                  </a:lnTo>
                  <a:lnTo>
                    <a:pt x="83" y="194"/>
                  </a:lnTo>
                  <a:lnTo>
                    <a:pt x="106" y="202"/>
                  </a:lnTo>
                  <a:lnTo>
                    <a:pt x="124" y="221"/>
                  </a:lnTo>
                  <a:lnTo>
                    <a:pt x="103" y="243"/>
                  </a:lnTo>
                  <a:lnTo>
                    <a:pt x="82" y="260"/>
                  </a:lnTo>
                  <a:lnTo>
                    <a:pt x="52" y="269"/>
                  </a:lnTo>
                  <a:lnTo>
                    <a:pt x="28" y="292"/>
                  </a:lnTo>
                  <a:lnTo>
                    <a:pt x="79" y="312"/>
                  </a:lnTo>
                  <a:lnTo>
                    <a:pt x="102" y="325"/>
                  </a:lnTo>
                  <a:lnTo>
                    <a:pt x="126" y="325"/>
                  </a:lnTo>
                  <a:lnTo>
                    <a:pt x="152" y="334"/>
                  </a:lnTo>
                  <a:lnTo>
                    <a:pt x="167" y="328"/>
                  </a:lnTo>
                  <a:lnTo>
                    <a:pt x="184" y="332"/>
                  </a:lnTo>
                  <a:lnTo>
                    <a:pt x="196" y="327"/>
                  </a:lnTo>
                  <a:lnTo>
                    <a:pt x="196" y="301"/>
                  </a:lnTo>
                  <a:lnTo>
                    <a:pt x="196" y="277"/>
                  </a:lnTo>
                  <a:lnTo>
                    <a:pt x="196" y="252"/>
                  </a:lnTo>
                  <a:lnTo>
                    <a:pt x="193" y="224"/>
                  </a:lnTo>
                  <a:lnTo>
                    <a:pt x="196" y="202"/>
                  </a:lnTo>
                  <a:lnTo>
                    <a:pt x="196" y="177"/>
                  </a:lnTo>
                  <a:lnTo>
                    <a:pt x="196" y="136"/>
                  </a:lnTo>
                  <a:lnTo>
                    <a:pt x="196" y="95"/>
                  </a:lnTo>
                  <a:lnTo>
                    <a:pt x="196" y="54"/>
                  </a:lnTo>
                  <a:lnTo>
                    <a:pt x="196" y="29"/>
                  </a:lnTo>
                  <a:lnTo>
                    <a:pt x="196" y="4"/>
                  </a:lnTo>
                  <a:lnTo>
                    <a:pt x="170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4" name="Rectangle 14">
              <a:extLst>
                <a:ext uri="{FF2B5EF4-FFF2-40B4-BE49-F238E27FC236}">
                  <a16:creationId xmlns:a16="http://schemas.microsoft.com/office/drawing/2014/main" id="{F08E5B27-1802-BDE9-F173-FFCC76A99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3" y="1212"/>
              <a:ext cx="57" cy="37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5" name="AutoShape 15">
              <a:extLst>
                <a:ext uri="{FF2B5EF4-FFF2-40B4-BE49-F238E27FC236}">
                  <a16:creationId xmlns:a16="http://schemas.microsoft.com/office/drawing/2014/main" id="{79CB721F-4271-5ECA-109E-FECA50B5C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7" y="1292"/>
              <a:ext cx="404" cy="152"/>
            </a:xfrm>
            <a:prstGeom prst="rightArrow">
              <a:avLst>
                <a:gd name="adj1" fmla="val 50000"/>
                <a:gd name="adj2" fmla="val 132907"/>
              </a:avLst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6" name="Rectangle 16">
              <a:extLst>
                <a:ext uri="{FF2B5EF4-FFF2-40B4-BE49-F238E27FC236}">
                  <a16:creationId xmlns:a16="http://schemas.microsoft.com/office/drawing/2014/main" id="{883C1429-D648-7788-305A-81B43EE080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1026"/>
              <a:ext cx="82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r>
                <a:rPr lang="en-US" altLang="en-US" sz="2000">
                  <a:effectLst/>
                </a:rPr>
                <a:t>CountyTax</a:t>
              </a:r>
            </a:p>
          </p:txBody>
        </p:sp>
      </p:grp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22C7DDF2-CEF4-060B-EF66-031C19208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3335338"/>
            <a:ext cx="6545262" cy="33909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  <a:spcBef>
                <a:spcPct val="25000"/>
              </a:spcBef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IF CountyName = "CARLOW"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ADD TaxPaid TO CountyTax(1)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END-IF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IF CountyName = "CAVAN"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ADD TaxPaid TO CountyTax(2)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END-IF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:    :    :     :     :</a:t>
            </a:r>
            <a:b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:    :    :     :     :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    24 TIMES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20499" name="Freeform 19">
            <a:extLst>
              <a:ext uri="{FF2B5EF4-FFF2-40B4-BE49-F238E27FC236}">
                <a16:creationId xmlns:a16="http://schemas.microsoft.com/office/drawing/2014/main" id="{12ECE8C7-7A49-09CA-1CBF-FE5A89C38E18}"/>
              </a:ext>
            </a:extLst>
          </p:cNvPr>
          <p:cNvSpPr>
            <a:spLocks/>
          </p:cNvSpPr>
          <p:nvPr/>
        </p:nvSpPr>
        <p:spPr bwMode="auto">
          <a:xfrm>
            <a:off x="728663" y="3243263"/>
            <a:ext cx="6645275" cy="630237"/>
          </a:xfrm>
          <a:custGeom>
            <a:avLst/>
            <a:gdLst>
              <a:gd name="T0" fmla="*/ 4185 w 4186"/>
              <a:gd name="T1" fmla="*/ 244 h 397"/>
              <a:gd name="T2" fmla="*/ 4105 w 4186"/>
              <a:gd name="T3" fmla="*/ 194 h 397"/>
              <a:gd name="T4" fmla="*/ 4034 w 4186"/>
              <a:gd name="T5" fmla="*/ 135 h 397"/>
              <a:gd name="T6" fmla="*/ 3989 w 4186"/>
              <a:gd name="T7" fmla="*/ 185 h 397"/>
              <a:gd name="T8" fmla="*/ 3953 w 4186"/>
              <a:gd name="T9" fmla="*/ 261 h 397"/>
              <a:gd name="T10" fmla="*/ 3891 w 4186"/>
              <a:gd name="T11" fmla="*/ 329 h 397"/>
              <a:gd name="T12" fmla="*/ 3820 w 4186"/>
              <a:gd name="T13" fmla="*/ 396 h 397"/>
              <a:gd name="T14" fmla="*/ 3758 w 4186"/>
              <a:gd name="T15" fmla="*/ 329 h 397"/>
              <a:gd name="T16" fmla="*/ 3722 w 4186"/>
              <a:gd name="T17" fmla="*/ 253 h 397"/>
              <a:gd name="T18" fmla="*/ 3642 w 4186"/>
              <a:gd name="T19" fmla="*/ 194 h 397"/>
              <a:gd name="T20" fmla="*/ 3588 w 4186"/>
              <a:gd name="T21" fmla="*/ 126 h 397"/>
              <a:gd name="T22" fmla="*/ 3526 w 4186"/>
              <a:gd name="T23" fmla="*/ 143 h 397"/>
              <a:gd name="T24" fmla="*/ 3455 w 4186"/>
              <a:gd name="T25" fmla="*/ 194 h 397"/>
              <a:gd name="T26" fmla="*/ 3366 w 4186"/>
              <a:gd name="T27" fmla="*/ 211 h 397"/>
              <a:gd name="T28" fmla="*/ 3286 w 4186"/>
              <a:gd name="T29" fmla="*/ 227 h 397"/>
              <a:gd name="T30" fmla="*/ 3206 w 4186"/>
              <a:gd name="T31" fmla="*/ 169 h 397"/>
              <a:gd name="T32" fmla="*/ 3108 w 4186"/>
              <a:gd name="T33" fmla="*/ 160 h 397"/>
              <a:gd name="T34" fmla="*/ 3027 w 4186"/>
              <a:gd name="T35" fmla="*/ 202 h 397"/>
              <a:gd name="T36" fmla="*/ 2956 w 4186"/>
              <a:gd name="T37" fmla="*/ 177 h 397"/>
              <a:gd name="T38" fmla="*/ 2885 w 4186"/>
              <a:gd name="T39" fmla="*/ 143 h 397"/>
              <a:gd name="T40" fmla="*/ 2805 w 4186"/>
              <a:gd name="T41" fmla="*/ 169 h 397"/>
              <a:gd name="T42" fmla="*/ 2725 w 4186"/>
              <a:gd name="T43" fmla="*/ 110 h 397"/>
              <a:gd name="T44" fmla="*/ 2636 w 4186"/>
              <a:gd name="T45" fmla="*/ 135 h 397"/>
              <a:gd name="T46" fmla="*/ 2556 w 4186"/>
              <a:gd name="T47" fmla="*/ 110 h 397"/>
              <a:gd name="T48" fmla="*/ 2475 w 4186"/>
              <a:gd name="T49" fmla="*/ 118 h 397"/>
              <a:gd name="T50" fmla="*/ 2395 w 4186"/>
              <a:gd name="T51" fmla="*/ 185 h 397"/>
              <a:gd name="T52" fmla="*/ 2315 w 4186"/>
              <a:gd name="T53" fmla="*/ 177 h 397"/>
              <a:gd name="T54" fmla="*/ 2226 w 4186"/>
              <a:gd name="T55" fmla="*/ 135 h 397"/>
              <a:gd name="T56" fmla="*/ 2146 w 4186"/>
              <a:gd name="T57" fmla="*/ 110 h 397"/>
              <a:gd name="T58" fmla="*/ 2075 w 4186"/>
              <a:gd name="T59" fmla="*/ 101 h 397"/>
              <a:gd name="T60" fmla="*/ 1995 w 4186"/>
              <a:gd name="T61" fmla="*/ 59 h 397"/>
              <a:gd name="T62" fmla="*/ 1941 w 4186"/>
              <a:gd name="T63" fmla="*/ 110 h 397"/>
              <a:gd name="T64" fmla="*/ 1861 w 4186"/>
              <a:gd name="T65" fmla="*/ 143 h 397"/>
              <a:gd name="T66" fmla="*/ 1781 w 4186"/>
              <a:gd name="T67" fmla="*/ 143 h 397"/>
              <a:gd name="T68" fmla="*/ 1710 w 4186"/>
              <a:gd name="T69" fmla="*/ 143 h 397"/>
              <a:gd name="T70" fmla="*/ 1621 w 4186"/>
              <a:gd name="T71" fmla="*/ 110 h 397"/>
              <a:gd name="T72" fmla="*/ 1532 w 4186"/>
              <a:gd name="T73" fmla="*/ 126 h 397"/>
              <a:gd name="T74" fmla="*/ 1434 w 4186"/>
              <a:gd name="T75" fmla="*/ 126 h 397"/>
              <a:gd name="T76" fmla="*/ 1371 w 4186"/>
              <a:gd name="T77" fmla="*/ 110 h 397"/>
              <a:gd name="T78" fmla="*/ 1309 w 4186"/>
              <a:gd name="T79" fmla="*/ 169 h 397"/>
              <a:gd name="T80" fmla="*/ 1229 w 4186"/>
              <a:gd name="T81" fmla="*/ 126 h 397"/>
              <a:gd name="T82" fmla="*/ 1158 w 4186"/>
              <a:gd name="T83" fmla="*/ 59 h 397"/>
              <a:gd name="T84" fmla="*/ 1077 w 4186"/>
              <a:gd name="T85" fmla="*/ 110 h 397"/>
              <a:gd name="T86" fmla="*/ 997 w 4186"/>
              <a:gd name="T87" fmla="*/ 143 h 397"/>
              <a:gd name="T88" fmla="*/ 917 w 4186"/>
              <a:gd name="T89" fmla="*/ 177 h 397"/>
              <a:gd name="T90" fmla="*/ 837 w 4186"/>
              <a:gd name="T91" fmla="*/ 185 h 397"/>
              <a:gd name="T92" fmla="*/ 766 w 4186"/>
              <a:gd name="T93" fmla="*/ 211 h 397"/>
              <a:gd name="T94" fmla="*/ 695 w 4186"/>
              <a:gd name="T95" fmla="*/ 143 h 397"/>
              <a:gd name="T96" fmla="*/ 605 w 4186"/>
              <a:gd name="T97" fmla="*/ 110 h 397"/>
              <a:gd name="T98" fmla="*/ 534 w 4186"/>
              <a:gd name="T99" fmla="*/ 169 h 397"/>
              <a:gd name="T100" fmla="*/ 463 w 4186"/>
              <a:gd name="T101" fmla="*/ 227 h 397"/>
              <a:gd name="T102" fmla="*/ 383 w 4186"/>
              <a:gd name="T103" fmla="*/ 177 h 397"/>
              <a:gd name="T104" fmla="*/ 303 w 4186"/>
              <a:gd name="T105" fmla="*/ 143 h 397"/>
              <a:gd name="T106" fmla="*/ 223 w 4186"/>
              <a:gd name="T107" fmla="*/ 101 h 397"/>
              <a:gd name="T108" fmla="*/ 142 w 4186"/>
              <a:gd name="T109" fmla="*/ 110 h 397"/>
              <a:gd name="T110" fmla="*/ 62 w 4186"/>
              <a:gd name="T111" fmla="*/ 135 h 397"/>
              <a:gd name="T112" fmla="*/ 0 w 4186"/>
              <a:gd name="T113" fmla="*/ 110 h 397"/>
              <a:gd name="T114" fmla="*/ 0 w 4186"/>
              <a:gd name="T115" fmla="*/ 34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4186" h="397">
                <a:moveTo>
                  <a:pt x="0" y="0"/>
                </a:moveTo>
                <a:lnTo>
                  <a:pt x="4185" y="8"/>
                </a:lnTo>
                <a:lnTo>
                  <a:pt x="4185" y="244"/>
                </a:lnTo>
                <a:lnTo>
                  <a:pt x="4158" y="227"/>
                </a:lnTo>
                <a:lnTo>
                  <a:pt x="4132" y="211"/>
                </a:lnTo>
                <a:lnTo>
                  <a:pt x="4105" y="194"/>
                </a:lnTo>
                <a:lnTo>
                  <a:pt x="4087" y="169"/>
                </a:lnTo>
                <a:lnTo>
                  <a:pt x="4060" y="160"/>
                </a:lnTo>
                <a:lnTo>
                  <a:pt x="4034" y="135"/>
                </a:lnTo>
                <a:lnTo>
                  <a:pt x="4007" y="135"/>
                </a:lnTo>
                <a:lnTo>
                  <a:pt x="3989" y="160"/>
                </a:lnTo>
                <a:lnTo>
                  <a:pt x="3989" y="185"/>
                </a:lnTo>
                <a:lnTo>
                  <a:pt x="3989" y="211"/>
                </a:lnTo>
                <a:lnTo>
                  <a:pt x="3971" y="236"/>
                </a:lnTo>
                <a:lnTo>
                  <a:pt x="3953" y="261"/>
                </a:lnTo>
                <a:lnTo>
                  <a:pt x="3927" y="278"/>
                </a:lnTo>
                <a:lnTo>
                  <a:pt x="3909" y="303"/>
                </a:lnTo>
                <a:lnTo>
                  <a:pt x="3891" y="329"/>
                </a:lnTo>
                <a:lnTo>
                  <a:pt x="3864" y="345"/>
                </a:lnTo>
                <a:lnTo>
                  <a:pt x="3847" y="371"/>
                </a:lnTo>
                <a:lnTo>
                  <a:pt x="3820" y="396"/>
                </a:lnTo>
                <a:lnTo>
                  <a:pt x="3793" y="379"/>
                </a:lnTo>
                <a:lnTo>
                  <a:pt x="3775" y="354"/>
                </a:lnTo>
                <a:lnTo>
                  <a:pt x="3758" y="329"/>
                </a:lnTo>
                <a:lnTo>
                  <a:pt x="3740" y="303"/>
                </a:lnTo>
                <a:lnTo>
                  <a:pt x="3740" y="278"/>
                </a:lnTo>
                <a:lnTo>
                  <a:pt x="3722" y="253"/>
                </a:lnTo>
                <a:lnTo>
                  <a:pt x="3704" y="227"/>
                </a:lnTo>
                <a:lnTo>
                  <a:pt x="3669" y="211"/>
                </a:lnTo>
                <a:lnTo>
                  <a:pt x="3642" y="194"/>
                </a:lnTo>
                <a:lnTo>
                  <a:pt x="3633" y="169"/>
                </a:lnTo>
                <a:lnTo>
                  <a:pt x="3615" y="143"/>
                </a:lnTo>
                <a:lnTo>
                  <a:pt x="3588" y="126"/>
                </a:lnTo>
                <a:lnTo>
                  <a:pt x="3562" y="126"/>
                </a:lnTo>
                <a:lnTo>
                  <a:pt x="3553" y="160"/>
                </a:lnTo>
                <a:lnTo>
                  <a:pt x="3526" y="143"/>
                </a:lnTo>
                <a:lnTo>
                  <a:pt x="3499" y="152"/>
                </a:lnTo>
                <a:lnTo>
                  <a:pt x="3473" y="169"/>
                </a:lnTo>
                <a:lnTo>
                  <a:pt x="3455" y="194"/>
                </a:lnTo>
                <a:lnTo>
                  <a:pt x="3419" y="211"/>
                </a:lnTo>
                <a:lnTo>
                  <a:pt x="3393" y="202"/>
                </a:lnTo>
                <a:lnTo>
                  <a:pt x="3366" y="211"/>
                </a:lnTo>
                <a:lnTo>
                  <a:pt x="3339" y="227"/>
                </a:lnTo>
                <a:lnTo>
                  <a:pt x="3312" y="236"/>
                </a:lnTo>
                <a:lnTo>
                  <a:pt x="3286" y="227"/>
                </a:lnTo>
                <a:lnTo>
                  <a:pt x="3259" y="194"/>
                </a:lnTo>
                <a:lnTo>
                  <a:pt x="3232" y="194"/>
                </a:lnTo>
                <a:lnTo>
                  <a:pt x="3206" y="169"/>
                </a:lnTo>
                <a:lnTo>
                  <a:pt x="3170" y="143"/>
                </a:lnTo>
                <a:lnTo>
                  <a:pt x="3134" y="143"/>
                </a:lnTo>
                <a:lnTo>
                  <a:pt x="3108" y="160"/>
                </a:lnTo>
                <a:lnTo>
                  <a:pt x="3081" y="169"/>
                </a:lnTo>
                <a:lnTo>
                  <a:pt x="3054" y="194"/>
                </a:lnTo>
                <a:lnTo>
                  <a:pt x="3027" y="202"/>
                </a:lnTo>
                <a:lnTo>
                  <a:pt x="2992" y="227"/>
                </a:lnTo>
                <a:lnTo>
                  <a:pt x="2983" y="194"/>
                </a:lnTo>
                <a:lnTo>
                  <a:pt x="2956" y="177"/>
                </a:lnTo>
                <a:lnTo>
                  <a:pt x="2930" y="177"/>
                </a:lnTo>
                <a:lnTo>
                  <a:pt x="2903" y="169"/>
                </a:lnTo>
                <a:lnTo>
                  <a:pt x="2885" y="143"/>
                </a:lnTo>
                <a:lnTo>
                  <a:pt x="2858" y="143"/>
                </a:lnTo>
                <a:lnTo>
                  <a:pt x="2832" y="169"/>
                </a:lnTo>
                <a:lnTo>
                  <a:pt x="2805" y="169"/>
                </a:lnTo>
                <a:lnTo>
                  <a:pt x="2778" y="135"/>
                </a:lnTo>
                <a:lnTo>
                  <a:pt x="2751" y="126"/>
                </a:lnTo>
                <a:lnTo>
                  <a:pt x="2725" y="110"/>
                </a:lnTo>
                <a:lnTo>
                  <a:pt x="2698" y="126"/>
                </a:lnTo>
                <a:lnTo>
                  <a:pt x="2671" y="126"/>
                </a:lnTo>
                <a:lnTo>
                  <a:pt x="2636" y="135"/>
                </a:lnTo>
                <a:lnTo>
                  <a:pt x="2609" y="160"/>
                </a:lnTo>
                <a:lnTo>
                  <a:pt x="2582" y="135"/>
                </a:lnTo>
                <a:lnTo>
                  <a:pt x="2556" y="110"/>
                </a:lnTo>
                <a:lnTo>
                  <a:pt x="2529" y="93"/>
                </a:lnTo>
                <a:lnTo>
                  <a:pt x="2493" y="93"/>
                </a:lnTo>
                <a:lnTo>
                  <a:pt x="2475" y="118"/>
                </a:lnTo>
                <a:lnTo>
                  <a:pt x="2449" y="135"/>
                </a:lnTo>
                <a:lnTo>
                  <a:pt x="2422" y="160"/>
                </a:lnTo>
                <a:lnTo>
                  <a:pt x="2395" y="185"/>
                </a:lnTo>
                <a:lnTo>
                  <a:pt x="2369" y="211"/>
                </a:lnTo>
                <a:lnTo>
                  <a:pt x="2342" y="194"/>
                </a:lnTo>
                <a:lnTo>
                  <a:pt x="2315" y="177"/>
                </a:lnTo>
                <a:lnTo>
                  <a:pt x="2288" y="160"/>
                </a:lnTo>
                <a:lnTo>
                  <a:pt x="2262" y="143"/>
                </a:lnTo>
                <a:lnTo>
                  <a:pt x="2226" y="135"/>
                </a:lnTo>
                <a:lnTo>
                  <a:pt x="2199" y="118"/>
                </a:lnTo>
                <a:lnTo>
                  <a:pt x="2173" y="110"/>
                </a:lnTo>
                <a:lnTo>
                  <a:pt x="2146" y="110"/>
                </a:lnTo>
                <a:lnTo>
                  <a:pt x="2119" y="110"/>
                </a:lnTo>
                <a:lnTo>
                  <a:pt x="2101" y="84"/>
                </a:lnTo>
                <a:lnTo>
                  <a:pt x="2075" y="101"/>
                </a:lnTo>
                <a:lnTo>
                  <a:pt x="2048" y="76"/>
                </a:lnTo>
                <a:lnTo>
                  <a:pt x="2021" y="59"/>
                </a:lnTo>
                <a:lnTo>
                  <a:pt x="1995" y="59"/>
                </a:lnTo>
                <a:lnTo>
                  <a:pt x="1968" y="59"/>
                </a:lnTo>
                <a:lnTo>
                  <a:pt x="1959" y="84"/>
                </a:lnTo>
                <a:lnTo>
                  <a:pt x="1941" y="110"/>
                </a:lnTo>
                <a:lnTo>
                  <a:pt x="1914" y="126"/>
                </a:lnTo>
                <a:lnTo>
                  <a:pt x="1888" y="135"/>
                </a:lnTo>
                <a:lnTo>
                  <a:pt x="1861" y="143"/>
                </a:lnTo>
                <a:lnTo>
                  <a:pt x="1834" y="126"/>
                </a:lnTo>
                <a:lnTo>
                  <a:pt x="1808" y="126"/>
                </a:lnTo>
                <a:lnTo>
                  <a:pt x="1781" y="143"/>
                </a:lnTo>
                <a:lnTo>
                  <a:pt x="1763" y="169"/>
                </a:lnTo>
                <a:lnTo>
                  <a:pt x="1736" y="160"/>
                </a:lnTo>
                <a:lnTo>
                  <a:pt x="1710" y="143"/>
                </a:lnTo>
                <a:lnTo>
                  <a:pt x="1674" y="135"/>
                </a:lnTo>
                <a:lnTo>
                  <a:pt x="1647" y="126"/>
                </a:lnTo>
                <a:lnTo>
                  <a:pt x="1621" y="110"/>
                </a:lnTo>
                <a:lnTo>
                  <a:pt x="1585" y="126"/>
                </a:lnTo>
                <a:lnTo>
                  <a:pt x="1558" y="126"/>
                </a:lnTo>
                <a:lnTo>
                  <a:pt x="1532" y="126"/>
                </a:lnTo>
                <a:lnTo>
                  <a:pt x="1496" y="126"/>
                </a:lnTo>
                <a:lnTo>
                  <a:pt x="1460" y="135"/>
                </a:lnTo>
                <a:lnTo>
                  <a:pt x="1434" y="126"/>
                </a:lnTo>
                <a:lnTo>
                  <a:pt x="1425" y="101"/>
                </a:lnTo>
                <a:lnTo>
                  <a:pt x="1398" y="93"/>
                </a:lnTo>
                <a:lnTo>
                  <a:pt x="1371" y="110"/>
                </a:lnTo>
                <a:lnTo>
                  <a:pt x="1353" y="135"/>
                </a:lnTo>
                <a:lnTo>
                  <a:pt x="1327" y="143"/>
                </a:lnTo>
                <a:lnTo>
                  <a:pt x="1309" y="169"/>
                </a:lnTo>
                <a:lnTo>
                  <a:pt x="1282" y="160"/>
                </a:lnTo>
                <a:lnTo>
                  <a:pt x="1256" y="143"/>
                </a:lnTo>
                <a:lnTo>
                  <a:pt x="1229" y="126"/>
                </a:lnTo>
                <a:lnTo>
                  <a:pt x="1202" y="101"/>
                </a:lnTo>
                <a:lnTo>
                  <a:pt x="1184" y="76"/>
                </a:lnTo>
                <a:lnTo>
                  <a:pt x="1158" y="59"/>
                </a:lnTo>
                <a:lnTo>
                  <a:pt x="1131" y="67"/>
                </a:lnTo>
                <a:lnTo>
                  <a:pt x="1104" y="93"/>
                </a:lnTo>
                <a:lnTo>
                  <a:pt x="1077" y="110"/>
                </a:lnTo>
                <a:lnTo>
                  <a:pt x="1051" y="126"/>
                </a:lnTo>
                <a:lnTo>
                  <a:pt x="1024" y="143"/>
                </a:lnTo>
                <a:lnTo>
                  <a:pt x="997" y="143"/>
                </a:lnTo>
                <a:lnTo>
                  <a:pt x="971" y="143"/>
                </a:lnTo>
                <a:lnTo>
                  <a:pt x="944" y="160"/>
                </a:lnTo>
                <a:lnTo>
                  <a:pt x="917" y="177"/>
                </a:lnTo>
                <a:lnTo>
                  <a:pt x="890" y="177"/>
                </a:lnTo>
                <a:lnTo>
                  <a:pt x="864" y="177"/>
                </a:lnTo>
                <a:lnTo>
                  <a:pt x="837" y="185"/>
                </a:lnTo>
                <a:lnTo>
                  <a:pt x="810" y="177"/>
                </a:lnTo>
                <a:lnTo>
                  <a:pt x="784" y="185"/>
                </a:lnTo>
                <a:lnTo>
                  <a:pt x="766" y="211"/>
                </a:lnTo>
                <a:lnTo>
                  <a:pt x="739" y="202"/>
                </a:lnTo>
                <a:lnTo>
                  <a:pt x="712" y="169"/>
                </a:lnTo>
                <a:lnTo>
                  <a:pt x="695" y="143"/>
                </a:lnTo>
                <a:lnTo>
                  <a:pt x="659" y="135"/>
                </a:lnTo>
                <a:lnTo>
                  <a:pt x="632" y="126"/>
                </a:lnTo>
                <a:lnTo>
                  <a:pt x="605" y="110"/>
                </a:lnTo>
                <a:lnTo>
                  <a:pt x="588" y="135"/>
                </a:lnTo>
                <a:lnTo>
                  <a:pt x="561" y="160"/>
                </a:lnTo>
                <a:lnTo>
                  <a:pt x="534" y="169"/>
                </a:lnTo>
                <a:lnTo>
                  <a:pt x="516" y="194"/>
                </a:lnTo>
                <a:lnTo>
                  <a:pt x="490" y="211"/>
                </a:lnTo>
                <a:lnTo>
                  <a:pt x="463" y="227"/>
                </a:lnTo>
                <a:lnTo>
                  <a:pt x="445" y="202"/>
                </a:lnTo>
                <a:lnTo>
                  <a:pt x="419" y="194"/>
                </a:lnTo>
                <a:lnTo>
                  <a:pt x="383" y="177"/>
                </a:lnTo>
                <a:lnTo>
                  <a:pt x="356" y="177"/>
                </a:lnTo>
                <a:lnTo>
                  <a:pt x="329" y="160"/>
                </a:lnTo>
                <a:lnTo>
                  <a:pt x="303" y="143"/>
                </a:lnTo>
                <a:lnTo>
                  <a:pt x="276" y="126"/>
                </a:lnTo>
                <a:lnTo>
                  <a:pt x="249" y="110"/>
                </a:lnTo>
                <a:lnTo>
                  <a:pt x="223" y="101"/>
                </a:lnTo>
                <a:lnTo>
                  <a:pt x="196" y="101"/>
                </a:lnTo>
                <a:lnTo>
                  <a:pt x="169" y="110"/>
                </a:lnTo>
                <a:lnTo>
                  <a:pt x="142" y="110"/>
                </a:lnTo>
                <a:lnTo>
                  <a:pt x="116" y="126"/>
                </a:lnTo>
                <a:lnTo>
                  <a:pt x="89" y="126"/>
                </a:lnTo>
                <a:lnTo>
                  <a:pt x="62" y="135"/>
                </a:lnTo>
                <a:lnTo>
                  <a:pt x="36" y="135"/>
                </a:lnTo>
                <a:lnTo>
                  <a:pt x="9" y="135"/>
                </a:lnTo>
                <a:lnTo>
                  <a:pt x="0" y="110"/>
                </a:lnTo>
                <a:lnTo>
                  <a:pt x="0" y="84"/>
                </a:lnTo>
                <a:lnTo>
                  <a:pt x="0" y="59"/>
                </a:lnTo>
                <a:lnTo>
                  <a:pt x="0" y="34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0238E"/>
              </a:gs>
              <a:gs pos="100000">
                <a:srgbClr val="00238E">
                  <a:gamma/>
                  <a:shade val="69804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0" name="Freeform 20">
            <a:extLst>
              <a:ext uri="{FF2B5EF4-FFF2-40B4-BE49-F238E27FC236}">
                <a16:creationId xmlns:a16="http://schemas.microsoft.com/office/drawing/2014/main" id="{0C34BD0C-ED0E-7599-3602-A8B5A620554D}"/>
              </a:ext>
            </a:extLst>
          </p:cNvPr>
          <p:cNvSpPr>
            <a:spLocks/>
          </p:cNvSpPr>
          <p:nvPr/>
        </p:nvSpPr>
        <p:spPr bwMode="auto">
          <a:xfrm>
            <a:off x="700088" y="6343650"/>
            <a:ext cx="6731000" cy="444500"/>
          </a:xfrm>
          <a:custGeom>
            <a:avLst/>
            <a:gdLst>
              <a:gd name="T0" fmla="*/ 81 w 4240"/>
              <a:gd name="T1" fmla="*/ 72 h 280"/>
              <a:gd name="T2" fmla="*/ 161 w 4240"/>
              <a:gd name="T3" fmla="*/ 54 h 280"/>
              <a:gd name="T4" fmla="*/ 242 w 4240"/>
              <a:gd name="T5" fmla="*/ 36 h 280"/>
              <a:gd name="T6" fmla="*/ 296 w 4240"/>
              <a:gd name="T7" fmla="*/ 108 h 280"/>
              <a:gd name="T8" fmla="*/ 358 w 4240"/>
              <a:gd name="T9" fmla="*/ 162 h 280"/>
              <a:gd name="T10" fmla="*/ 448 w 4240"/>
              <a:gd name="T11" fmla="*/ 126 h 280"/>
              <a:gd name="T12" fmla="*/ 529 w 4240"/>
              <a:gd name="T13" fmla="*/ 90 h 280"/>
              <a:gd name="T14" fmla="*/ 609 w 4240"/>
              <a:gd name="T15" fmla="*/ 63 h 280"/>
              <a:gd name="T16" fmla="*/ 672 w 4240"/>
              <a:gd name="T17" fmla="*/ 135 h 280"/>
              <a:gd name="T18" fmla="*/ 753 w 4240"/>
              <a:gd name="T19" fmla="*/ 126 h 280"/>
              <a:gd name="T20" fmla="*/ 842 w 4240"/>
              <a:gd name="T21" fmla="*/ 108 h 280"/>
              <a:gd name="T22" fmla="*/ 932 w 4240"/>
              <a:gd name="T23" fmla="*/ 135 h 280"/>
              <a:gd name="T24" fmla="*/ 1013 w 4240"/>
              <a:gd name="T25" fmla="*/ 126 h 280"/>
              <a:gd name="T26" fmla="*/ 1093 w 4240"/>
              <a:gd name="T27" fmla="*/ 126 h 280"/>
              <a:gd name="T28" fmla="*/ 1183 w 4240"/>
              <a:gd name="T29" fmla="*/ 135 h 280"/>
              <a:gd name="T30" fmla="*/ 1273 w 4240"/>
              <a:gd name="T31" fmla="*/ 135 h 280"/>
              <a:gd name="T32" fmla="*/ 1362 w 4240"/>
              <a:gd name="T33" fmla="*/ 126 h 280"/>
              <a:gd name="T34" fmla="*/ 1461 w 4240"/>
              <a:gd name="T35" fmla="*/ 99 h 280"/>
              <a:gd name="T36" fmla="*/ 1532 w 4240"/>
              <a:gd name="T37" fmla="*/ 135 h 280"/>
              <a:gd name="T38" fmla="*/ 1595 w 4240"/>
              <a:gd name="T39" fmla="*/ 144 h 280"/>
              <a:gd name="T40" fmla="*/ 1685 w 4240"/>
              <a:gd name="T41" fmla="*/ 117 h 280"/>
              <a:gd name="T42" fmla="*/ 1774 w 4240"/>
              <a:gd name="T43" fmla="*/ 81 h 280"/>
              <a:gd name="T44" fmla="*/ 1855 w 4240"/>
              <a:gd name="T45" fmla="*/ 54 h 280"/>
              <a:gd name="T46" fmla="*/ 1918 w 4240"/>
              <a:gd name="T47" fmla="*/ 108 h 280"/>
              <a:gd name="T48" fmla="*/ 1990 w 4240"/>
              <a:gd name="T49" fmla="*/ 135 h 280"/>
              <a:gd name="T50" fmla="*/ 2070 w 4240"/>
              <a:gd name="T51" fmla="*/ 117 h 280"/>
              <a:gd name="T52" fmla="*/ 2187 w 4240"/>
              <a:gd name="T53" fmla="*/ 99 h 280"/>
              <a:gd name="T54" fmla="*/ 2258 w 4240"/>
              <a:gd name="T55" fmla="*/ 117 h 280"/>
              <a:gd name="T56" fmla="*/ 2339 w 4240"/>
              <a:gd name="T57" fmla="*/ 117 h 280"/>
              <a:gd name="T58" fmla="*/ 2429 w 4240"/>
              <a:gd name="T59" fmla="*/ 90 h 280"/>
              <a:gd name="T60" fmla="*/ 2518 w 4240"/>
              <a:gd name="T61" fmla="*/ 72 h 280"/>
              <a:gd name="T62" fmla="*/ 2581 w 4240"/>
              <a:gd name="T63" fmla="*/ 99 h 280"/>
              <a:gd name="T64" fmla="*/ 2671 w 4240"/>
              <a:gd name="T65" fmla="*/ 90 h 280"/>
              <a:gd name="T66" fmla="*/ 2751 w 4240"/>
              <a:gd name="T67" fmla="*/ 108 h 280"/>
              <a:gd name="T68" fmla="*/ 2832 w 4240"/>
              <a:gd name="T69" fmla="*/ 126 h 280"/>
              <a:gd name="T70" fmla="*/ 2922 w 4240"/>
              <a:gd name="T71" fmla="*/ 126 h 280"/>
              <a:gd name="T72" fmla="*/ 3011 w 4240"/>
              <a:gd name="T73" fmla="*/ 72 h 280"/>
              <a:gd name="T74" fmla="*/ 3110 w 4240"/>
              <a:gd name="T75" fmla="*/ 45 h 280"/>
              <a:gd name="T76" fmla="*/ 3190 w 4240"/>
              <a:gd name="T77" fmla="*/ 0 h 280"/>
              <a:gd name="T78" fmla="*/ 3244 w 4240"/>
              <a:gd name="T79" fmla="*/ 90 h 280"/>
              <a:gd name="T80" fmla="*/ 3325 w 4240"/>
              <a:gd name="T81" fmla="*/ 144 h 280"/>
              <a:gd name="T82" fmla="*/ 3423 w 4240"/>
              <a:gd name="T83" fmla="*/ 126 h 280"/>
              <a:gd name="T84" fmla="*/ 3504 w 4240"/>
              <a:gd name="T85" fmla="*/ 81 h 280"/>
              <a:gd name="T86" fmla="*/ 3603 w 4240"/>
              <a:gd name="T87" fmla="*/ 108 h 280"/>
              <a:gd name="T88" fmla="*/ 3683 w 4240"/>
              <a:gd name="T89" fmla="*/ 126 h 280"/>
              <a:gd name="T90" fmla="*/ 3764 w 4240"/>
              <a:gd name="T91" fmla="*/ 135 h 280"/>
              <a:gd name="T92" fmla="*/ 3845 w 4240"/>
              <a:gd name="T93" fmla="*/ 126 h 280"/>
              <a:gd name="T94" fmla="*/ 3925 w 4240"/>
              <a:gd name="T95" fmla="*/ 99 h 280"/>
              <a:gd name="T96" fmla="*/ 4015 w 4240"/>
              <a:gd name="T97" fmla="*/ 99 h 280"/>
              <a:gd name="T98" fmla="*/ 4096 w 4240"/>
              <a:gd name="T99" fmla="*/ 90 h 280"/>
              <a:gd name="T100" fmla="*/ 4176 w 4240"/>
              <a:gd name="T101" fmla="*/ 99 h 280"/>
              <a:gd name="T102" fmla="*/ 4239 w 4240"/>
              <a:gd name="T103" fmla="*/ 279 h 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240" h="280">
                <a:moveTo>
                  <a:pt x="0" y="72"/>
                </a:moveTo>
                <a:lnTo>
                  <a:pt x="54" y="72"/>
                </a:lnTo>
                <a:lnTo>
                  <a:pt x="81" y="72"/>
                </a:lnTo>
                <a:lnTo>
                  <a:pt x="108" y="72"/>
                </a:lnTo>
                <a:lnTo>
                  <a:pt x="134" y="63"/>
                </a:lnTo>
                <a:lnTo>
                  <a:pt x="161" y="54"/>
                </a:lnTo>
                <a:lnTo>
                  <a:pt x="188" y="36"/>
                </a:lnTo>
                <a:lnTo>
                  <a:pt x="215" y="27"/>
                </a:lnTo>
                <a:lnTo>
                  <a:pt x="242" y="36"/>
                </a:lnTo>
                <a:lnTo>
                  <a:pt x="251" y="63"/>
                </a:lnTo>
                <a:lnTo>
                  <a:pt x="269" y="90"/>
                </a:lnTo>
                <a:lnTo>
                  <a:pt x="296" y="108"/>
                </a:lnTo>
                <a:lnTo>
                  <a:pt x="314" y="135"/>
                </a:lnTo>
                <a:lnTo>
                  <a:pt x="332" y="162"/>
                </a:lnTo>
                <a:lnTo>
                  <a:pt x="358" y="162"/>
                </a:lnTo>
                <a:lnTo>
                  <a:pt x="394" y="162"/>
                </a:lnTo>
                <a:lnTo>
                  <a:pt x="421" y="144"/>
                </a:lnTo>
                <a:lnTo>
                  <a:pt x="448" y="126"/>
                </a:lnTo>
                <a:lnTo>
                  <a:pt x="475" y="108"/>
                </a:lnTo>
                <a:lnTo>
                  <a:pt x="502" y="99"/>
                </a:lnTo>
                <a:lnTo>
                  <a:pt x="529" y="90"/>
                </a:lnTo>
                <a:lnTo>
                  <a:pt x="556" y="72"/>
                </a:lnTo>
                <a:lnTo>
                  <a:pt x="583" y="72"/>
                </a:lnTo>
                <a:lnTo>
                  <a:pt x="609" y="63"/>
                </a:lnTo>
                <a:lnTo>
                  <a:pt x="627" y="90"/>
                </a:lnTo>
                <a:lnTo>
                  <a:pt x="645" y="117"/>
                </a:lnTo>
                <a:lnTo>
                  <a:pt x="672" y="135"/>
                </a:lnTo>
                <a:lnTo>
                  <a:pt x="699" y="135"/>
                </a:lnTo>
                <a:lnTo>
                  <a:pt x="726" y="135"/>
                </a:lnTo>
                <a:lnTo>
                  <a:pt x="753" y="126"/>
                </a:lnTo>
                <a:lnTo>
                  <a:pt x="789" y="117"/>
                </a:lnTo>
                <a:lnTo>
                  <a:pt x="816" y="108"/>
                </a:lnTo>
                <a:lnTo>
                  <a:pt x="842" y="108"/>
                </a:lnTo>
                <a:lnTo>
                  <a:pt x="869" y="126"/>
                </a:lnTo>
                <a:lnTo>
                  <a:pt x="896" y="126"/>
                </a:lnTo>
                <a:lnTo>
                  <a:pt x="932" y="135"/>
                </a:lnTo>
                <a:lnTo>
                  <a:pt x="959" y="135"/>
                </a:lnTo>
                <a:lnTo>
                  <a:pt x="986" y="126"/>
                </a:lnTo>
                <a:lnTo>
                  <a:pt x="1013" y="126"/>
                </a:lnTo>
                <a:lnTo>
                  <a:pt x="1040" y="117"/>
                </a:lnTo>
                <a:lnTo>
                  <a:pt x="1066" y="117"/>
                </a:lnTo>
                <a:lnTo>
                  <a:pt x="1093" y="126"/>
                </a:lnTo>
                <a:lnTo>
                  <a:pt x="1120" y="126"/>
                </a:lnTo>
                <a:lnTo>
                  <a:pt x="1147" y="126"/>
                </a:lnTo>
                <a:lnTo>
                  <a:pt x="1183" y="135"/>
                </a:lnTo>
                <a:lnTo>
                  <a:pt x="1219" y="135"/>
                </a:lnTo>
                <a:lnTo>
                  <a:pt x="1246" y="135"/>
                </a:lnTo>
                <a:lnTo>
                  <a:pt x="1273" y="135"/>
                </a:lnTo>
                <a:lnTo>
                  <a:pt x="1299" y="135"/>
                </a:lnTo>
                <a:lnTo>
                  <a:pt x="1326" y="135"/>
                </a:lnTo>
                <a:lnTo>
                  <a:pt x="1362" y="126"/>
                </a:lnTo>
                <a:lnTo>
                  <a:pt x="1398" y="126"/>
                </a:lnTo>
                <a:lnTo>
                  <a:pt x="1434" y="108"/>
                </a:lnTo>
                <a:lnTo>
                  <a:pt x="1461" y="99"/>
                </a:lnTo>
                <a:lnTo>
                  <a:pt x="1488" y="90"/>
                </a:lnTo>
                <a:lnTo>
                  <a:pt x="1515" y="108"/>
                </a:lnTo>
                <a:lnTo>
                  <a:pt x="1532" y="135"/>
                </a:lnTo>
                <a:lnTo>
                  <a:pt x="1541" y="162"/>
                </a:lnTo>
                <a:lnTo>
                  <a:pt x="1568" y="153"/>
                </a:lnTo>
                <a:lnTo>
                  <a:pt x="1595" y="144"/>
                </a:lnTo>
                <a:lnTo>
                  <a:pt x="1631" y="135"/>
                </a:lnTo>
                <a:lnTo>
                  <a:pt x="1658" y="126"/>
                </a:lnTo>
                <a:lnTo>
                  <a:pt x="1685" y="117"/>
                </a:lnTo>
                <a:lnTo>
                  <a:pt x="1721" y="108"/>
                </a:lnTo>
                <a:lnTo>
                  <a:pt x="1748" y="90"/>
                </a:lnTo>
                <a:lnTo>
                  <a:pt x="1774" y="81"/>
                </a:lnTo>
                <a:lnTo>
                  <a:pt x="1801" y="72"/>
                </a:lnTo>
                <a:lnTo>
                  <a:pt x="1828" y="63"/>
                </a:lnTo>
                <a:lnTo>
                  <a:pt x="1855" y="54"/>
                </a:lnTo>
                <a:lnTo>
                  <a:pt x="1882" y="54"/>
                </a:lnTo>
                <a:lnTo>
                  <a:pt x="1900" y="81"/>
                </a:lnTo>
                <a:lnTo>
                  <a:pt x="1918" y="108"/>
                </a:lnTo>
                <a:lnTo>
                  <a:pt x="1936" y="135"/>
                </a:lnTo>
                <a:lnTo>
                  <a:pt x="1963" y="135"/>
                </a:lnTo>
                <a:lnTo>
                  <a:pt x="1990" y="135"/>
                </a:lnTo>
                <a:lnTo>
                  <a:pt x="2016" y="126"/>
                </a:lnTo>
                <a:lnTo>
                  <a:pt x="2043" y="126"/>
                </a:lnTo>
                <a:lnTo>
                  <a:pt x="2070" y="117"/>
                </a:lnTo>
                <a:lnTo>
                  <a:pt x="2115" y="108"/>
                </a:lnTo>
                <a:lnTo>
                  <a:pt x="2151" y="108"/>
                </a:lnTo>
                <a:lnTo>
                  <a:pt x="2187" y="99"/>
                </a:lnTo>
                <a:lnTo>
                  <a:pt x="2223" y="72"/>
                </a:lnTo>
                <a:lnTo>
                  <a:pt x="2249" y="90"/>
                </a:lnTo>
                <a:lnTo>
                  <a:pt x="2258" y="117"/>
                </a:lnTo>
                <a:lnTo>
                  <a:pt x="2285" y="126"/>
                </a:lnTo>
                <a:lnTo>
                  <a:pt x="2312" y="108"/>
                </a:lnTo>
                <a:lnTo>
                  <a:pt x="2339" y="117"/>
                </a:lnTo>
                <a:lnTo>
                  <a:pt x="2366" y="99"/>
                </a:lnTo>
                <a:lnTo>
                  <a:pt x="2393" y="90"/>
                </a:lnTo>
                <a:lnTo>
                  <a:pt x="2429" y="90"/>
                </a:lnTo>
                <a:lnTo>
                  <a:pt x="2456" y="72"/>
                </a:lnTo>
                <a:lnTo>
                  <a:pt x="2491" y="63"/>
                </a:lnTo>
                <a:lnTo>
                  <a:pt x="2518" y="72"/>
                </a:lnTo>
                <a:lnTo>
                  <a:pt x="2527" y="99"/>
                </a:lnTo>
                <a:lnTo>
                  <a:pt x="2554" y="108"/>
                </a:lnTo>
                <a:lnTo>
                  <a:pt x="2581" y="99"/>
                </a:lnTo>
                <a:lnTo>
                  <a:pt x="2608" y="90"/>
                </a:lnTo>
                <a:lnTo>
                  <a:pt x="2635" y="90"/>
                </a:lnTo>
                <a:lnTo>
                  <a:pt x="2671" y="90"/>
                </a:lnTo>
                <a:lnTo>
                  <a:pt x="2698" y="108"/>
                </a:lnTo>
                <a:lnTo>
                  <a:pt x="2724" y="126"/>
                </a:lnTo>
                <a:lnTo>
                  <a:pt x="2751" y="108"/>
                </a:lnTo>
                <a:lnTo>
                  <a:pt x="2778" y="99"/>
                </a:lnTo>
                <a:lnTo>
                  <a:pt x="2805" y="108"/>
                </a:lnTo>
                <a:lnTo>
                  <a:pt x="2832" y="126"/>
                </a:lnTo>
                <a:lnTo>
                  <a:pt x="2859" y="144"/>
                </a:lnTo>
                <a:lnTo>
                  <a:pt x="2886" y="135"/>
                </a:lnTo>
                <a:lnTo>
                  <a:pt x="2922" y="126"/>
                </a:lnTo>
                <a:lnTo>
                  <a:pt x="2957" y="99"/>
                </a:lnTo>
                <a:lnTo>
                  <a:pt x="2984" y="90"/>
                </a:lnTo>
                <a:lnTo>
                  <a:pt x="3011" y="72"/>
                </a:lnTo>
                <a:lnTo>
                  <a:pt x="3047" y="63"/>
                </a:lnTo>
                <a:lnTo>
                  <a:pt x="3083" y="54"/>
                </a:lnTo>
                <a:lnTo>
                  <a:pt x="3110" y="45"/>
                </a:lnTo>
                <a:lnTo>
                  <a:pt x="3137" y="27"/>
                </a:lnTo>
                <a:lnTo>
                  <a:pt x="3164" y="18"/>
                </a:lnTo>
                <a:lnTo>
                  <a:pt x="3190" y="0"/>
                </a:lnTo>
                <a:lnTo>
                  <a:pt x="3208" y="36"/>
                </a:lnTo>
                <a:lnTo>
                  <a:pt x="3226" y="63"/>
                </a:lnTo>
                <a:lnTo>
                  <a:pt x="3244" y="90"/>
                </a:lnTo>
                <a:lnTo>
                  <a:pt x="3271" y="108"/>
                </a:lnTo>
                <a:lnTo>
                  <a:pt x="3298" y="135"/>
                </a:lnTo>
                <a:lnTo>
                  <a:pt x="3325" y="144"/>
                </a:lnTo>
                <a:lnTo>
                  <a:pt x="3361" y="135"/>
                </a:lnTo>
                <a:lnTo>
                  <a:pt x="3397" y="135"/>
                </a:lnTo>
                <a:lnTo>
                  <a:pt x="3423" y="126"/>
                </a:lnTo>
                <a:lnTo>
                  <a:pt x="3450" y="108"/>
                </a:lnTo>
                <a:lnTo>
                  <a:pt x="3477" y="90"/>
                </a:lnTo>
                <a:lnTo>
                  <a:pt x="3504" y="81"/>
                </a:lnTo>
                <a:lnTo>
                  <a:pt x="3531" y="63"/>
                </a:lnTo>
                <a:lnTo>
                  <a:pt x="3576" y="90"/>
                </a:lnTo>
                <a:lnTo>
                  <a:pt x="3603" y="108"/>
                </a:lnTo>
                <a:lnTo>
                  <a:pt x="3630" y="108"/>
                </a:lnTo>
                <a:lnTo>
                  <a:pt x="3656" y="126"/>
                </a:lnTo>
                <a:lnTo>
                  <a:pt x="3683" y="126"/>
                </a:lnTo>
                <a:lnTo>
                  <a:pt x="3710" y="126"/>
                </a:lnTo>
                <a:lnTo>
                  <a:pt x="3737" y="135"/>
                </a:lnTo>
                <a:lnTo>
                  <a:pt x="3764" y="135"/>
                </a:lnTo>
                <a:lnTo>
                  <a:pt x="3791" y="135"/>
                </a:lnTo>
                <a:lnTo>
                  <a:pt x="3818" y="135"/>
                </a:lnTo>
                <a:lnTo>
                  <a:pt x="3845" y="126"/>
                </a:lnTo>
                <a:lnTo>
                  <a:pt x="3872" y="126"/>
                </a:lnTo>
                <a:lnTo>
                  <a:pt x="3898" y="108"/>
                </a:lnTo>
                <a:lnTo>
                  <a:pt x="3925" y="99"/>
                </a:lnTo>
                <a:lnTo>
                  <a:pt x="3952" y="99"/>
                </a:lnTo>
                <a:lnTo>
                  <a:pt x="3988" y="99"/>
                </a:lnTo>
                <a:lnTo>
                  <a:pt x="4015" y="99"/>
                </a:lnTo>
                <a:lnTo>
                  <a:pt x="4042" y="90"/>
                </a:lnTo>
                <a:lnTo>
                  <a:pt x="4069" y="90"/>
                </a:lnTo>
                <a:lnTo>
                  <a:pt x="4096" y="90"/>
                </a:lnTo>
                <a:lnTo>
                  <a:pt x="4122" y="90"/>
                </a:lnTo>
                <a:lnTo>
                  <a:pt x="4149" y="99"/>
                </a:lnTo>
                <a:lnTo>
                  <a:pt x="4176" y="99"/>
                </a:lnTo>
                <a:lnTo>
                  <a:pt x="4203" y="108"/>
                </a:lnTo>
                <a:lnTo>
                  <a:pt x="4230" y="117"/>
                </a:lnTo>
                <a:lnTo>
                  <a:pt x="4239" y="279"/>
                </a:lnTo>
                <a:lnTo>
                  <a:pt x="9" y="270"/>
                </a:lnTo>
                <a:lnTo>
                  <a:pt x="0" y="72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1" name="Rectangle 21">
            <a:extLst>
              <a:ext uri="{FF2B5EF4-FFF2-40B4-BE49-F238E27FC236}">
                <a16:creationId xmlns:a16="http://schemas.microsoft.com/office/drawing/2014/main" id="{E9CE69DD-1AFE-7220-F0F1-A0E6206B0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38" y="727075"/>
            <a:ext cx="54879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2400">
                <a:solidFill>
                  <a:schemeClr val="tx2"/>
                </a:solidFill>
                <a:effectLst/>
                <a:latin typeface="Courier New" panose="02070309020205020404" pitchFamily="49" charset="0"/>
              </a:rPr>
              <a:t>A-89432  CLARE        7894.55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DC008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">
    <a:dk1>
      <a:srgbClr val="919191"/>
    </a:dk1>
    <a:lt1>
      <a:srgbClr val="FFFFFF"/>
    </a:lt1>
    <a:dk2>
      <a:srgbClr val="114FFB"/>
    </a:dk2>
    <a:lt2>
      <a:srgbClr val="FAFD00"/>
    </a:lt2>
    <a:accent1>
      <a:srgbClr val="DADADA"/>
    </a:accent1>
    <a:accent2>
      <a:srgbClr val="FC0128"/>
    </a:accent2>
    <a:accent3>
      <a:srgbClr val="AAB2FD"/>
    </a:accent3>
    <a:accent4>
      <a:srgbClr val="DADADA"/>
    </a:accent4>
    <a:accent5>
      <a:srgbClr val="EAEAEA"/>
    </a:accent5>
    <a:accent6>
      <a:srgbClr val="E40123"/>
    </a:accent6>
    <a:hlink>
      <a:srgbClr val="00FF00"/>
    </a:hlink>
    <a:folHlink>
      <a:srgbClr val="DC008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64228981</TotalTime>
  <Pages>25</Pages>
  <Words>1602</Words>
  <Application>Microsoft Office PowerPoint</Application>
  <PresentationFormat>Letter Paper (8.5x11 in)</PresentationFormat>
  <Paragraphs>323</Paragraphs>
  <Slides>25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Wingdings</vt:lpstr>
      <vt:lpstr>Times New Roman</vt:lpstr>
      <vt:lpstr>Monotype Sorts</vt:lpstr>
      <vt:lpstr>Courier New</vt:lpstr>
      <vt:lpstr>Default Design</vt:lpstr>
      <vt:lpstr>Equation</vt:lpstr>
      <vt:lpstr>Tables  and  PERFORM..VARYING</vt:lpstr>
      <vt:lpstr>PowerPoint Presentation</vt:lpstr>
      <vt:lpstr>PowerPoint Presentation</vt:lpstr>
      <vt:lpstr>Tables/Arrays</vt:lpstr>
      <vt:lpstr>Tables/Arrays</vt:lpstr>
      <vt:lpstr>Tables/Arrays</vt:lpstr>
      <vt:lpstr>Tables/Arrays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Declaring Tables.</vt:lpstr>
      <vt:lpstr>Group Items as Elements.</vt:lpstr>
      <vt:lpstr>PERFORM..VARYING Syntax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Tables  and  PERFORM..VARYING</dc:title>
  <dc:subject/>
  <dc:creator>Michael Coughlan</dc:creator>
  <cp:keywords/>
  <dc:description/>
  <cp:lastModifiedBy>Sean McBride</cp:lastModifiedBy>
  <cp:revision>2</cp:revision>
  <cp:lastPrinted>1601-01-01T00:00:00Z</cp:lastPrinted>
  <dcterms:created xsi:type="dcterms:W3CDTF">1994-04-18T17:14:00Z</dcterms:created>
  <dcterms:modified xsi:type="dcterms:W3CDTF">2026-05-13T01:06:30Z</dcterms:modified>
</cp:coreProperties>
</file>