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letter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F0E30"/>
    <a:srgbClr val="00279F"/>
    <a:srgbClr val="081D58"/>
    <a:srgbClr val="000000"/>
    <a:srgbClr val="676767"/>
    <a:srgbClr val="063DE8"/>
    <a:srgbClr val="0536CF"/>
    <a:srgbClr val="037C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5683010-F4DB-7FF8-8D5D-B61632F1667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9671231D-9A3E-558E-FF24-4C576802669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484B3CE-44E8-B16C-F93A-779E4DC0761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FF29652D-D189-7B45-1FEA-CDE2452CE89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FAE99FC0-9193-4B3D-9C04-31327FEF37C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E7FE35A-2C8A-DCE3-0D9F-90617C766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AD17757A-BE01-4811-BC6B-381C26C6BBC6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1637AD7-CF2D-DD43-3F48-912348981B9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92B1683-CE82-85C7-D9F7-6670A9D6DCA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2702EC4-913B-ABA5-29EB-FE0FBCAD68B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CDEF39A9-CFA0-C1D5-6723-A3CD344810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BE84765F-EEA9-4061-B064-FE396A734D9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4026AA5F-B362-8020-2C27-5D2314E6AB3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941BB727-C8B0-56C1-9528-CAD409EED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B6A7A8DB-74D4-4D40-9F5A-E16FFAB59371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B770447A-6F18-95FA-A49D-04B60232B994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855663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CDCD99D-78EC-6BD0-D1F5-F0A51C9092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E196AA-0EC5-44D0-9E66-419EEAFBCA1B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0011B2FA-EF5D-E3EA-DA12-440A4AF7A4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3BE50F5-A8D7-B0EA-37AD-05D4673E77D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B6AED5F-4039-5F52-543E-0D6BF4B9F9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FE5479-F215-4D43-BDFB-C023B631BFA6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EC48D799-ECAE-D333-C757-020D1C394B2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2EACF1DB-6575-5CA9-6F8E-D525EE10E2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249603E-4DB0-71CF-8B22-233988B7EC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478F60-78B2-4D08-A5DC-6162633AACC6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26B85B14-E98B-DB41-2829-37153DAD647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DA24E215-59C5-DFD4-A464-88416A7285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938B890-D42A-106F-A0EA-F20A37FA87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A07F27-2FAF-42FC-9B34-7FEAE7326342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19CE8338-163F-0E86-17C1-F800C222112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81C57400-7370-A2F7-A5B8-3618A30E6B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437C680-D8AA-1E54-D1F7-4AE23A86FE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F12C60-4835-426A-8081-5131105F5061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7E1990A1-51D3-4069-F084-E047799380B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29488648-48E4-1FDE-8C07-C7081851B4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4AEC4CC-2866-DBA8-1874-3DFB99D3A3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FA30C6-1911-4267-9083-B289E7AF275C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507F8ABC-719F-1C8F-FCFD-54F5FA1C96E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20ADB22-12D8-E2EF-3416-F09875C8FB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4CB2ED7-4CE1-F9F0-C699-7199001855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BA1380-6576-4640-BDE1-FA08F10A76FC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992E1363-7658-12A8-A91A-2E6DA892074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31793F3-F776-8C41-7E58-43BA90C003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9EE2A36-6A65-7E56-DD54-7DA17F13C9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395DA8-5BD8-4DFF-8C7D-34774582761B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9D8F1EC3-8EB8-1472-AF57-9902BEA0914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C067D2F-7E12-F7C3-A179-CA2C5EB514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EBD8460-069B-50FA-0E8F-3B56D8286D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2630D6-1E85-4352-B530-5E287D407CCC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D2ADC5D7-1D86-8C33-7E18-85697B324C5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869A290-8E90-39E4-B012-A62CD79690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5B590F0-BAEA-B4B4-D2E7-65B5EAD9D7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F5BD09-0526-4069-BDA7-9B2E404DD914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E111809C-634E-4858-0CFE-826EAAF9B88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D8B7FBD-6597-5B26-1461-995ADDF44F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1333A4C-2F48-3B05-F989-262CC41594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72DFD9-950C-4F22-97E8-279FAC814160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79641666-FBAA-3B7F-3274-00BF392AD39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FE491081-B92B-BC90-A324-A9536DA5DA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7AC8978-E4B9-6D5C-4D93-5F3E0EFEAA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624C72-7D22-461A-A000-CD5F5F5B72D4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4C9C17DE-C20C-AB94-08B8-337FE5EB62A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A84B26B8-58C1-BC47-F93E-63F7F7095E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C54EAF9-9608-EA43-AC29-5557AB38F7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C60D35-6AF1-4965-A8D6-3B2E574349B2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95222864-2FC4-7A9F-D8B6-3601B9F573A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5E11BD76-6DC5-D630-FC8A-97D9C3E131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7F7B8-804E-1BDB-B35A-A42417C59D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63C11C-E3F2-F406-7F15-4BACC500DE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9BEEC-0929-62D6-CF3C-5484DB293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00B1C-7189-39F2-9C8B-F627F0475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5DC5C-22F9-56C9-B02F-3189C611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7DF58-621C-4462-95D9-8A0AB96E4F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9687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0F56E-F6F3-8387-A01F-958462E8B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17D1BC-DA32-A782-B991-8BA9B07E32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8795A-1546-FE8D-BBCF-1A81DC577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4F0EB9-2FB0-B7DA-FF0A-71D8B19B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17194-21FD-EBC0-73E2-384EF2FCC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2C395C-5EC4-4903-BE46-074AF1A27B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1040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24FA61-DEF0-4CD4-66CC-E1243F5DE2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133350"/>
            <a:ext cx="2038350" cy="6115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3F984F-63AC-D18B-EF8B-E693382C2C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133350"/>
            <a:ext cx="5962650" cy="611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223A1-B70E-E008-4DFD-359B08AF5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AB810-68BD-F98A-CB8B-BA3ED5B95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FE7CD-978E-430C-5F2D-32DCDC7B7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9AD99-00F4-4F8E-B120-0B0C8CA849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8616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C4A16-55A1-BAE4-1C1F-A65CF92D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5CE3B7-EBB5-7FAF-5E2B-EAF7F8043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E1AAD-3D9C-5D79-6329-AA03EEF9D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3882C-44DB-3587-C09A-64DB5189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93B59-2FA3-D13E-2DF2-64D0A4820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4F32A0-2387-4292-80EE-DC723FE795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8634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BB131-2EC0-E9DB-6ED9-CCF81941A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8E471C-5D77-F523-CFE2-16F1EBC28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B0431-CADF-046C-7F83-64EA4C754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5C7C3-8EF5-1221-7CE4-28587772B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993A5-78B2-E1DD-69ED-08F4AA6D5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DCE3D5-D273-4CC5-8D9C-1BFBA73FCB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4112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683C6-655B-6CD9-2B93-37FAA29B5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8188F-47ED-BD02-3EFE-8F13FB8141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1323E-A497-ABB8-CB12-E82DEF1404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8834B3-FB9D-5BCD-4110-62793B6CA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6A37F8-283F-654D-CF5A-B6FEC0D38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121AE6-E4B7-A53B-D53E-772066F3B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6EACA-3AD3-4C2B-8D68-535EFBAB37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9852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14CB1-504A-42AA-0164-EDCF596AD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937B53-68DF-6C4A-6541-7D7FEE6B8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FACCC7-1CF4-FFE1-D8CC-21A7E75C04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6BCBE7-A941-3A14-99A2-BB27AB0D18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A2E1A2-A4E2-17E1-F454-1FA5B7B0D9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49EA39-5A5D-BC82-D9BD-9D9C98EE1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4103D7-1B71-6FD3-ED72-9347D419A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B93F04-4A2D-8561-0AA8-6BA664A80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28930-7104-4BA0-B7CD-A07F6E691B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9523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864B6-3B5A-6C3B-BD38-E10689A0A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122D7B-B38D-08DB-36C2-7818F7F3D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046811-1670-9B57-D854-90AA3332D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57E801-DDF2-1700-CE0B-E848BD411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83DCDB-C3FB-4AC2-95CB-8EDDF9DBC3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09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E06CE4-5EA6-DD35-81F4-3D20B4D31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2C6141-185D-7F8C-B7FD-7BC2C8434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75DED-8198-32ED-8785-B53ED631E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3769E8-A0A7-4C70-B5FC-F304F73253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4820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68426-610B-E34C-8240-B0D80E58A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80E0C-0949-6035-0FD3-6AA17AB1C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2D9F69-5377-5D0B-53ED-60E79622C0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D54850-9CCF-3EE3-C7D3-159B22236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6248A0-1AE3-9F38-2E63-BD1D52527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D02D99-C297-31A0-9C3A-5528D6DD1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667145-9780-496C-A8EA-ADF58A041E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9176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2EEE4-BD88-0AAF-B56C-DEC18F0B5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F60112-4DD9-3FE4-1500-E14FF18C4D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AA54ED-B988-1D1B-D11F-D4035468B8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18EC44-4B90-9567-DE8E-7971C3E2F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5A54A0-3E48-9862-73BC-9C47BC99C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38D633-02E9-3DE2-45AC-2832AC93A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80E8A5-5729-43BB-8E17-E5B10AF10D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3386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FC48682-554D-4549-CEBE-C5662BD4E71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BBA7964-3139-A3EF-410F-C746569B074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160D384-6EF5-60A4-432B-3C7DD847C02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8417D76B-3F0D-4EC6-85B8-8B13ADB5497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C66ED85-A664-68BF-054A-C5E6B3ECCC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D4799BD7-BCD6-B2F3-8B61-211C95D3FFD9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30CDA313-E28E-F500-D3D7-BB5E562EE1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803623C7-CA57-9AE7-C0BE-634EB19425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A87023AC-EA18-F44B-6216-8545B8F2C5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AD40EF0A-2CB3-7633-D54B-ABBAE6976C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0E0CF102-4A35-81E3-DE3C-CBDB9F25EE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6A8D820E-74B1-E7D6-F632-8FA65DC97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58573864-D7D4-9D62-C22E-ABAAE82688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000C6320-E95D-B4D8-3F12-0DD63E4BE9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33BEE020-DAFA-D4AA-9FF4-EC75BB2557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182D6F8E-A4EA-A0C7-5EC3-1776467F60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D286FDC3-84FC-5A0D-42E9-81DBE178E4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36F4AF2C-7ACE-BD0E-1DF8-E1D0FDC5D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D34C5679-501E-995F-8BFF-31B0D7AC63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7BB111CC-516E-A4C6-5FD7-B5B8D203B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51984C57-F8E2-9DE2-E8A6-50D946A681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7CE2106C-EC91-80FC-B314-7937E89933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333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l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FF19BEF-AACD-6928-3DA3-C83037412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166E953-B957-734B-76D6-C6B9FBA81E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19513" y="2633663"/>
            <a:ext cx="1936750" cy="1573212"/>
          </a:xfrm>
          <a:noFill/>
          <a:ln/>
        </p:spPr>
        <p:txBody>
          <a:bodyPr/>
          <a:lstStyle/>
          <a:p>
            <a:pPr algn="ctr"/>
            <a:r>
              <a:rPr lang="en-US" altLang="en-US" sz="3600"/>
              <a:t>The </a:t>
            </a:r>
            <a:br>
              <a:rPr lang="en-US" altLang="en-US" sz="3600"/>
            </a:br>
            <a:r>
              <a:rPr lang="en-US" altLang="en-US" sz="3600"/>
              <a:t>USAGE </a:t>
            </a:r>
            <a:br>
              <a:rPr lang="en-US" altLang="en-US" sz="3600"/>
            </a:br>
            <a:r>
              <a:rPr lang="en-US" altLang="en-US" sz="3600"/>
              <a:t>clause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DA29B406-655A-987E-0289-63D4016FF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700" y="3759200"/>
            <a:ext cx="7721600" cy="2590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01 ThreeBytes	PIC XXX  VALUE "DOG".</a:t>
            </a:r>
          </a:p>
          <a:p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01 TwoBytes	PIC 9(4)   COMP.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altLang="en-US" sz="32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D   O   G  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Number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1056E91-3075-0995-740E-9E30D8F80C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105400"/>
            <a:ext cx="1206500" cy="4445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056D078A-99A7-8FFD-6169-8F0438D908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0700" y="146050"/>
            <a:ext cx="5024438" cy="476250"/>
          </a:xfrm>
          <a:noFill/>
          <a:ln/>
        </p:spPr>
        <p:txBody>
          <a:bodyPr/>
          <a:lstStyle/>
          <a:p>
            <a:r>
              <a:rPr lang="en-US" altLang="en-US"/>
              <a:t>The SYNCHRONIZED Clause</a:t>
            </a:r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90BCCE3B-CBA5-7FCE-AC63-827A7BB9BF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8153400" cy="2611438"/>
          </a:xfrm>
          <a:noFill/>
          <a:ln/>
        </p:spPr>
        <p:txBody>
          <a:bodyPr>
            <a:spAutoFit/>
          </a:bodyPr>
          <a:lstStyle/>
          <a:p>
            <a:r>
              <a:rPr lang="en-US" altLang="en-US"/>
              <a:t>The S</a:t>
            </a:r>
            <a:r>
              <a:rPr lang="en-US" altLang="en-US" sz="2000"/>
              <a:t>YNCHRONIZED</a:t>
            </a:r>
            <a:r>
              <a:rPr lang="en-US" altLang="en-US"/>
              <a:t> clause explicitly aligns C</a:t>
            </a:r>
            <a:r>
              <a:rPr lang="en-US" altLang="en-US" sz="2000"/>
              <a:t>OMP</a:t>
            </a:r>
            <a:r>
              <a:rPr lang="en-US" altLang="en-US"/>
              <a:t> and I</a:t>
            </a:r>
            <a:r>
              <a:rPr lang="en-US" altLang="en-US" sz="2000"/>
              <a:t>NDEX </a:t>
            </a:r>
            <a:r>
              <a:rPr lang="en-US" altLang="en-US"/>
              <a:t>data items along their natural W</a:t>
            </a:r>
            <a:r>
              <a:rPr lang="en-US" altLang="en-US" sz="2000"/>
              <a:t>ORD </a:t>
            </a:r>
            <a:r>
              <a:rPr lang="en-US" altLang="en-US"/>
              <a:t>boundaries.</a:t>
            </a:r>
          </a:p>
          <a:p>
            <a:r>
              <a:rPr lang="en-US" altLang="en-US"/>
              <a:t>If there is no S</a:t>
            </a:r>
            <a:r>
              <a:rPr lang="en-US" altLang="en-US" sz="2000"/>
              <a:t>YNCHRONIZED</a:t>
            </a:r>
            <a:r>
              <a:rPr lang="en-US" altLang="en-US"/>
              <a:t> clause the data items are aligned on byte boundaries.</a:t>
            </a:r>
          </a:p>
          <a:p>
            <a:r>
              <a:rPr lang="en-US" altLang="en-US"/>
              <a:t>This clause is used to optimise speed of processing - but it does so at the expense of storage.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4ED4BBED-AEDD-3399-5F33-AAEA74C9A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700" y="5054600"/>
            <a:ext cx="3898900" cy="546100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Line 7">
            <a:extLst>
              <a:ext uri="{FF2B5EF4-FFF2-40B4-BE49-F238E27FC236}">
                <a16:creationId xmlns:a16="http://schemas.microsoft.com/office/drawing/2014/main" id="{50E99C5C-726D-26DB-943C-B5668982B172}"/>
              </a:ext>
            </a:extLst>
          </p:cNvPr>
          <p:cNvSpPr>
            <a:spLocks noChangeShapeType="1"/>
          </p:cNvSpPr>
          <p:nvPr/>
        </p:nvSpPr>
        <p:spPr bwMode="auto">
          <a:xfrm>
            <a:off x="3314700" y="50673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8">
            <a:extLst>
              <a:ext uri="{FF2B5EF4-FFF2-40B4-BE49-F238E27FC236}">
                <a16:creationId xmlns:a16="http://schemas.microsoft.com/office/drawing/2014/main" id="{94DD46A4-1995-6401-1DCC-544345CF3D2B}"/>
              </a:ext>
            </a:extLst>
          </p:cNvPr>
          <p:cNvSpPr>
            <a:spLocks noChangeShapeType="1"/>
          </p:cNvSpPr>
          <p:nvPr/>
        </p:nvSpPr>
        <p:spPr bwMode="auto">
          <a:xfrm>
            <a:off x="3987800" y="50546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9">
            <a:extLst>
              <a:ext uri="{FF2B5EF4-FFF2-40B4-BE49-F238E27FC236}">
                <a16:creationId xmlns:a16="http://schemas.microsoft.com/office/drawing/2014/main" id="{1882FBEC-C34E-B34D-28B7-A7F252FD4A9C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5500" y="50546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10">
            <a:extLst>
              <a:ext uri="{FF2B5EF4-FFF2-40B4-BE49-F238E27FC236}">
                <a16:creationId xmlns:a16="http://schemas.microsoft.com/office/drawing/2014/main" id="{E98BA76F-864D-9761-C9C9-B5FB892342EF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6300" y="50673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11">
            <a:extLst>
              <a:ext uri="{FF2B5EF4-FFF2-40B4-BE49-F238E27FC236}">
                <a16:creationId xmlns:a16="http://schemas.microsoft.com/office/drawing/2014/main" id="{91774CEC-9DAB-D9B7-7C7E-31E0DA6A4709}"/>
              </a:ext>
            </a:extLst>
          </p:cNvPr>
          <p:cNvSpPr>
            <a:spLocks noChangeShapeType="1"/>
          </p:cNvSpPr>
          <p:nvPr/>
        </p:nvSpPr>
        <p:spPr bwMode="auto">
          <a:xfrm>
            <a:off x="5283200" y="5054600"/>
            <a:ext cx="0" cy="5334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Rectangle 12">
            <a:extLst>
              <a:ext uri="{FF2B5EF4-FFF2-40B4-BE49-F238E27FC236}">
                <a16:creationId xmlns:a16="http://schemas.microsoft.com/office/drawing/2014/main" id="{267EC857-0736-3B01-C8E1-BB7CF6CA3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05400"/>
            <a:ext cx="1193800" cy="4445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Rectangle 13">
            <a:extLst>
              <a:ext uri="{FF2B5EF4-FFF2-40B4-BE49-F238E27FC236}">
                <a16:creationId xmlns:a16="http://schemas.microsoft.com/office/drawing/2014/main" id="{CC8AEEF2-0AB1-0368-F48E-99AD9DF3D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1300" y="5105400"/>
            <a:ext cx="1206500" cy="4445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Rectangle 14">
            <a:extLst>
              <a:ext uri="{FF2B5EF4-FFF2-40B4-BE49-F238E27FC236}">
                <a16:creationId xmlns:a16="http://schemas.microsoft.com/office/drawing/2014/main" id="{4E068D4B-4CF7-6647-F7DD-0D510103F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400" y="5621338"/>
            <a:ext cx="36655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>
            <a:spAutoFit/>
          </a:bodyPr>
          <a:lstStyle/>
          <a:p>
            <a:r>
              <a:rPr lang="en-US" altLang="en-US" b="0">
                <a:solidFill>
                  <a:srgbClr val="000000"/>
                </a:solidFill>
                <a:effectLst/>
              </a:rPr>
              <a:t>   Word1          Word2          Word3</a:t>
            </a:r>
          </a:p>
        </p:txBody>
      </p:sp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F08CE96-DE8B-C5E6-3ACC-B9633C697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700" y="3759200"/>
            <a:ext cx="7721600" cy="2590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01 ThreeBytes	PIC XXX  VALUE "DOG".</a:t>
            </a:r>
          </a:p>
          <a:p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01 TwoBytes	PIC 9(4)   COMP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SYNC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altLang="en-US" sz="32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D   O   G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altLang="en-US" sz="32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Number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0797308A-003B-903D-FCBE-77E5CC5C1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105400"/>
            <a:ext cx="1206500" cy="4445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17535EB4-1DEB-CB51-A9CD-C059CEDD63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0700" y="146050"/>
            <a:ext cx="5024438" cy="476250"/>
          </a:xfrm>
          <a:noFill/>
          <a:ln/>
        </p:spPr>
        <p:txBody>
          <a:bodyPr/>
          <a:lstStyle/>
          <a:p>
            <a:r>
              <a:rPr lang="en-US" altLang="en-US"/>
              <a:t>The SYNCHRONIZED Clause</a:t>
            </a:r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DE6A8108-E194-4DB4-CCAD-A1113716C7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155700"/>
            <a:ext cx="8153400" cy="1406525"/>
          </a:xfrm>
          <a:noFill/>
          <a:ln/>
        </p:spPr>
        <p:txBody>
          <a:bodyPr>
            <a:spAutoFit/>
          </a:bodyPr>
          <a:lstStyle/>
          <a:p>
            <a:pPr marL="0" indent="0" defTabSz="1016000">
              <a:buFont typeface="Wingdings" panose="05000000000000000000" pitchFamily="2" charset="2"/>
              <a:buNone/>
              <a:tabLst>
                <a:tab pos="4572000" algn="l"/>
              </a:tabLst>
            </a:pPr>
            <a:r>
              <a:rPr lang="en-US" altLang="en-US"/>
              <a:t>COMP SYNC (1 TO 4 Digits)	= 2 Byte boundary</a:t>
            </a:r>
            <a:br>
              <a:rPr lang="en-US" altLang="en-US"/>
            </a:br>
            <a:r>
              <a:rPr lang="en-US" altLang="en-US"/>
              <a:t>COMP SYNC (5 TO 9 Digits)	= 4 Byte boundary</a:t>
            </a:r>
            <a:br>
              <a:rPr lang="en-US" altLang="en-US"/>
            </a:br>
            <a:r>
              <a:rPr lang="en-US" altLang="en-US"/>
              <a:t>COMP SYNC (10 TO 18 Digits)	= 8 Byte boundary </a:t>
            </a:r>
            <a:br>
              <a:rPr lang="en-US" altLang="en-US"/>
            </a:br>
            <a:r>
              <a:rPr lang="en-US" altLang="en-US"/>
              <a:t>INDEX	= 4 Byte boundary</a:t>
            </a:r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32771BF8-5523-0317-AF51-5B6A450B9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700" y="5054600"/>
            <a:ext cx="3898900" cy="546100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Line 7">
            <a:extLst>
              <a:ext uri="{FF2B5EF4-FFF2-40B4-BE49-F238E27FC236}">
                <a16:creationId xmlns:a16="http://schemas.microsoft.com/office/drawing/2014/main" id="{131E45BB-CD5B-0DB6-ACA7-1BC1CA16803B}"/>
              </a:ext>
            </a:extLst>
          </p:cNvPr>
          <p:cNvSpPr>
            <a:spLocks noChangeShapeType="1"/>
          </p:cNvSpPr>
          <p:nvPr/>
        </p:nvSpPr>
        <p:spPr bwMode="auto">
          <a:xfrm>
            <a:off x="3314700" y="50673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8">
            <a:extLst>
              <a:ext uri="{FF2B5EF4-FFF2-40B4-BE49-F238E27FC236}">
                <a16:creationId xmlns:a16="http://schemas.microsoft.com/office/drawing/2014/main" id="{166BF8E1-E33E-49B2-5E58-4EE97B657C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87800" y="50546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9">
            <a:extLst>
              <a:ext uri="{FF2B5EF4-FFF2-40B4-BE49-F238E27FC236}">
                <a16:creationId xmlns:a16="http://schemas.microsoft.com/office/drawing/2014/main" id="{914DF355-12BE-63B6-A3BD-CF35E947DA3E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5500" y="50546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10">
            <a:extLst>
              <a:ext uri="{FF2B5EF4-FFF2-40B4-BE49-F238E27FC236}">
                <a16:creationId xmlns:a16="http://schemas.microsoft.com/office/drawing/2014/main" id="{93AF5DB3-067E-BE60-104C-51C370DA017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6300" y="50673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11">
            <a:extLst>
              <a:ext uri="{FF2B5EF4-FFF2-40B4-BE49-F238E27FC236}">
                <a16:creationId xmlns:a16="http://schemas.microsoft.com/office/drawing/2014/main" id="{AC10B66C-108D-4EBB-3204-379B5A0F83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283200" y="5054600"/>
            <a:ext cx="0" cy="5334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Rectangle 12">
            <a:extLst>
              <a:ext uri="{FF2B5EF4-FFF2-40B4-BE49-F238E27FC236}">
                <a16:creationId xmlns:a16="http://schemas.microsoft.com/office/drawing/2014/main" id="{0DE54172-A2C3-C71C-1354-711D701B1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05400"/>
            <a:ext cx="1193800" cy="4445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Rectangle 13">
            <a:extLst>
              <a:ext uri="{FF2B5EF4-FFF2-40B4-BE49-F238E27FC236}">
                <a16:creationId xmlns:a16="http://schemas.microsoft.com/office/drawing/2014/main" id="{081DA4B4-F340-43B5-AF7D-B61CC2CC2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1300" y="5105400"/>
            <a:ext cx="1206500" cy="4445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Rectangle 14">
            <a:extLst>
              <a:ext uri="{FF2B5EF4-FFF2-40B4-BE49-F238E27FC236}">
                <a16:creationId xmlns:a16="http://schemas.microsoft.com/office/drawing/2014/main" id="{FEBC5BC6-6439-BDF3-EA43-10C50507C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400" y="5621338"/>
            <a:ext cx="36655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>
            <a:spAutoFit/>
          </a:bodyPr>
          <a:lstStyle/>
          <a:p>
            <a:r>
              <a:rPr lang="en-US" altLang="en-US" b="0">
                <a:solidFill>
                  <a:srgbClr val="000000"/>
                </a:solidFill>
                <a:effectLst/>
              </a:rPr>
              <a:t>   Word1          Word2          Word3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D5DD91D4-1D51-B873-E8B7-E36836DD3F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3492500"/>
            <a:ext cx="8775700" cy="2590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01 FiveBytes	PIC XXX  VALUE "FROGS".</a:t>
            </a:r>
          </a:p>
          <a:p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01 FourBytes	PIC S9(5)   COMP.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altLang="en-US" sz="32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altLang="en-US" sz="32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F   R   O   G   S   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NumberNumber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926D6CFC-ABC5-0D2D-1BFA-EBA63BC8A4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0700" y="146050"/>
            <a:ext cx="5024438" cy="476250"/>
          </a:xfrm>
          <a:noFill/>
          <a:ln/>
        </p:spPr>
        <p:txBody>
          <a:bodyPr/>
          <a:lstStyle/>
          <a:p>
            <a:r>
              <a:rPr lang="en-US" altLang="en-US"/>
              <a:t>The SYNCHRONIZED Clause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0AB5AB46-9A70-85FF-0A52-86687ED13A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155700"/>
            <a:ext cx="8153400" cy="1406525"/>
          </a:xfrm>
          <a:noFill/>
          <a:ln/>
        </p:spPr>
        <p:txBody>
          <a:bodyPr>
            <a:spAutoFit/>
          </a:bodyPr>
          <a:lstStyle/>
          <a:p>
            <a:pPr marL="0" indent="0" defTabSz="1016000">
              <a:buFont typeface="Wingdings" panose="05000000000000000000" pitchFamily="2" charset="2"/>
              <a:buNone/>
              <a:tabLst>
                <a:tab pos="4572000" algn="l"/>
              </a:tabLst>
            </a:pPr>
            <a:r>
              <a:rPr lang="en-US" altLang="en-US"/>
              <a:t>COMP SYNC (1 TO 4 Digits)	= 2 Byte boundary</a:t>
            </a:r>
            <a:br>
              <a:rPr lang="en-US" altLang="en-US"/>
            </a:br>
            <a:r>
              <a:rPr lang="en-US" altLang="en-US"/>
              <a:t>COMP SYNC (5 TO 9 Digits)	= 4 Byte boundary</a:t>
            </a:r>
            <a:br>
              <a:rPr lang="en-US" altLang="en-US"/>
            </a:br>
            <a:r>
              <a:rPr lang="en-US" altLang="en-US"/>
              <a:t>COMP SYNC (10 TO 18 Digits)	= 8 Byte boundary </a:t>
            </a:r>
            <a:br>
              <a:rPr lang="en-US" altLang="en-US"/>
            </a:br>
            <a:r>
              <a:rPr lang="en-US" altLang="en-US"/>
              <a:t>INDEX	= 4 Byte boundary</a:t>
            </a:r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EFF164C0-A3F4-979B-132F-15D537E3A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" y="5003800"/>
            <a:ext cx="7759700" cy="546100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Line 6">
            <a:extLst>
              <a:ext uri="{FF2B5EF4-FFF2-40B4-BE49-F238E27FC236}">
                <a16:creationId xmlns:a16="http://schemas.microsoft.com/office/drawing/2014/main" id="{FAD64413-2734-5265-E93B-38E415280CB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3800" y="50165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Line 7">
            <a:extLst>
              <a:ext uri="{FF2B5EF4-FFF2-40B4-BE49-F238E27FC236}">
                <a16:creationId xmlns:a16="http://schemas.microsoft.com/office/drawing/2014/main" id="{FD5A6D06-306F-A985-2A53-AA6C9B5174F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66900" y="5003800"/>
            <a:ext cx="0" cy="5334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>
            <a:extLst>
              <a:ext uri="{FF2B5EF4-FFF2-40B4-BE49-F238E27FC236}">
                <a16:creationId xmlns:a16="http://schemas.microsoft.com/office/drawing/2014/main" id="{B49E819F-863D-1EDF-677C-411FEA08686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0038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>
            <a:extLst>
              <a:ext uri="{FF2B5EF4-FFF2-40B4-BE49-F238E27FC236}">
                <a16:creationId xmlns:a16="http://schemas.microsoft.com/office/drawing/2014/main" id="{EC73F80A-304E-BB60-5A39-7AA43E47240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5400" y="50165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>
            <a:extLst>
              <a:ext uri="{FF2B5EF4-FFF2-40B4-BE49-F238E27FC236}">
                <a16:creationId xmlns:a16="http://schemas.microsoft.com/office/drawing/2014/main" id="{99D0927C-9458-E926-90C9-9115715A248F}"/>
              </a:ext>
            </a:extLst>
          </p:cNvPr>
          <p:cNvSpPr>
            <a:spLocks noChangeShapeType="1"/>
          </p:cNvSpPr>
          <p:nvPr/>
        </p:nvSpPr>
        <p:spPr bwMode="auto">
          <a:xfrm>
            <a:off x="3162300" y="5003800"/>
            <a:ext cx="0" cy="5334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Rectangle 11">
            <a:extLst>
              <a:ext uri="{FF2B5EF4-FFF2-40B4-BE49-F238E27FC236}">
                <a16:creationId xmlns:a16="http://schemas.microsoft.com/office/drawing/2014/main" id="{6E23C00E-8220-647A-31F0-D9F71E8AB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5570538"/>
            <a:ext cx="77168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>
            <a:spAutoFit/>
          </a:bodyPr>
          <a:lstStyle/>
          <a:p>
            <a:r>
              <a:rPr lang="en-US" altLang="en-US" b="0">
                <a:solidFill>
                  <a:srgbClr val="000000"/>
                </a:solidFill>
                <a:effectLst/>
              </a:rPr>
              <a:t>   Word1          Word2          Word3         Word4           Word5         Word6   </a:t>
            </a:r>
          </a:p>
        </p:txBody>
      </p:sp>
      <p:sp>
        <p:nvSpPr>
          <p:cNvPr id="26636" name="Line 12">
            <a:extLst>
              <a:ext uri="{FF2B5EF4-FFF2-40B4-BE49-F238E27FC236}">
                <a16:creationId xmlns:a16="http://schemas.microsoft.com/office/drawing/2014/main" id="{830B4F05-50DE-46EA-EBE0-302A8F5638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5000" y="5003800"/>
            <a:ext cx="0" cy="5334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13">
            <a:extLst>
              <a:ext uri="{FF2B5EF4-FFF2-40B4-BE49-F238E27FC236}">
                <a16:creationId xmlns:a16="http://schemas.microsoft.com/office/drawing/2014/main" id="{19725A20-AD13-2852-EE04-6E5401B9127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7300" y="50165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14">
            <a:extLst>
              <a:ext uri="{FF2B5EF4-FFF2-40B4-BE49-F238E27FC236}">
                <a16:creationId xmlns:a16="http://schemas.microsoft.com/office/drawing/2014/main" id="{C0C6FE2E-FDAF-E1E3-2EDA-62B06CA0CA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740400" y="5003800"/>
            <a:ext cx="0" cy="5334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15">
            <a:extLst>
              <a:ext uri="{FF2B5EF4-FFF2-40B4-BE49-F238E27FC236}">
                <a16:creationId xmlns:a16="http://schemas.microsoft.com/office/drawing/2014/main" id="{38E38E6F-12EA-5CCD-F713-CD326E075826}"/>
              </a:ext>
            </a:extLst>
          </p:cNvPr>
          <p:cNvSpPr>
            <a:spLocks noChangeShapeType="1"/>
          </p:cNvSpPr>
          <p:nvPr/>
        </p:nvSpPr>
        <p:spPr bwMode="auto">
          <a:xfrm>
            <a:off x="6426200" y="50165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Line 16">
            <a:extLst>
              <a:ext uri="{FF2B5EF4-FFF2-40B4-BE49-F238E27FC236}">
                <a16:creationId xmlns:a16="http://schemas.microsoft.com/office/drawing/2014/main" id="{6FC25518-1872-75C7-2483-3CEF9ADC25E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5800" y="5003800"/>
            <a:ext cx="0" cy="5334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Line 17">
            <a:extLst>
              <a:ext uri="{FF2B5EF4-FFF2-40B4-BE49-F238E27FC236}">
                <a16:creationId xmlns:a16="http://schemas.microsoft.com/office/drawing/2014/main" id="{F6388EBE-39BC-E0D1-A91A-F868618FFB9E}"/>
              </a:ext>
            </a:extLst>
          </p:cNvPr>
          <p:cNvSpPr>
            <a:spLocks noChangeShapeType="1"/>
          </p:cNvSpPr>
          <p:nvPr/>
        </p:nvSpPr>
        <p:spPr bwMode="auto">
          <a:xfrm>
            <a:off x="7683500" y="50038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Rectangle 18">
            <a:extLst>
              <a:ext uri="{FF2B5EF4-FFF2-40B4-BE49-F238E27FC236}">
                <a16:creationId xmlns:a16="http://schemas.microsoft.com/office/drawing/2014/main" id="{43714C82-471B-9F5F-CE53-E772F4B09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300" y="5054600"/>
            <a:ext cx="2489200" cy="4445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3" name="Rectangle 19">
            <a:extLst>
              <a:ext uri="{FF2B5EF4-FFF2-40B4-BE49-F238E27FC236}">
                <a16:creationId xmlns:a16="http://schemas.microsoft.com/office/drawing/2014/main" id="{91D82458-B8E4-CBF3-2AA3-4B8C478B2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3100" y="5054600"/>
            <a:ext cx="2489200" cy="4445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4" name="Rectangle 20">
            <a:extLst>
              <a:ext uri="{FF2B5EF4-FFF2-40B4-BE49-F238E27FC236}">
                <a16:creationId xmlns:a16="http://schemas.microsoft.com/office/drawing/2014/main" id="{8E69E1A7-BF01-9BBA-17C7-D239BD3A5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0" y="5054600"/>
            <a:ext cx="2489200" cy="4445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7889E974-57D1-9058-A7A1-6C1C36F5A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3492500"/>
            <a:ext cx="8775700" cy="2590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01 FiveBytes	PIC XXX  VALUE "FROGS".</a:t>
            </a:r>
          </a:p>
          <a:p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01 FourBytes	PIC S9(5)   COMP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SYNC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altLang="en-US" sz="32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altLang="en-US" sz="32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F   R   O   G   S                    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NumberNumber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F4700B17-2F1B-6B39-A766-0B9C8E98FA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0700" y="146050"/>
            <a:ext cx="5024438" cy="476250"/>
          </a:xfrm>
          <a:noFill/>
          <a:ln/>
        </p:spPr>
        <p:txBody>
          <a:bodyPr/>
          <a:lstStyle/>
          <a:p>
            <a:r>
              <a:rPr lang="en-US" altLang="en-US"/>
              <a:t>The SYNCHRONIZED Clause</a:t>
            </a:r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C97FBD88-4519-547B-252B-B89EA37B30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155700"/>
            <a:ext cx="8153400" cy="1406525"/>
          </a:xfrm>
          <a:noFill/>
          <a:ln/>
        </p:spPr>
        <p:txBody>
          <a:bodyPr>
            <a:spAutoFit/>
          </a:bodyPr>
          <a:lstStyle/>
          <a:p>
            <a:pPr marL="0" indent="0" defTabSz="1016000">
              <a:buFont typeface="Wingdings" panose="05000000000000000000" pitchFamily="2" charset="2"/>
              <a:buNone/>
              <a:tabLst>
                <a:tab pos="4572000" algn="l"/>
              </a:tabLst>
            </a:pPr>
            <a:r>
              <a:rPr lang="en-US" altLang="en-US"/>
              <a:t>COMP SYNC (1 TO 4 Digits)	= 2 Byte boundary</a:t>
            </a:r>
            <a:br>
              <a:rPr lang="en-US" altLang="en-US"/>
            </a:br>
            <a:r>
              <a:rPr lang="en-US" altLang="en-US"/>
              <a:t>COMP SYNC (5 TO 9 Digits)	= 4 Byte boundary</a:t>
            </a:r>
            <a:br>
              <a:rPr lang="en-US" altLang="en-US"/>
            </a:br>
            <a:r>
              <a:rPr lang="en-US" altLang="en-US"/>
              <a:t>COMP SYNC (10 TO 18 Digits)	= 8 Byte boundary </a:t>
            </a:r>
            <a:br>
              <a:rPr lang="en-US" altLang="en-US"/>
            </a:br>
            <a:r>
              <a:rPr lang="en-US" altLang="en-US"/>
              <a:t>INDEX	= 4 Byte boundary</a:t>
            </a:r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4C6B2E4C-8170-BD72-D879-ED1878589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" y="5003800"/>
            <a:ext cx="7759700" cy="546100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Line 6">
            <a:extLst>
              <a:ext uri="{FF2B5EF4-FFF2-40B4-BE49-F238E27FC236}">
                <a16:creationId xmlns:a16="http://schemas.microsoft.com/office/drawing/2014/main" id="{E95ABA9D-1EBC-6262-14B4-87046E9C57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3800" y="50165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Line 7">
            <a:extLst>
              <a:ext uri="{FF2B5EF4-FFF2-40B4-BE49-F238E27FC236}">
                <a16:creationId xmlns:a16="http://schemas.microsoft.com/office/drawing/2014/main" id="{A98F482E-3C6A-82E3-6BA7-266936DE8BE3}"/>
              </a:ext>
            </a:extLst>
          </p:cNvPr>
          <p:cNvSpPr>
            <a:spLocks noChangeShapeType="1"/>
          </p:cNvSpPr>
          <p:nvPr/>
        </p:nvSpPr>
        <p:spPr bwMode="auto">
          <a:xfrm>
            <a:off x="1866900" y="5003800"/>
            <a:ext cx="0" cy="5334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>
            <a:extLst>
              <a:ext uri="{FF2B5EF4-FFF2-40B4-BE49-F238E27FC236}">
                <a16:creationId xmlns:a16="http://schemas.microsoft.com/office/drawing/2014/main" id="{B7496181-7B1E-3170-3E7A-25FD3AF7FF9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0038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Line 9">
            <a:extLst>
              <a:ext uri="{FF2B5EF4-FFF2-40B4-BE49-F238E27FC236}">
                <a16:creationId xmlns:a16="http://schemas.microsoft.com/office/drawing/2014/main" id="{3D18062A-2CEE-9CE3-42FF-9B6B932194A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5400" y="50165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10">
            <a:extLst>
              <a:ext uri="{FF2B5EF4-FFF2-40B4-BE49-F238E27FC236}">
                <a16:creationId xmlns:a16="http://schemas.microsoft.com/office/drawing/2014/main" id="{810FBFD9-CB3F-CB59-3372-80B3B1116324}"/>
              </a:ext>
            </a:extLst>
          </p:cNvPr>
          <p:cNvSpPr>
            <a:spLocks noChangeShapeType="1"/>
          </p:cNvSpPr>
          <p:nvPr/>
        </p:nvSpPr>
        <p:spPr bwMode="auto">
          <a:xfrm>
            <a:off x="3162300" y="5003800"/>
            <a:ext cx="0" cy="5334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Rectangle 11">
            <a:extLst>
              <a:ext uri="{FF2B5EF4-FFF2-40B4-BE49-F238E27FC236}">
                <a16:creationId xmlns:a16="http://schemas.microsoft.com/office/drawing/2014/main" id="{3A433045-588C-6EDD-BE26-545CC5E27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5570538"/>
            <a:ext cx="77168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>
            <a:spAutoFit/>
          </a:bodyPr>
          <a:lstStyle/>
          <a:p>
            <a:r>
              <a:rPr lang="en-US" altLang="en-US" b="0">
                <a:solidFill>
                  <a:srgbClr val="000000"/>
                </a:solidFill>
                <a:effectLst/>
              </a:rPr>
              <a:t>   Word1          Word2          Word3         Word4           Word5         Word6   </a:t>
            </a:r>
          </a:p>
        </p:txBody>
      </p:sp>
      <p:sp>
        <p:nvSpPr>
          <p:cNvPr id="28684" name="Line 12">
            <a:extLst>
              <a:ext uri="{FF2B5EF4-FFF2-40B4-BE49-F238E27FC236}">
                <a16:creationId xmlns:a16="http://schemas.microsoft.com/office/drawing/2014/main" id="{350CB424-6E82-9CC8-80E0-A5D48B16AB4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5000" y="5003800"/>
            <a:ext cx="0" cy="5334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13">
            <a:extLst>
              <a:ext uri="{FF2B5EF4-FFF2-40B4-BE49-F238E27FC236}">
                <a16:creationId xmlns:a16="http://schemas.microsoft.com/office/drawing/2014/main" id="{C14545DE-B6A5-E649-2543-CCA065AD518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7300" y="50165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14">
            <a:extLst>
              <a:ext uri="{FF2B5EF4-FFF2-40B4-BE49-F238E27FC236}">
                <a16:creationId xmlns:a16="http://schemas.microsoft.com/office/drawing/2014/main" id="{E7CFCCB4-2D61-56AE-B53D-D280996F57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40400" y="5003800"/>
            <a:ext cx="0" cy="5334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Line 15">
            <a:extLst>
              <a:ext uri="{FF2B5EF4-FFF2-40B4-BE49-F238E27FC236}">
                <a16:creationId xmlns:a16="http://schemas.microsoft.com/office/drawing/2014/main" id="{CCF286DA-ED56-978E-7718-D18BDB10022A}"/>
              </a:ext>
            </a:extLst>
          </p:cNvPr>
          <p:cNvSpPr>
            <a:spLocks noChangeShapeType="1"/>
          </p:cNvSpPr>
          <p:nvPr/>
        </p:nvSpPr>
        <p:spPr bwMode="auto">
          <a:xfrm>
            <a:off x="6426200" y="50165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Line 16">
            <a:extLst>
              <a:ext uri="{FF2B5EF4-FFF2-40B4-BE49-F238E27FC236}">
                <a16:creationId xmlns:a16="http://schemas.microsoft.com/office/drawing/2014/main" id="{20FDC8A2-D8AC-8A95-6D77-F0D264DAF15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5800" y="5003800"/>
            <a:ext cx="0" cy="5334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9" name="Line 17">
            <a:extLst>
              <a:ext uri="{FF2B5EF4-FFF2-40B4-BE49-F238E27FC236}">
                <a16:creationId xmlns:a16="http://schemas.microsoft.com/office/drawing/2014/main" id="{9633A503-E6E7-A6F3-15EA-62794E78C461}"/>
              </a:ext>
            </a:extLst>
          </p:cNvPr>
          <p:cNvSpPr>
            <a:spLocks noChangeShapeType="1"/>
          </p:cNvSpPr>
          <p:nvPr/>
        </p:nvSpPr>
        <p:spPr bwMode="auto">
          <a:xfrm>
            <a:off x="7683500" y="50038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0" name="Rectangle 18">
            <a:extLst>
              <a:ext uri="{FF2B5EF4-FFF2-40B4-BE49-F238E27FC236}">
                <a16:creationId xmlns:a16="http://schemas.microsoft.com/office/drawing/2014/main" id="{7DE89211-9062-C3E8-8C29-E0D886C2A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300" y="5054600"/>
            <a:ext cx="2489200" cy="4445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Rectangle 19">
            <a:extLst>
              <a:ext uri="{FF2B5EF4-FFF2-40B4-BE49-F238E27FC236}">
                <a16:creationId xmlns:a16="http://schemas.microsoft.com/office/drawing/2014/main" id="{58DF5E79-6416-041F-1C6F-2CADAC5FF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3100" y="5054600"/>
            <a:ext cx="2489200" cy="4445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>
            <a:extLst>
              <a:ext uri="{FF2B5EF4-FFF2-40B4-BE49-F238E27FC236}">
                <a16:creationId xmlns:a16="http://schemas.microsoft.com/office/drawing/2014/main" id="{3C5EFD85-1054-678F-2A9F-863206AF1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0" y="5054600"/>
            <a:ext cx="2489200" cy="4445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>
            <a:extLst>
              <a:ext uri="{FF2B5EF4-FFF2-40B4-BE49-F238E27FC236}">
                <a16:creationId xmlns:a16="http://schemas.microsoft.com/office/drawing/2014/main" id="{BE3A1CD0-5951-70A3-2F5C-5FD424A8D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7238" y="3748088"/>
            <a:ext cx="1582737" cy="542925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</a:rPr>
              <a:t>Aligns along a </a:t>
            </a:r>
          </a:p>
          <a:p>
            <a:pPr algn="ctr"/>
            <a:r>
              <a:rPr lang="en-US" altLang="en-US" sz="1400">
                <a:solidFill>
                  <a:srgbClr val="000000"/>
                </a:solidFill>
                <a:effectLst/>
              </a:rPr>
              <a:t>4 byte boundary</a:t>
            </a:r>
          </a:p>
        </p:txBody>
      </p:sp>
      <p:sp>
        <p:nvSpPr>
          <p:cNvPr id="28694" name="Arc 22">
            <a:extLst>
              <a:ext uri="{FF2B5EF4-FFF2-40B4-BE49-F238E27FC236}">
                <a16:creationId xmlns:a16="http://schemas.microsoft.com/office/drawing/2014/main" id="{1E829796-BD82-3DBC-E1FE-EDC7D78DB0AC}"/>
              </a:ext>
            </a:extLst>
          </p:cNvPr>
          <p:cNvSpPr>
            <a:spLocks/>
          </p:cNvSpPr>
          <p:nvPr/>
        </p:nvSpPr>
        <p:spPr bwMode="auto">
          <a:xfrm>
            <a:off x="7454900" y="4241800"/>
            <a:ext cx="571500" cy="9398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FAAC8DE-BAA7-955F-1E50-81AAF89A86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524250" cy="476250"/>
          </a:xfrm>
          <a:noFill/>
          <a:ln/>
        </p:spPr>
        <p:txBody>
          <a:bodyPr/>
          <a:lstStyle/>
          <a:p>
            <a:r>
              <a:rPr lang="en-US" altLang="en-US"/>
              <a:t>USAGE IS DISPLAY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665D58A-0E0C-AD6C-1C76-E6712BEDDA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9400" y="3454400"/>
            <a:ext cx="8293100" cy="2108200"/>
          </a:xfrm>
          <a:noFill/>
          <a:ln/>
        </p:spPr>
        <p:txBody>
          <a:bodyPr/>
          <a:lstStyle/>
          <a:p>
            <a:pPr>
              <a:spcBef>
                <a:spcPct val="45000"/>
              </a:spcBef>
            </a:pPr>
            <a:r>
              <a:rPr lang="en-US" altLang="en-US"/>
              <a:t>The U</a:t>
            </a:r>
            <a:r>
              <a:rPr lang="en-US" altLang="en-US" sz="2000"/>
              <a:t>SAGE</a:t>
            </a:r>
            <a:r>
              <a:rPr lang="en-US" altLang="en-US"/>
              <a:t> clause specifies the </a:t>
            </a:r>
            <a:r>
              <a:rPr lang="en-US" altLang="en-US">
                <a:solidFill>
                  <a:schemeClr val="hlink"/>
                </a:solidFill>
              </a:rPr>
              <a:t>format</a:t>
            </a:r>
            <a:r>
              <a:rPr lang="en-US" altLang="en-US"/>
              <a:t> of </a:t>
            </a:r>
            <a:r>
              <a:rPr lang="en-US" altLang="en-US">
                <a:solidFill>
                  <a:schemeClr val="hlink"/>
                </a:solidFill>
              </a:rPr>
              <a:t>numeric data items</a:t>
            </a:r>
            <a:r>
              <a:rPr lang="en-US" altLang="en-US"/>
              <a:t> in the computer storage.</a:t>
            </a:r>
          </a:p>
          <a:p>
            <a:pPr>
              <a:spcBef>
                <a:spcPct val="45000"/>
              </a:spcBef>
            </a:pPr>
            <a:r>
              <a:rPr lang="en-US" altLang="en-US"/>
              <a:t>When no U</a:t>
            </a:r>
            <a:r>
              <a:rPr lang="en-US" altLang="en-US" sz="2000"/>
              <a:t>SAGE</a:t>
            </a:r>
            <a:r>
              <a:rPr lang="en-US" altLang="en-US"/>
              <a:t> clause is explicitly declared,  </a:t>
            </a:r>
            <a:r>
              <a:rPr lang="en-US" altLang="en-US">
                <a:solidFill>
                  <a:schemeClr val="hlink"/>
                </a:solidFill>
              </a:rPr>
              <a:t>U</a:t>
            </a:r>
            <a:r>
              <a:rPr lang="en-US" altLang="en-US" sz="2000">
                <a:solidFill>
                  <a:schemeClr val="hlink"/>
                </a:solidFill>
              </a:rPr>
              <a:t>SAGE</a:t>
            </a:r>
            <a:r>
              <a:rPr lang="en-US" altLang="en-US">
                <a:solidFill>
                  <a:schemeClr val="hlink"/>
                </a:solidFill>
              </a:rPr>
              <a:t> I</a:t>
            </a:r>
            <a:r>
              <a:rPr lang="en-US" altLang="en-US" sz="2000">
                <a:solidFill>
                  <a:schemeClr val="hlink"/>
                </a:solidFill>
              </a:rPr>
              <a:t>S</a:t>
            </a:r>
            <a:r>
              <a:rPr lang="en-US" altLang="en-US">
                <a:solidFill>
                  <a:schemeClr val="hlink"/>
                </a:solidFill>
              </a:rPr>
              <a:t> D</a:t>
            </a:r>
            <a:r>
              <a:rPr lang="en-US" altLang="en-US" sz="2000">
                <a:solidFill>
                  <a:schemeClr val="hlink"/>
                </a:solidFill>
              </a:rPr>
              <a:t>ISPLAY</a:t>
            </a:r>
            <a:r>
              <a:rPr lang="en-US" altLang="en-US"/>
              <a:t> is assumed.</a:t>
            </a:r>
          </a:p>
          <a:p>
            <a:pPr>
              <a:spcBef>
                <a:spcPct val="45000"/>
              </a:spcBef>
            </a:pPr>
            <a:r>
              <a:rPr lang="en-US" altLang="en-US"/>
              <a:t>When numeric items have a U</a:t>
            </a:r>
            <a:r>
              <a:rPr lang="en-US" altLang="en-US" sz="2000"/>
              <a:t>SAGE</a:t>
            </a:r>
            <a:r>
              <a:rPr lang="en-US" altLang="en-US"/>
              <a:t> of D</a:t>
            </a:r>
            <a:r>
              <a:rPr lang="en-US" altLang="en-US" sz="2000"/>
              <a:t>ISPLAY</a:t>
            </a:r>
            <a:r>
              <a:rPr lang="en-US" altLang="en-US"/>
              <a:t> they are held as </a:t>
            </a:r>
            <a:r>
              <a:rPr lang="en-US" altLang="en-US">
                <a:solidFill>
                  <a:schemeClr val="hlink"/>
                </a:solidFill>
              </a:rPr>
              <a:t>A</a:t>
            </a:r>
            <a:r>
              <a:rPr lang="en-US" altLang="en-US" sz="2000">
                <a:solidFill>
                  <a:schemeClr val="hlink"/>
                </a:solidFill>
              </a:rPr>
              <a:t>SCII</a:t>
            </a:r>
            <a:r>
              <a:rPr lang="en-US" altLang="en-US">
                <a:solidFill>
                  <a:schemeClr val="hlink"/>
                </a:solidFill>
              </a:rPr>
              <a:t> </a:t>
            </a:r>
            <a:r>
              <a:rPr lang="en-US" altLang="en-US"/>
              <a:t>characters !!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C7AC253A-BC63-0193-48EB-4DC3613D7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" y="955675"/>
            <a:ext cx="7607300" cy="18764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>
              <a:tabLst>
                <a:tab pos="1435100" algn="l"/>
                <a:tab pos="2476500" algn="l"/>
                <a:tab pos="3238500" algn="l"/>
                <a:tab pos="4191000" algn="l"/>
                <a:tab pos="4572000" algn="l"/>
                <a:tab pos="4953000" algn="l"/>
                <a:tab pos="5334000" algn="l"/>
                <a:tab pos="5715000" algn="l"/>
                <a:tab pos="6096000" algn="l"/>
                <a:tab pos="6477000" algn="l"/>
                <a:tab pos="6858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435100" algn="l"/>
                <a:tab pos="2476500" algn="l"/>
                <a:tab pos="3238500" algn="l"/>
                <a:tab pos="4191000" algn="l"/>
                <a:tab pos="4572000" algn="l"/>
                <a:tab pos="4953000" algn="l"/>
                <a:tab pos="5334000" algn="l"/>
                <a:tab pos="5715000" algn="l"/>
                <a:tab pos="6096000" algn="l"/>
                <a:tab pos="6477000" algn="l"/>
                <a:tab pos="6858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435100" algn="l"/>
                <a:tab pos="2476500" algn="l"/>
                <a:tab pos="3238500" algn="l"/>
                <a:tab pos="4191000" algn="l"/>
                <a:tab pos="4572000" algn="l"/>
                <a:tab pos="4953000" algn="l"/>
                <a:tab pos="5334000" algn="l"/>
                <a:tab pos="5715000" algn="l"/>
                <a:tab pos="6096000" algn="l"/>
                <a:tab pos="6477000" algn="l"/>
                <a:tab pos="6858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435100" algn="l"/>
                <a:tab pos="2476500" algn="l"/>
                <a:tab pos="3238500" algn="l"/>
                <a:tab pos="4191000" algn="l"/>
                <a:tab pos="4572000" algn="l"/>
                <a:tab pos="4953000" algn="l"/>
                <a:tab pos="5334000" algn="l"/>
                <a:tab pos="5715000" algn="l"/>
                <a:tab pos="6096000" algn="l"/>
                <a:tab pos="6477000" algn="l"/>
                <a:tab pos="6858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435100" algn="l"/>
                <a:tab pos="2476500" algn="l"/>
                <a:tab pos="3238500" algn="l"/>
                <a:tab pos="4191000" algn="l"/>
                <a:tab pos="4572000" algn="l"/>
                <a:tab pos="4953000" algn="l"/>
                <a:tab pos="5334000" algn="l"/>
                <a:tab pos="5715000" algn="l"/>
                <a:tab pos="6096000" algn="l"/>
                <a:tab pos="6477000" algn="l"/>
                <a:tab pos="6858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435100" algn="l"/>
                <a:tab pos="2476500" algn="l"/>
                <a:tab pos="3238500" algn="l"/>
                <a:tab pos="4191000" algn="l"/>
                <a:tab pos="4572000" algn="l"/>
                <a:tab pos="4953000" algn="l"/>
                <a:tab pos="5334000" algn="l"/>
                <a:tab pos="5715000" algn="l"/>
                <a:tab pos="6096000" algn="l"/>
                <a:tab pos="6477000" algn="l"/>
                <a:tab pos="6858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435100" algn="l"/>
                <a:tab pos="2476500" algn="l"/>
                <a:tab pos="3238500" algn="l"/>
                <a:tab pos="4191000" algn="l"/>
                <a:tab pos="4572000" algn="l"/>
                <a:tab pos="4953000" algn="l"/>
                <a:tab pos="5334000" algn="l"/>
                <a:tab pos="5715000" algn="l"/>
                <a:tab pos="6096000" algn="l"/>
                <a:tab pos="6477000" algn="l"/>
                <a:tab pos="6858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435100" algn="l"/>
                <a:tab pos="2476500" algn="l"/>
                <a:tab pos="3238500" algn="l"/>
                <a:tab pos="4191000" algn="l"/>
                <a:tab pos="4572000" algn="l"/>
                <a:tab pos="4953000" algn="l"/>
                <a:tab pos="5334000" algn="l"/>
                <a:tab pos="5715000" algn="l"/>
                <a:tab pos="6096000" algn="l"/>
                <a:tab pos="6477000" algn="l"/>
                <a:tab pos="6858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435100" algn="l"/>
                <a:tab pos="2476500" algn="l"/>
                <a:tab pos="3238500" algn="l"/>
                <a:tab pos="4191000" algn="l"/>
                <a:tab pos="4572000" algn="l"/>
                <a:tab pos="4953000" algn="l"/>
                <a:tab pos="5334000" algn="l"/>
                <a:tab pos="5715000" algn="l"/>
                <a:tab pos="6096000" algn="l"/>
                <a:tab pos="6477000" algn="l"/>
                <a:tab pos="6858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67676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SYSTEM	CHAR	HEX	DEC 	8	4	2	1	8	4	2	1</a:t>
            </a:r>
          </a:p>
          <a:p>
            <a:pPr>
              <a:spcBef>
                <a:spcPct val="30000"/>
              </a:spcBef>
            </a:pP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ASCII	  "A"	 41	  65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	1	0	0	0	0	0	1</a:t>
            </a:r>
            <a:endParaRPr lang="en-US" alt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ct val="70000"/>
              </a:spcBef>
            </a:pP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EBCDIC	  "A"	 C1	 193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	1	0	0	0	0	0	1</a:t>
            </a:r>
          </a:p>
        </p:txBody>
      </p:sp>
      <p:grpSp>
        <p:nvGrpSpPr>
          <p:cNvPr id="6157" name="Group 13">
            <a:extLst>
              <a:ext uri="{FF2B5EF4-FFF2-40B4-BE49-F238E27FC236}">
                <a16:creationId xmlns:a16="http://schemas.microsoft.com/office/drawing/2014/main" id="{9806531C-502A-6908-E5EE-8B85DA703149}"/>
              </a:ext>
            </a:extLst>
          </p:cNvPr>
          <p:cNvGrpSpPr>
            <a:grpSpLocks/>
          </p:cNvGrpSpPr>
          <p:nvPr/>
        </p:nvGrpSpPr>
        <p:grpSpPr bwMode="auto">
          <a:xfrm>
            <a:off x="4832350" y="1409700"/>
            <a:ext cx="3060700" cy="520700"/>
            <a:chOff x="3044" y="888"/>
            <a:chExt cx="1928" cy="328"/>
          </a:xfrm>
        </p:grpSpPr>
        <p:sp>
          <p:nvSpPr>
            <p:cNvPr id="6149" name="Rectangle 5">
              <a:extLst>
                <a:ext uri="{FF2B5EF4-FFF2-40B4-BE49-F238E27FC236}">
                  <a16:creationId xmlns:a16="http://schemas.microsoft.com/office/drawing/2014/main" id="{3A1D0280-BC42-5387-056F-6181B2B1D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4" y="892"/>
              <a:ext cx="1928" cy="32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0" name="Line 6">
              <a:extLst>
                <a:ext uri="{FF2B5EF4-FFF2-40B4-BE49-F238E27FC236}">
                  <a16:creationId xmlns:a16="http://schemas.microsoft.com/office/drawing/2014/main" id="{B64F1944-D272-6161-7270-9B5B506922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888"/>
              <a:ext cx="0" cy="3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1" name="Line 7">
              <a:extLst>
                <a:ext uri="{FF2B5EF4-FFF2-40B4-BE49-F238E27FC236}">
                  <a16:creationId xmlns:a16="http://schemas.microsoft.com/office/drawing/2014/main" id="{FD4BB8A8-5CE9-28F3-B99B-CDCEE8A0D9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44" y="888"/>
              <a:ext cx="0" cy="3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2" name="Line 8">
              <a:extLst>
                <a:ext uri="{FF2B5EF4-FFF2-40B4-BE49-F238E27FC236}">
                  <a16:creationId xmlns:a16="http://schemas.microsoft.com/office/drawing/2014/main" id="{2FAF21F9-793C-C10D-1148-E51DA0AA7C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" y="888"/>
              <a:ext cx="0" cy="3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3" name="Line 9">
              <a:extLst>
                <a:ext uri="{FF2B5EF4-FFF2-40B4-BE49-F238E27FC236}">
                  <a16:creationId xmlns:a16="http://schemas.microsoft.com/office/drawing/2014/main" id="{F66EF525-9AA1-D390-5320-F716D60F2C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888"/>
              <a:ext cx="0" cy="3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4" name="Line 10">
              <a:extLst>
                <a:ext uri="{FF2B5EF4-FFF2-40B4-BE49-F238E27FC236}">
                  <a16:creationId xmlns:a16="http://schemas.microsoft.com/office/drawing/2014/main" id="{4D6452E7-B15F-DC7C-7BE2-DC9F3D1813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6" y="888"/>
              <a:ext cx="0" cy="3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5" name="Line 11">
              <a:extLst>
                <a:ext uri="{FF2B5EF4-FFF2-40B4-BE49-F238E27FC236}">
                  <a16:creationId xmlns:a16="http://schemas.microsoft.com/office/drawing/2014/main" id="{B415F63E-00FC-E941-AE0E-ABF32BACD1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4" y="888"/>
              <a:ext cx="0" cy="3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6" name="Line 12">
              <a:extLst>
                <a:ext uri="{FF2B5EF4-FFF2-40B4-BE49-F238E27FC236}">
                  <a16:creationId xmlns:a16="http://schemas.microsoft.com/office/drawing/2014/main" id="{8C6CA3BD-4330-8D12-D59F-969C81F8F6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4" y="888"/>
              <a:ext cx="0" cy="3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66" name="Group 22">
            <a:extLst>
              <a:ext uri="{FF2B5EF4-FFF2-40B4-BE49-F238E27FC236}">
                <a16:creationId xmlns:a16="http://schemas.microsoft.com/office/drawing/2014/main" id="{C093D4C9-F0FD-C90E-6C43-7734C05234C8}"/>
              </a:ext>
            </a:extLst>
          </p:cNvPr>
          <p:cNvGrpSpPr>
            <a:grpSpLocks/>
          </p:cNvGrpSpPr>
          <p:nvPr/>
        </p:nvGrpSpPr>
        <p:grpSpPr bwMode="auto">
          <a:xfrm>
            <a:off x="4845050" y="2032000"/>
            <a:ext cx="3060700" cy="520700"/>
            <a:chOff x="3052" y="1280"/>
            <a:chExt cx="1928" cy="328"/>
          </a:xfrm>
        </p:grpSpPr>
        <p:sp>
          <p:nvSpPr>
            <p:cNvPr id="6158" name="Rectangle 14">
              <a:extLst>
                <a:ext uri="{FF2B5EF4-FFF2-40B4-BE49-F238E27FC236}">
                  <a16:creationId xmlns:a16="http://schemas.microsoft.com/office/drawing/2014/main" id="{61ECD623-1D56-360E-D82A-AB338C082D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2" y="1284"/>
              <a:ext cx="1928" cy="32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Line 15">
              <a:extLst>
                <a:ext uri="{FF2B5EF4-FFF2-40B4-BE49-F238E27FC236}">
                  <a16:creationId xmlns:a16="http://schemas.microsoft.com/office/drawing/2014/main" id="{61394C99-C03C-448B-E9A1-523F6C32C5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0" y="1280"/>
              <a:ext cx="0" cy="3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0" name="Line 16">
              <a:extLst>
                <a:ext uri="{FF2B5EF4-FFF2-40B4-BE49-F238E27FC236}">
                  <a16:creationId xmlns:a16="http://schemas.microsoft.com/office/drawing/2014/main" id="{564C9A4A-3546-FBA8-EEEE-2643F3F522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1280"/>
              <a:ext cx="0" cy="3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1" name="Line 17">
              <a:extLst>
                <a:ext uri="{FF2B5EF4-FFF2-40B4-BE49-F238E27FC236}">
                  <a16:creationId xmlns:a16="http://schemas.microsoft.com/office/drawing/2014/main" id="{317965A6-B17F-CDF3-377F-D2AFDE6E52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0" y="1280"/>
              <a:ext cx="0" cy="3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2" name="Line 18">
              <a:extLst>
                <a:ext uri="{FF2B5EF4-FFF2-40B4-BE49-F238E27FC236}">
                  <a16:creationId xmlns:a16="http://schemas.microsoft.com/office/drawing/2014/main" id="{23D28A50-6C32-382A-E354-B644A791BF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40" y="1280"/>
              <a:ext cx="0" cy="3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3" name="Line 19">
              <a:extLst>
                <a:ext uri="{FF2B5EF4-FFF2-40B4-BE49-F238E27FC236}">
                  <a16:creationId xmlns:a16="http://schemas.microsoft.com/office/drawing/2014/main" id="{ADC22B8F-4EA2-DE26-6FEB-F413ADCA53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4" y="1280"/>
              <a:ext cx="0" cy="3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4" name="Line 20">
              <a:extLst>
                <a:ext uri="{FF2B5EF4-FFF2-40B4-BE49-F238E27FC236}">
                  <a16:creationId xmlns:a16="http://schemas.microsoft.com/office/drawing/2014/main" id="{1BD4D478-374A-9656-CCF8-DB840A38E6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1280"/>
              <a:ext cx="0" cy="3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Line 21">
              <a:extLst>
                <a:ext uri="{FF2B5EF4-FFF2-40B4-BE49-F238E27FC236}">
                  <a16:creationId xmlns:a16="http://schemas.microsoft.com/office/drawing/2014/main" id="{D2B6B29C-C5C9-AB5C-0625-72F4B3434C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1280"/>
              <a:ext cx="0" cy="3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691871C-4A87-B62B-17E8-B9171E2954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20800" y="158750"/>
            <a:ext cx="6388100" cy="476250"/>
          </a:xfrm>
          <a:noFill/>
          <a:ln/>
        </p:spPr>
        <p:txBody>
          <a:bodyPr/>
          <a:lstStyle/>
          <a:p>
            <a:r>
              <a:rPr lang="en-US" altLang="en-US"/>
              <a:t>Arithmetic when USAGE IS DISPLAY</a:t>
            </a:r>
          </a:p>
        </p:txBody>
      </p:sp>
      <p:grpSp>
        <p:nvGrpSpPr>
          <p:cNvPr id="8223" name="Group 31">
            <a:extLst>
              <a:ext uri="{FF2B5EF4-FFF2-40B4-BE49-F238E27FC236}">
                <a16:creationId xmlns:a16="http://schemas.microsoft.com/office/drawing/2014/main" id="{E7D45E80-8E58-3171-44F5-7A42B9598934}"/>
              </a:ext>
            </a:extLst>
          </p:cNvPr>
          <p:cNvGrpSpPr>
            <a:grpSpLocks/>
          </p:cNvGrpSpPr>
          <p:nvPr/>
        </p:nvGrpSpPr>
        <p:grpSpPr bwMode="auto">
          <a:xfrm>
            <a:off x="355600" y="1400175"/>
            <a:ext cx="8445500" cy="3832225"/>
            <a:chOff x="224" y="882"/>
            <a:chExt cx="5320" cy="2414"/>
          </a:xfrm>
        </p:grpSpPr>
        <p:sp>
          <p:nvSpPr>
            <p:cNvPr id="8195" name="Rectangle 3">
              <a:extLst>
                <a:ext uri="{FF2B5EF4-FFF2-40B4-BE49-F238E27FC236}">
                  <a16:creationId xmlns:a16="http://schemas.microsoft.com/office/drawing/2014/main" id="{3D9FEFFF-FF28-CC80-D5B8-EA54797190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" y="882"/>
              <a:ext cx="5320" cy="2414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/>
            <a:lstStyle>
              <a:lvl1pPr>
                <a:tabLst>
                  <a:tab pos="482600" algn="l"/>
                  <a:tab pos="1435100" algn="l"/>
                  <a:tab pos="2476500" algn="l"/>
                  <a:tab pos="3238500" algn="l"/>
                  <a:tab pos="3619500" algn="l"/>
                  <a:tab pos="4000500" algn="l"/>
                  <a:tab pos="4381500" algn="l"/>
                  <a:tab pos="4762500" algn="l"/>
                  <a:tab pos="5143500" algn="l"/>
                  <a:tab pos="5524500" algn="l"/>
                  <a:tab pos="5905500" algn="l"/>
                  <a:tab pos="6286500" algn="l"/>
                  <a:tab pos="6667500" algn="l"/>
                  <a:tab pos="6959600" algn="l"/>
                  <a:tab pos="7620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482600" algn="l"/>
                  <a:tab pos="1435100" algn="l"/>
                  <a:tab pos="2476500" algn="l"/>
                  <a:tab pos="3238500" algn="l"/>
                  <a:tab pos="3619500" algn="l"/>
                  <a:tab pos="4000500" algn="l"/>
                  <a:tab pos="4381500" algn="l"/>
                  <a:tab pos="4762500" algn="l"/>
                  <a:tab pos="5143500" algn="l"/>
                  <a:tab pos="5524500" algn="l"/>
                  <a:tab pos="5905500" algn="l"/>
                  <a:tab pos="6286500" algn="l"/>
                  <a:tab pos="6667500" algn="l"/>
                  <a:tab pos="6959600" algn="l"/>
                  <a:tab pos="7620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482600" algn="l"/>
                  <a:tab pos="1435100" algn="l"/>
                  <a:tab pos="2476500" algn="l"/>
                  <a:tab pos="3238500" algn="l"/>
                  <a:tab pos="3619500" algn="l"/>
                  <a:tab pos="4000500" algn="l"/>
                  <a:tab pos="4381500" algn="l"/>
                  <a:tab pos="4762500" algn="l"/>
                  <a:tab pos="5143500" algn="l"/>
                  <a:tab pos="5524500" algn="l"/>
                  <a:tab pos="5905500" algn="l"/>
                  <a:tab pos="6286500" algn="l"/>
                  <a:tab pos="6667500" algn="l"/>
                  <a:tab pos="6959600" algn="l"/>
                  <a:tab pos="7620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482600" algn="l"/>
                  <a:tab pos="1435100" algn="l"/>
                  <a:tab pos="2476500" algn="l"/>
                  <a:tab pos="3238500" algn="l"/>
                  <a:tab pos="3619500" algn="l"/>
                  <a:tab pos="4000500" algn="l"/>
                  <a:tab pos="4381500" algn="l"/>
                  <a:tab pos="4762500" algn="l"/>
                  <a:tab pos="5143500" algn="l"/>
                  <a:tab pos="5524500" algn="l"/>
                  <a:tab pos="5905500" algn="l"/>
                  <a:tab pos="6286500" algn="l"/>
                  <a:tab pos="6667500" algn="l"/>
                  <a:tab pos="6959600" algn="l"/>
                  <a:tab pos="7620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482600" algn="l"/>
                  <a:tab pos="1435100" algn="l"/>
                  <a:tab pos="2476500" algn="l"/>
                  <a:tab pos="3238500" algn="l"/>
                  <a:tab pos="3619500" algn="l"/>
                  <a:tab pos="4000500" algn="l"/>
                  <a:tab pos="4381500" algn="l"/>
                  <a:tab pos="4762500" algn="l"/>
                  <a:tab pos="5143500" algn="l"/>
                  <a:tab pos="5524500" algn="l"/>
                  <a:tab pos="5905500" algn="l"/>
                  <a:tab pos="6286500" algn="l"/>
                  <a:tab pos="6667500" algn="l"/>
                  <a:tab pos="6959600" algn="l"/>
                  <a:tab pos="7620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482600" algn="l"/>
                  <a:tab pos="1435100" algn="l"/>
                  <a:tab pos="2476500" algn="l"/>
                  <a:tab pos="3238500" algn="l"/>
                  <a:tab pos="3619500" algn="l"/>
                  <a:tab pos="4000500" algn="l"/>
                  <a:tab pos="4381500" algn="l"/>
                  <a:tab pos="4762500" algn="l"/>
                  <a:tab pos="5143500" algn="l"/>
                  <a:tab pos="5524500" algn="l"/>
                  <a:tab pos="5905500" algn="l"/>
                  <a:tab pos="6286500" algn="l"/>
                  <a:tab pos="6667500" algn="l"/>
                  <a:tab pos="6959600" algn="l"/>
                  <a:tab pos="7620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482600" algn="l"/>
                  <a:tab pos="1435100" algn="l"/>
                  <a:tab pos="2476500" algn="l"/>
                  <a:tab pos="3238500" algn="l"/>
                  <a:tab pos="3619500" algn="l"/>
                  <a:tab pos="4000500" algn="l"/>
                  <a:tab pos="4381500" algn="l"/>
                  <a:tab pos="4762500" algn="l"/>
                  <a:tab pos="5143500" algn="l"/>
                  <a:tab pos="5524500" algn="l"/>
                  <a:tab pos="5905500" algn="l"/>
                  <a:tab pos="6286500" algn="l"/>
                  <a:tab pos="6667500" algn="l"/>
                  <a:tab pos="6959600" algn="l"/>
                  <a:tab pos="7620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482600" algn="l"/>
                  <a:tab pos="1435100" algn="l"/>
                  <a:tab pos="2476500" algn="l"/>
                  <a:tab pos="3238500" algn="l"/>
                  <a:tab pos="3619500" algn="l"/>
                  <a:tab pos="4000500" algn="l"/>
                  <a:tab pos="4381500" algn="l"/>
                  <a:tab pos="4762500" algn="l"/>
                  <a:tab pos="5143500" algn="l"/>
                  <a:tab pos="5524500" algn="l"/>
                  <a:tab pos="5905500" algn="l"/>
                  <a:tab pos="6286500" algn="l"/>
                  <a:tab pos="6667500" algn="l"/>
                  <a:tab pos="6959600" algn="l"/>
                  <a:tab pos="7620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482600" algn="l"/>
                  <a:tab pos="1435100" algn="l"/>
                  <a:tab pos="2476500" algn="l"/>
                  <a:tab pos="3238500" algn="l"/>
                  <a:tab pos="3619500" algn="l"/>
                  <a:tab pos="4000500" algn="l"/>
                  <a:tab pos="4381500" algn="l"/>
                  <a:tab pos="4762500" algn="l"/>
                  <a:tab pos="5143500" algn="l"/>
                  <a:tab pos="5524500" algn="l"/>
                  <a:tab pos="5905500" algn="l"/>
                  <a:tab pos="6286500" algn="l"/>
                  <a:tab pos="6667500" algn="l"/>
                  <a:tab pos="6959600" algn="l"/>
                  <a:tab pos="7620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				</a:t>
              </a:r>
              <a:r>
                <a:rPr lang="en-US" altLang="en-US" sz="2400">
                  <a:solidFill>
                    <a:srgbClr val="67676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8	4	2	1	8	4	2	1	HEX CHAR</a:t>
              </a:r>
              <a:endPara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>
                <a:spcBef>
                  <a:spcPct val="30000"/>
                </a:spcBef>
              </a:pPr>
              <a:r>
                <a:rPr lang="en-US" altLang="en-US" sz="2400">
                  <a:solidFill>
                    <a:srgbClr val="67676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Num1   PIC 9 VALUE 4.</a:t>
              </a:r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	</a:t>
              </a:r>
              <a:r>
                <a:rPr lang="en-US" altLang="en-US" sz="2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0	0	1	1	0	1	0	0	 41	"4"</a:t>
              </a:r>
              <a:endPara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  <a:p>
              <a:pPr>
                <a:spcBef>
                  <a:spcPct val="85000"/>
                </a:spcBef>
              </a:pPr>
              <a:r>
                <a:rPr lang="en-US" altLang="en-US" sz="2400">
                  <a:solidFill>
                    <a:srgbClr val="67676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Num2   PIC 9 VALUE 1.</a:t>
              </a:r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	</a:t>
              </a:r>
              <a:r>
                <a:rPr lang="en-US" altLang="en-US" sz="2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0	0	1	1	0	0	0	1	 31	"1"</a:t>
              </a:r>
            </a:p>
            <a:p>
              <a:pPr>
                <a:spcBef>
                  <a:spcPct val="85000"/>
                </a:spcBef>
              </a:pPr>
              <a:r>
                <a:rPr lang="en-US" altLang="en-US" sz="2400">
                  <a:solidFill>
                    <a:srgbClr val="67676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Num3   PIC 9.</a:t>
              </a:r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			</a:t>
              </a:r>
              <a:r>
                <a:rPr lang="en-US" altLang="en-US" sz="2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0	0	0	0	0	0	0	0	 0		nul</a:t>
              </a:r>
              <a:endPara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  <a:p>
              <a:pPr>
                <a:spcBef>
                  <a:spcPct val="50000"/>
                </a:spcBef>
              </a:pPr>
              <a:endParaRPr lang="en-US" altLang="en-US" sz="2400">
                <a:solidFill>
                  <a:srgbClr val="000000"/>
                </a:solidFill>
                <a:effectLst/>
              </a:endParaRPr>
            </a:p>
            <a:p>
              <a:r>
                <a:rPr lang="en-US" altLang="en-US" sz="2400">
                  <a:solidFill>
                    <a:srgbClr val="67676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ADD Num1,Num2 GIVING Num3.</a:t>
              </a:r>
              <a:endPara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  <a:p>
              <a:endPara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grpSp>
          <p:nvGrpSpPr>
            <p:cNvPr id="8204" name="Group 12">
              <a:extLst>
                <a:ext uri="{FF2B5EF4-FFF2-40B4-BE49-F238E27FC236}">
                  <a16:creationId xmlns:a16="http://schemas.microsoft.com/office/drawing/2014/main" id="{A2E3F8DA-D5F1-7BD5-E7DA-9145A39385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8" y="1168"/>
              <a:ext cx="1928" cy="328"/>
              <a:chOff x="2508" y="1168"/>
              <a:chExt cx="1928" cy="328"/>
            </a:xfrm>
          </p:grpSpPr>
          <p:sp>
            <p:nvSpPr>
              <p:cNvPr id="8196" name="Rectangle 4">
                <a:extLst>
                  <a:ext uri="{FF2B5EF4-FFF2-40B4-BE49-F238E27FC236}">
                    <a16:creationId xmlns:a16="http://schemas.microsoft.com/office/drawing/2014/main" id="{B550D25F-D1F2-4569-4F92-568EC61B95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1172"/>
                <a:ext cx="1928" cy="320"/>
              </a:xfrm>
              <a:prstGeom prst="rect">
                <a:avLst/>
              </a:prstGeom>
              <a:noFill/>
              <a:ln w="127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7" name="Line 5">
                <a:extLst>
                  <a:ext uri="{FF2B5EF4-FFF2-40B4-BE49-F238E27FC236}">
                    <a16:creationId xmlns:a16="http://schemas.microsoft.com/office/drawing/2014/main" id="{53183EA1-4AF2-7D58-2285-F80E316D1C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76" y="1168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8" name="Line 6">
                <a:extLst>
                  <a:ext uri="{FF2B5EF4-FFF2-40B4-BE49-F238E27FC236}">
                    <a16:creationId xmlns:a16="http://schemas.microsoft.com/office/drawing/2014/main" id="{67DBE974-2E7E-F6CF-9373-9B5885E685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08" y="1168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9" name="Line 7">
                <a:extLst>
                  <a:ext uri="{FF2B5EF4-FFF2-40B4-BE49-F238E27FC236}">
                    <a16:creationId xmlns:a16="http://schemas.microsoft.com/office/drawing/2014/main" id="{F40A04C7-BB80-A4F1-3DEE-A4902A2A7A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56" y="1168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0" name="Line 8">
                <a:extLst>
                  <a:ext uri="{FF2B5EF4-FFF2-40B4-BE49-F238E27FC236}">
                    <a16:creationId xmlns:a16="http://schemas.microsoft.com/office/drawing/2014/main" id="{A77A61F4-F2CD-A66A-D6B1-1697278E29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96" y="1168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1" name="Line 9">
                <a:extLst>
                  <a:ext uri="{FF2B5EF4-FFF2-40B4-BE49-F238E27FC236}">
                    <a16:creationId xmlns:a16="http://schemas.microsoft.com/office/drawing/2014/main" id="{10DFAA93-5ABD-72E7-814F-08F967DECD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20" y="1168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2" name="Line 10">
                <a:extLst>
                  <a:ext uri="{FF2B5EF4-FFF2-40B4-BE49-F238E27FC236}">
                    <a16:creationId xmlns:a16="http://schemas.microsoft.com/office/drawing/2014/main" id="{8634ED42-0DAC-52D7-F3DE-737E2D0E66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8" y="1168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3" name="Line 11">
                <a:extLst>
                  <a:ext uri="{FF2B5EF4-FFF2-40B4-BE49-F238E27FC236}">
                    <a16:creationId xmlns:a16="http://schemas.microsoft.com/office/drawing/2014/main" id="{3A47E725-5F4E-D8F4-D506-105DC008A4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08" y="1168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13" name="Group 21">
              <a:extLst>
                <a:ext uri="{FF2B5EF4-FFF2-40B4-BE49-F238E27FC236}">
                  <a16:creationId xmlns:a16="http://schemas.microsoft.com/office/drawing/2014/main" id="{EE3EEFF8-B374-8F75-A94D-1C6AE30276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8" y="1576"/>
              <a:ext cx="1928" cy="328"/>
              <a:chOff x="2508" y="1576"/>
              <a:chExt cx="1928" cy="328"/>
            </a:xfrm>
          </p:grpSpPr>
          <p:sp>
            <p:nvSpPr>
              <p:cNvPr id="8205" name="Rectangle 13">
                <a:extLst>
                  <a:ext uri="{FF2B5EF4-FFF2-40B4-BE49-F238E27FC236}">
                    <a16:creationId xmlns:a16="http://schemas.microsoft.com/office/drawing/2014/main" id="{8D48720F-754A-F653-7DD4-6EED4EA502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1580"/>
                <a:ext cx="1928" cy="320"/>
              </a:xfrm>
              <a:prstGeom prst="rect">
                <a:avLst/>
              </a:prstGeom>
              <a:noFill/>
              <a:ln w="127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6" name="Line 14">
                <a:extLst>
                  <a:ext uri="{FF2B5EF4-FFF2-40B4-BE49-F238E27FC236}">
                    <a16:creationId xmlns:a16="http://schemas.microsoft.com/office/drawing/2014/main" id="{514B8393-D24D-01A6-1F57-EA221DC117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76" y="157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7" name="Line 15">
                <a:extLst>
                  <a:ext uri="{FF2B5EF4-FFF2-40B4-BE49-F238E27FC236}">
                    <a16:creationId xmlns:a16="http://schemas.microsoft.com/office/drawing/2014/main" id="{7AC1B916-8B41-A59A-EC00-A9B7B693BD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08" y="157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8" name="Line 16">
                <a:extLst>
                  <a:ext uri="{FF2B5EF4-FFF2-40B4-BE49-F238E27FC236}">
                    <a16:creationId xmlns:a16="http://schemas.microsoft.com/office/drawing/2014/main" id="{60C55CDF-F3A8-3EFC-8227-A7C3E35D3B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56" y="157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9" name="Line 17">
                <a:extLst>
                  <a:ext uri="{FF2B5EF4-FFF2-40B4-BE49-F238E27FC236}">
                    <a16:creationId xmlns:a16="http://schemas.microsoft.com/office/drawing/2014/main" id="{C64AE605-98EE-C2F2-BDDE-E76B797D49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96" y="157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0" name="Line 18">
                <a:extLst>
                  <a:ext uri="{FF2B5EF4-FFF2-40B4-BE49-F238E27FC236}">
                    <a16:creationId xmlns:a16="http://schemas.microsoft.com/office/drawing/2014/main" id="{738FB046-C2B8-241C-3C03-D422CB8EB9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20" y="157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1" name="Line 19">
                <a:extLst>
                  <a:ext uri="{FF2B5EF4-FFF2-40B4-BE49-F238E27FC236}">
                    <a16:creationId xmlns:a16="http://schemas.microsoft.com/office/drawing/2014/main" id="{FA75CE4C-DDBB-4DA0-7A03-38885800DE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8" y="157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2" name="Line 20">
                <a:extLst>
                  <a:ext uri="{FF2B5EF4-FFF2-40B4-BE49-F238E27FC236}">
                    <a16:creationId xmlns:a16="http://schemas.microsoft.com/office/drawing/2014/main" id="{4DFBD619-786A-5DF2-97F2-9B5071C98E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08" y="157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22" name="Group 30">
              <a:extLst>
                <a:ext uri="{FF2B5EF4-FFF2-40B4-BE49-F238E27FC236}">
                  <a16:creationId xmlns:a16="http://schemas.microsoft.com/office/drawing/2014/main" id="{1FBB8B03-EAC2-B808-960F-9BC2522C49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8" y="2016"/>
              <a:ext cx="1928" cy="328"/>
              <a:chOff x="2508" y="2016"/>
              <a:chExt cx="1928" cy="328"/>
            </a:xfrm>
          </p:grpSpPr>
          <p:sp>
            <p:nvSpPr>
              <p:cNvPr id="8214" name="Rectangle 22">
                <a:extLst>
                  <a:ext uri="{FF2B5EF4-FFF2-40B4-BE49-F238E27FC236}">
                    <a16:creationId xmlns:a16="http://schemas.microsoft.com/office/drawing/2014/main" id="{C12CBECA-0833-DD4E-67DF-19A9B12B39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2020"/>
                <a:ext cx="1928" cy="320"/>
              </a:xfrm>
              <a:prstGeom prst="rect">
                <a:avLst/>
              </a:prstGeom>
              <a:noFill/>
              <a:ln w="127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5" name="Line 23">
                <a:extLst>
                  <a:ext uri="{FF2B5EF4-FFF2-40B4-BE49-F238E27FC236}">
                    <a16:creationId xmlns:a16="http://schemas.microsoft.com/office/drawing/2014/main" id="{40CC2756-A3A9-76F5-B65D-69BCAF4ECA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76" y="201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6" name="Line 24">
                <a:extLst>
                  <a:ext uri="{FF2B5EF4-FFF2-40B4-BE49-F238E27FC236}">
                    <a16:creationId xmlns:a16="http://schemas.microsoft.com/office/drawing/2014/main" id="{2BD897F6-3EF4-1E93-9743-19A160B7FB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08" y="201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7" name="Line 25">
                <a:extLst>
                  <a:ext uri="{FF2B5EF4-FFF2-40B4-BE49-F238E27FC236}">
                    <a16:creationId xmlns:a16="http://schemas.microsoft.com/office/drawing/2014/main" id="{6CF8DC91-BDE8-AE7C-355C-7464FDB9FB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56" y="201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8" name="Line 26">
                <a:extLst>
                  <a:ext uri="{FF2B5EF4-FFF2-40B4-BE49-F238E27FC236}">
                    <a16:creationId xmlns:a16="http://schemas.microsoft.com/office/drawing/2014/main" id="{FB7766FB-B712-2D9F-1D37-E2AACD761A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96" y="201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9" name="Line 27">
                <a:extLst>
                  <a:ext uri="{FF2B5EF4-FFF2-40B4-BE49-F238E27FC236}">
                    <a16:creationId xmlns:a16="http://schemas.microsoft.com/office/drawing/2014/main" id="{6EC1C017-9EFF-0EDF-6814-6CDD986FC0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20" y="201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0" name="Line 28">
                <a:extLst>
                  <a:ext uri="{FF2B5EF4-FFF2-40B4-BE49-F238E27FC236}">
                    <a16:creationId xmlns:a16="http://schemas.microsoft.com/office/drawing/2014/main" id="{D117B3D2-A353-BE4C-5318-288FB6C5C9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8" y="201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1" name="Line 29">
                <a:extLst>
                  <a:ext uri="{FF2B5EF4-FFF2-40B4-BE49-F238E27FC236}">
                    <a16:creationId xmlns:a16="http://schemas.microsoft.com/office/drawing/2014/main" id="{5CCC3127-C940-3C46-8E68-60EB5FF14D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08" y="201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B03EB63-837C-AEA7-78BA-1AA51C0190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20800" y="158750"/>
            <a:ext cx="6388100" cy="476250"/>
          </a:xfrm>
          <a:noFill/>
          <a:ln/>
        </p:spPr>
        <p:txBody>
          <a:bodyPr/>
          <a:lstStyle/>
          <a:p>
            <a:r>
              <a:rPr lang="en-US" altLang="en-US"/>
              <a:t>Arithmetic when USAGE IS DISPLAY</a:t>
            </a:r>
          </a:p>
        </p:txBody>
      </p:sp>
      <p:grpSp>
        <p:nvGrpSpPr>
          <p:cNvPr id="10271" name="Group 31">
            <a:extLst>
              <a:ext uri="{FF2B5EF4-FFF2-40B4-BE49-F238E27FC236}">
                <a16:creationId xmlns:a16="http://schemas.microsoft.com/office/drawing/2014/main" id="{AA91422C-9C09-A37A-0299-2AAC6F209535}"/>
              </a:ext>
            </a:extLst>
          </p:cNvPr>
          <p:cNvGrpSpPr>
            <a:grpSpLocks/>
          </p:cNvGrpSpPr>
          <p:nvPr/>
        </p:nvGrpSpPr>
        <p:grpSpPr bwMode="auto">
          <a:xfrm>
            <a:off x="355600" y="1400175"/>
            <a:ext cx="8445500" cy="3832225"/>
            <a:chOff x="224" y="882"/>
            <a:chExt cx="5320" cy="2414"/>
          </a:xfrm>
        </p:grpSpPr>
        <p:sp>
          <p:nvSpPr>
            <p:cNvPr id="10243" name="Rectangle 3">
              <a:extLst>
                <a:ext uri="{FF2B5EF4-FFF2-40B4-BE49-F238E27FC236}">
                  <a16:creationId xmlns:a16="http://schemas.microsoft.com/office/drawing/2014/main" id="{10BE1421-52FF-D3ED-1673-862B60C531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" y="882"/>
              <a:ext cx="5320" cy="2414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/>
            <a:lstStyle>
              <a:lvl1pPr>
                <a:tabLst>
                  <a:tab pos="482600" algn="l"/>
                  <a:tab pos="1435100" algn="l"/>
                  <a:tab pos="2476500" algn="l"/>
                  <a:tab pos="3238500" algn="l"/>
                  <a:tab pos="3619500" algn="l"/>
                  <a:tab pos="4000500" algn="l"/>
                  <a:tab pos="4381500" algn="l"/>
                  <a:tab pos="4762500" algn="l"/>
                  <a:tab pos="5143500" algn="l"/>
                  <a:tab pos="5524500" algn="l"/>
                  <a:tab pos="5905500" algn="l"/>
                  <a:tab pos="6286500" algn="l"/>
                  <a:tab pos="6667500" algn="l"/>
                  <a:tab pos="6959600" algn="l"/>
                  <a:tab pos="7620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482600" algn="l"/>
                  <a:tab pos="1435100" algn="l"/>
                  <a:tab pos="2476500" algn="l"/>
                  <a:tab pos="3238500" algn="l"/>
                  <a:tab pos="3619500" algn="l"/>
                  <a:tab pos="4000500" algn="l"/>
                  <a:tab pos="4381500" algn="l"/>
                  <a:tab pos="4762500" algn="l"/>
                  <a:tab pos="5143500" algn="l"/>
                  <a:tab pos="5524500" algn="l"/>
                  <a:tab pos="5905500" algn="l"/>
                  <a:tab pos="6286500" algn="l"/>
                  <a:tab pos="6667500" algn="l"/>
                  <a:tab pos="6959600" algn="l"/>
                  <a:tab pos="7620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482600" algn="l"/>
                  <a:tab pos="1435100" algn="l"/>
                  <a:tab pos="2476500" algn="l"/>
                  <a:tab pos="3238500" algn="l"/>
                  <a:tab pos="3619500" algn="l"/>
                  <a:tab pos="4000500" algn="l"/>
                  <a:tab pos="4381500" algn="l"/>
                  <a:tab pos="4762500" algn="l"/>
                  <a:tab pos="5143500" algn="l"/>
                  <a:tab pos="5524500" algn="l"/>
                  <a:tab pos="5905500" algn="l"/>
                  <a:tab pos="6286500" algn="l"/>
                  <a:tab pos="6667500" algn="l"/>
                  <a:tab pos="6959600" algn="l"/>
                  <a:tab pos="7620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482600" algn="l"/>
                  <a:tab pos="1435100" algn="l"/>
                  <a:tab pos="2476500" algn="l"/>
                  <a:tab pos="3238500" algn="l"/>
                  <a:tab pos="3619500" algn="l"/>
                  <a:tab pos="4000500" algn="l"/>
                  <a:tab pos="4381500" algn="l"/>
                  <a:tab pos="4762500" algn="l"/>
                  <a:tab pos="5143500" algn="l"/>
                  <a:tab pos="5524500" algn="l"/>
                  <a:tab pos="5905500" algn="l"/>
                  <a:tab pos="6286500" algn="l"/>
                  <a:tab pos="6667500" algn="l"/>
                  <a:tab pos="6959600" algn="l"/>
                  <a:tab pos="7620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482600" algn="l"/>
                  <a:tab pos="1435100" algn="l"/>
                  <a:tab pos="2476500" algn="l"/>
                  <a:tab pos="3238500" algn="l"/>
                  <a:tab pos="3619500" algn="l"/>
                  <a:tab pos="4000500" algn="l"/>
                  <a:tab pos="4381500" algn="l"/>
                  <a:tab pos="4762500" algn="l"/>
                  <a:tab pos="5143500" algn="l"/>
                  <a:tab pos="5524500" algn="l"/>
                  <a:tab pos="5905500" algn="l"/>
                  <a:tab pos="6286500" algn="l"/>
                  <a:tab pos="6667500" algn="l"/>
                  <a:tab pos="6959600" algn="l"/>
                  <a:tab pos="7620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482600" algn="l"/>
                  <a:tab pos="1435100" algn="l"/>
                  <a:tab pos="2476500" algn="l"/>
                  <a:tab pos="3238500" algn="l"/>
                  <a:tab pos="3619500" algn="l"/>
                  <a:tab pos="4000500" algn="l"/>
                  <a:tab pos="4381500" algn="l"/>
                  <a:tab pos="4762500" algn="l"/>
                  <a:tab pos="5143500" algn="l"/>
                  <a:tab pos="5524500" algn="l"/>
                  <a:tab pos="5905500" algn="l"/>
                  <a:tab pos="6286500" algn="l"/>
                  <a:tab pos="6667500" algn="l"/>
                  <a:tab pos="6959600" algn="l"/>
                  <a:tab pos="7620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482600" algn="l"/>
                  <a:tab pos="1435100" algn="l"/>
                  <a:tab pos="2476500" algn="l"/>
                  <a:tab pos="3238500" algn="l"/>
                  <a:tab pos="3619500" algn="l"/>
                  <a:tab pos="4000500" algn="l"/>
                  <a:tab pos="4381500" algn="l"/>
                  <a:tab pos="4762500" algn="l"/>
                  <a:tab pos="5143500" algn="l"/>
                  <a:tab pos="5524500" algn="l"/>
                  <a:tab pos="5905500" algn="l"/>
                  <a:tab pos="6286500" algn="l"/>
                  <a:tab pos="6667500" algn="l"/>
                  <a:tab pos="6959600" algn="l"/>
                  <a:tab pos="7620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482600" algn="l"/>
                  <a:tab pos="1435100" algn="l"/>
                  <a:tab pos="2476500" algn="l"/>
                  <a:tab pos="3238500" algn="l"/>
                  <a:tab pos="3619500" algn="l"/>
                  <a:tab pos="4000500" algn="l"/>
                  <a:tab pos="4381500" algn="l"/>
                  <a:tab pos="4762500" algn="l"/>
                  <a:tab pos="5143500" algn="l"/>
                  <a:tab pos="5524500" algn="l"/>
                  <a:tab pos="5905500" algn="l"/>
                  <a:tab pos="6286500" algn="l"/>
                  <a:tab pos="6667500" algn="l"/>
                  <a:tab pos="6959600" algn="l"/>
                  <a:tab pos="7620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482600" algn="l"/>
                  <a:tab pos="1435100" algn="l"/>
                  <a:tab pos="2476500" algn="l"/>
                  <a:tab pos="3238500" algn="l"/>
                  <a:tab pos="3619500" algn="l"/>
                  <a:tab pos="4000500" algn="l"/>
                  <a:tab pos="4381500" algn="l"/>
                  <a:tab pos="4762500" algn="l"/>
                  <a:tab pos="5143500" algn="l"/>
                  <a:tab pos="5524500" algn="l"/>
                  <a:tab pos="5905500" algn="l"/>
                  <a:tab pos="6286500" algn="l"/>
                  <a:tab pos="6667500" algn="l"/>
                  <a:tab pos="6959600" algn="l"/>
                  <a:tab pos="7620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				</a:t>
              </a:r>
              <a:r>
                <a:rPr lang="en-US" altLang="en-US" sz="2400">
                  <a:solidFill>
                    <a:srgbClr val="67676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8	4	2	1	8	4	2	1	HEX CHAR</a:t>
              </a:r>
              <a:endPara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>
                <a:spcBef>
                  <a:spcPct val="30000"/>
                </a:spcBef>
              </a:pPr>
              <a:r>
                <a:rPr lang="en-US" altLang="en-US" sz="2400">
                  <a:solidFill>
                    <a:srgbClr val="67676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Num1   PIC 9 VALUE 4.</a:t>
              </a:r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	</a:t>
              </a:r>
              <a:r>
                <a:rPr lang="en-US" altLang="en-US" sz="2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0	0	1	1	0	1	0	0	 41	"4"</a:t>
              </a:r>
              <a:endPara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  <a:p>
              <a:pPr>
                <a:spcBef>
                  <a:spcPct val="85000"/>
                </a:spcBef>
              </a:pPr>
              <a:r>
                <a:rPr lang="en-US" altLang="en-US" sz="2400">
                  <a:solidFill>
                    <a:srgbClr val="67676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Num2   PIC 9 VALUE 1.</a:t>
              </a:r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	</a:t>
              </a:r>
              <a:r>
                <a:rPr lang="en-US" altLang="en-US" sz="2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0	0	1	1	0	0	0	1	 31	"1"</a:t>
              </a:r>
            </a:p>
            <a:p>
              <a:pPr>
                <a:spcBef>
                  <a:spcPct val="85000"/>
                </a:spcBef>
              </a:pPr>
              <a:r>
                <a:rPr lang="en-US" altLang="en-US" sz="2400">
                  <a:solidFill>
                    <a:srgbClr val="67676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Num3   PIC 9.</a:t>
              </a:r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		</a:t>
              </a:r>
              <a:r>
                <a:rPr lang="en-US" altLang="en-US" sz="24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0	1	1	0	0	1	0	1	 65	"e"</a:t>
              </a:r>
              <a:endPara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  <a:p>
              <a:pPr>
                <a:spcBef>
                  <a:spcPct val="50000"/>
                </a:spcBef>
              </a:pPr>
              <a:endParaRPr lang="en-US" altLang="en-US" sz="2400">
                <a:solidFill>
                  <a:srgbClr val="000000"/>
                </a:solidFill>
                <a:effectLst/>
              </a:endParaRPr>
            </a:p>
            <a:p>
              <a:r>
                <a:rPr lang="en-US" altLang="en-US" sz="24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ADD Num1,Num2 GIVING Num3.</a:t>
              </a:r>
              <a:endPara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  <a:p>
              <a:endPara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grpSp>
          <p:nvGrpSpPr>
            <p:cNvPr id="10252" name="Group 12">
              <a:extLst>
                <a:ext uri="{FF2B5EF4-FFF2-40B4-BE49-F238E27FC236}">
                  <a16:creationId xmlns:a16="http://schemas.microsoft.com/office/drawing/2014/main" id="{2CBEDDCA-CB24-40E0-70E4-5722D7A571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8" y="1168"/>
              <a:ext cx="1928" cy="328"/>
              <a:chOff x="2508" y="1168"/>
              <a:chExt cx="1928" cy="328"/>
            </a:xfrm>
          </p:grpSpPr>
          <p:sp>
            <p:nvSpPr>
              <p:cNvPr id="10244" name="Rectangle 4">
                <a:extLst>
                  <a:ext uri="{FF2B5EF4-FFF2-40B4-BE49-F238E27FC236}">
                    <a16:creationId xmlns:a16="http://schemas.microsoft.com/office/drawing/2014/main" id="{B25716EB-8707-E42F-833D-290087FA09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1172"/>
                <a:ext cx="1928" cy="320"/>
              </a:xfrm>
              <a:prstGeom prst="rect">
                <a:avLst/>
              </a:prstGeom>
              <a:noFill/>
              <a:ln w="127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5" name="Line 5">
                <a:extLst>
                  <a:ext uri="{FF2B5EF4-FFF2-40B4-BE49-F238E27FC236}">
                    <a16:creationId xmlns:a16="http://schemas.microsoft.com/office/drawing/2014/main" id="{2B90429F-1F9C-ADCC-CEF5-8B45B1329A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76" y="1168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6" name="Line 6">
                <a:extLst>
                  <a:ext uri="{FF2B5EF4-FFF2-40B4-BE49-F238E27FC236}">
                    <a16:creationId xmlns:a16="http://schemas.microsoft.com/office/drawing/2014/main" id="{CAF5B55F-6A10-3619-1EB8-CBF3BE2DD6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08" y="1168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7" name="Line 7">
                <a:extLst>
                  <a:ext uri="{FF2B5EF4-FFF2-40B4-BE49-F238E27FC236}">
                    <a16:creationId xmlns:a16="http://schemas.microsoft.com/office/drawing/2014/main" id="{9D52FB1E-CAC0-6874-07F1-57A7DD8153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56" y="1168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8" name="Line 8">
                <a:extLst>
                  <a:ext uri="{FF2B5EF4-FFF2-40B4-BE49-F238E27FC236}">
                    <a16:creationId xmlns:a16="http://schemas.microsoft.com/office/drawing/2014/main" id="{33ED5119-1CBD-5B9F-D9E0-84DA8F22F4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96" y="1168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9" name="Line 9">
                <a:extLst>
                  <a:ext uri="{FF2B5EF4-FFF2-40B4-BE49-F238E27FC236}">
                    <a16:creationId xmlns:a16="http://schemas.microsoft.com/office/drawing/2014/main" id="{3B0C1910-9047-DC4F-6C30-99526C7226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20" y="1168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0" name="Line 10">
                <a:extLst>
                  <a:ext uri="{FF2B5EF4-FFF2-40B4-BE49-F238E27FC236}">
                    <a16:creationId xmlns:a16="http://schemas.microsoft.com/office/drawing/2014/main" id="{8344F47A-1DD4-7D1C-A1C8-A96591EFFF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8" y="1168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1" name="Line 11">
                <a:extLst>
                  <a:ext uri="{FF2B5EF4-FFF2-40B4-BE49-F238E27FC236}">
                    <a16:creationId xmlns:a16="http://schemas.microsoft.com/office/drawing/2014/main" id="{D93A297A-F4E8-1903-ED47-B1FD65857E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08" y="1168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61" name="Group 21">
              <a:extLst>
                <a:ext uri="{FF2B5EF4-FFF2-40B4-BE49-F238E27FC236}">
                  <a16:creationId xmlns:a16="http://schemas.microsoft.com/office/drawing/2014/main" id="{3443DF93-F0A8-7A4B-14B2-9BB2AD4E8A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8" y="1576"/>
              <a:ext cx="1928" cy="328"/>
              <a:chOff x="2508" y="1576"/>
              <a:chExt cx="1928" cy="328"/>
            </a:xfrm>
          </p:grpSpPr>
          <p:sp>
            <p:nvSpPr>
              <p:cNvPr id="10253" name="Rectangle 13">
                <a:extLst>
                  <a:ext uri="{FF2B5EF4-FFF2-40B4-BE49-F238E27FC236}">
                    <a16:creationId xmlns:a16="http://schemas.microsoft.com/office/drawing/2014/main" id="{B57EF40B-A8F3-C5CC-75A6-165EC2C87C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1580"/>
                <a:ext cx="1928" cy="320"/>
              </a:xfrm>
              <a:prstGeom prst="rect">
                <a:avLst/>
              </a:prstGeom>
              <a:noFill/>
              <a:ln w="127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4" name="Line 14">
                <a:extLst>
                  <a:ext uri="{FF2B5EF4-FFF2-40B4-BE49-F238E27FC236}">
                    <a16:creationId xmlns:a16="http://schemas.microsoft.com/office/drawing/2014/main" id="{E37C4ADD-0AD0-1EB5-3217-BCF25EF85B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76" y="157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5" name="Line 15">
                <a:extLst>
                  <a:ext uri="{FF2B5EF4-FFF2-40B4-BE49-F238E27FC236}">
                    <a16:creationId xmlns:a16="http://schemas.microsoft.com/office/drawing/2014/main" id="{9980EA9D-0FB8-F140-EDBB-28D858B40E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08" y="157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6" name="Line 16">
                <a:extLst>
                  <a:ext uri="{FF2B5EF4-FFF2-40B4-BE49-F238E27FC236}">
                    <a16:creationId xmlns:a16="http://schemas.microsoft.com/office/drawing/2014/main" id="{7B9C5598-9DA6-5551-CDD9-C5C51025C3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56" y="157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7" name="Line 17">
                <a:extLst>
                  <a:ext uri="{FF2B5EF4-FFF2-40B4-BE49-F238E27FC236}">
                    <a16:creationId xmlns:a16="http://schemas.microsoft.com/office/drawing/2014/main" id="{43387E13-06CA-7744-3A30-29B709178E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96" y="157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8" name="Line 18">
                <a:extLst>
                  <a:ext uri="{FF2B5EF4-FFF2-40B4-BE49-F238E27FC236}">
                    <a16:creationId xmlns:a16="http://schemas.microsoft.com/office/drawing/2014/main" id="{C09BA7E9-84DE-7E9C-9B5F-6E4CE08A50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20" y="157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9" name="Line 19">
                <a:extLst>
                  <a:ext uri="{FF2B5EF4-FFF2-40B4-BE49-F238E27FC236}">
                    <a16:creationId xmlns:a16="http://schemas.microsoft.com/office/drawing/2014/main" id="{310BFB03-2A58-884E-0C12-6513BD6D59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8" y="157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0" name="Line 20">
                <a:extLst>
                  <a:ext uri="{FF2B5EF4-FFF2-40B4-BE49-F238E27FC236}">
                    <a16:creationId xmlns:a16="http://schemas.microsoft.com/office/drawing/2014/main" id="{EFDB1002-ABDF-247A-7BF3-83FF1DDC4F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08" y="157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70" name="Group 30">
              <a:extLst>
                <a:ext uri="{FF2B5EF4-FFF2-40B4-BE49-F238E27FC236}">
                  <a16:creationId xmlns:a16="http://schemas.microsoft.com/office/drawing/2014/main" id="{D264324F-889F-18C8-E33B-220739F8AB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8" y="2016"/>
              <a:ext cx="1928" cy="328"/>
              <a:chOff x="2508" y="2016"/>
              <a:chExt cx="1928" cy="328"/>
            </a:xfrm>
          </p:grpSpPr>
          <p:sp>
            <p:nvSpPr>
              <p:cNvPr id="10262" name="Rectangle 22">
                <a:extLst>
                  <a:ext uri="{FF2B5EF4-FFF2-40B4-BE49-F238E27FC236}">
                    <a16:creationId xmlns:a16="http://schemas.microsoft.com/office/drawing/2014/main" id="{4F23E84D-F7EF-04E7-368D-CD84821802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2020"/>
                <a:ext cx="1928" cy="320"/>
              </a:xfrm>
              <a:prstGeom prst="rect">
                <a:avLst/>
              </a:prstGeom>
              <a:noFill/>
              <a:ln w="127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3" name="Line 23">
                <a:extLst>
                  <a:ext uri="{FF2B5EF4-FFF2-40B4-BE49-F238E27FC236}">
                    <a16:creationId xmlns:a16="http://schemas.microsoft.com/office/drawing/2014/main" id="{31559F2F-1080-00F6-A1B7-8518529767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76" y="201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4" name="Line 24">
                <a:extLst>
                  <a:ext uri="{FF2B5EF4-FFF2-40B4-BE49-F238E27FC236}">
                    <a16:creationId xmlns:a16="http://schemas.microsoft.com/office/drawing/2014/main" id="{F9871D03-3343-BC06-426B-31B85F9903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08" y="201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5" name="Line 25">
                <a:extLst>
                  <a:ext uri="{FF2B5EF4-FFF2-40B4-BE49-F238E27FC236}">
                    <a16:creationId xmlns:a16="http://schemas.microsoft.com/office/drawing/2014/main" id="{6828A7FC-1C55-1208-BD28-7E17EDCDCC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56" y="201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6" name="Line 26">
                <a:extLst>
                  <a:ext uri="{FF2B5EF4-FFF2-40B4-BE49-F238E27FC236}">
                    <a16:creationId xmlns:a16="http://schemas.microsoft.com/office/drawing/2014/main" id="{DF6658E2-8867-7CBF-31FA-944792F930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96" y="201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7" name="Line 27">
                <a:extLst>
                  <a:ext uri="{FF2B5EF4-FFF2-40B4-BE49-F238E27FC236}">
                    <a16:creationId xmlns:a16="http://schemas.microsoft.com/office/drawing/2014/main" id="{2F79671C-384C-6977-0972-EDD3166113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20" y="201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8" name="Line 28">
                <a:extLst>
                  <a:ext uri="{FF2B5EF4-FFF2-40B4-BE49-F238E27FC236}">
                    <a16:creationId xmlns:a16="http://schemas.microsoft.com/office/drawing/2014/main" id="{6DE88C43-1FB4-1A62-7ACA-C59839DB63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8" y="201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9" name="Line 29">
                <a:extLst>
                  <a:ext uri="{FF2B5EF4-FFF2-40B4-BE49-F238E27FC236}">
                    <a16:creationId xmlns:a16="http://schemas.microsoft.com/office/drawing/2014/main" id="{F6312E77-5057-8012-6DEE-4EEFFB7E1A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08" y="2016"/>
                <a:ext cx="0" cy="32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2831FE8-8240-E604-EEFA-850E973EFF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92300" y="120650"/>
            <a:ext cx="5065713" cy="476250"/>
          </a:xfrm>
          <a:noFill/>
          <a:ln/>
        </p:spPr>
        <p:txBody>
          <a:bodyPr/>
          <a:lstStyle/>
          <a:p>
            <a:r>
              <a:rPr lang="en-US" altLang="en-US"/>
              <a:t>Why use the USAGE clause?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30706B9A-B0E4-80E6-83A1-3057B1ECB8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20700" y="1358900"/>
            <a:ext cx="8040688" cy="1662113"/>
          </a:xfrm>
          <a:noFill/>
          <a:ln/>
        </p:spPr>
        <p:txBody>
          <a:bodyPr>
            <a:spAutoFit/>
          </a:bodyPr>
          <a:lstStyle/>
          <a:p>
            <a:pPr>
              <a:spcBef>
                <a:spcPct val="70000"/>
              </a:spcBef>
            </a:pPr>
            <a:r>
              <a:rPr lang="en-US" altLang="en-US"/>
              <a:t>The USAGE clause is used for purposes of optimisation - both speed and storage.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The USAGE clause controls the way data items (normally numeric) are stored in memory.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5263024C-D942-BA1C-F995-385DD60F95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2813050" cy="476250"/>
          </a:xfrm>
          <a:noFill/>
          <a:ln/>
        </p:spPr>
        <p:txBody>
          <a:bodyPr/>
          <a:lstStyle/>
          <a:p>
            <a:r>
              <a:rPr lang="en-US" altLang="en-US"/>
              <a:t>USAGE  Syntax</a:t>
            </a:r>
          </a:p>
        </p:txBody>
      </p:sp>
      <p:graphicFrame>
        <p:nvGraphicFramePr>
          <p:cNvPr id="14339" name="Object 3">
            <a:extLst>
              <a:ext uri="{FF2B5EF4-FFF2-40B4-BE49-F238E27FC236}">
                <a16:creationId xmlns:a16="http://schemas.microsoft.com/office/drawing/2014/main" id="{1A7051D4-A44A-0E21-BABE-37207501251A}"/>
              </a:ext>
            </a:extLst>
          </p:cNvPr>
          <p:cNvGraphicFramePr>
            <a:graphicFrameLocks/>
          </p:cNvGraphicFramePr>
          <p:nvPr/>
        </p:nvGraphicFramePr>
        <p:xfrm>
          <a:off x="1617663" y="890588"/>
          <a:ext cx="4922837" cy="2519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94080" imgH="4063680" progId="Equation.2">
                  <p:embed/>
                </p:oleObj>
              </mc:Choice>
              <mc:Fallback>
                <p:oleObj name="Equation" r:id="rId3" imgW="6094080" imgH="406368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52441" b="63490"/>
                      <a:stretch>
                        <a:fillRect/>
                      </a:stretch>
                    </p:blipFill>
                    <p:spPr bwMode="auto">
                      <a:xfrm>
                        <a:off x="1617663" y="890588"/>
                        <a:ext cx="4922837" cy="2519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0" name="Rectangle 4">
            <a:extLst>
              <a:ext uri="{FF2B5EF4-FFF2-40B4-BE49-F238E27FC236}">
                <a16:creationId xmlns:a16="http://schemas.microsoft.com/office/drawing/2014/main" id="{5042162C-EEA0-C1A0-E966-69410D097E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3695700"/>
            <a:ext cx="8242300" cy="2778125"/>
          </a:xfrm>
          <a:noFill/>
          <a:ln/>
        </p:spPr>
        <p:txBody>
          <a:bodyPr>
            <a:spAutoFit/>
          </a:bodyPr>
          <a:lstStyle/>
          <a:p>
            <a:pPr>
              <a:spcBef>
                <a:spcPct val="35000"/>
              </a:spcBef>
              <a:buFont typeface="Wingdings" panose="05000000000000000000" pitchFamily="2" charset="2"/>
              <a:buNone/>
              <a:tabLst>
                <a:tab pos="1905000" algn="l"/>
              </a:tabLst>
            </a:pPr>
            <a:r>
              <a:rPr lang="en-US" altLang="en-US"/>
              <a:t>01 Num1	PIC 9(5)V99  USAGE IS COMP.</a:t>
            </a:r>
          </a:p>
          <a:p>
            <a:pPr>
              <a:spcBef>
                <a:spcPct val="35000"/>
              </a:spcBef>
              <a:buFont typeface="Wingdings" panose="05000000000000000000" pitchFamily="2" charset="2"/>
              <a:buNone/>
              <a:tabLst>
                <a:tab pos="1905000" algn="l"/>
              </a:tabLst>
            </a:pPr>
            <a:r>
              <a:rPr lang="en-US" altLang="en-US"/>
              <a:t>01 Num2	PIC 99    USAGE IS PACKED-DECIMAL.</a:t>
            </a:r>
          </a:p>
          <a:p>
            <a:pPr>
              <a:spcBef>
                <a:spcPct val="35000"/>
              </a:spcBef>
              <a:buFont typeface="Wingdings" panose="05000000000000000000" pitchFamily="2" charset="2"/>
              <a:buNone/>
              <a:tabLst>
                <a:tab pos="1905000" algn="l"/>
              </a:tabLst>
            </a:pPr>
            <a:r>
              <a:rPr lang="en-US" altLang="en-US"/>
              <a:t>01 IdxItem	USAGE IS INDEX.</a:t>
            </a:r>
          </a:p>
          <a:p>
            <a:pPr>
              <a:spcBef>
                <a:spcPct val="35000"/>
              </a:spcBef>
              <a:buFont typeface="Wingdings" panose="05000000000000000000" pitchFamily="2" charset="2"/>
              <a:buNone/>
              <a:tabLst>
                <a:tab pos="1905000" algn="l"/>
              </a:tabLst>
            </a:pPr>
            <a:r>
              <a:rPr lang="en-US" altLang="en-US"/>
              <a:t>01 GroupItems  COMP.</a:t>
            </a:r>
            <a:br>
              <a:rPr lang="en-US" altLang="en-US"/>
            </a:br>
            <a:r>
              <a:rPr lang="en-US" altLang="en-US"/>
              <a:t> 02 Item1   PIC 999.</a:t>
            </a:r>
            <a:br>
              <a:rPr lang="en-US" altLang="en-US"/>
            </a:br>
            <a:r>
              <a:rPr lang="en-US" altLang="en-US"/>
              <a:t> 02 Item2   PIC 9(4)V99.</a:t>
            </a:r>
            <a:br>
              <a:rPr lang="en-US" altLang="en-US"/>
            </a:br>
            <a:r>
              <a:rPr lang="en-US" altLang="en-US"/>
              <a:t> 02 New1   PIC S9(5)  COMP SYNC.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3E56598A-24C6-09F3-829E-99B89AA0A4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049588" cy="476250"/>
          </a:xfrm>
          <a:noFill/>
          <a:ln/>
        </p:spPr>
        <p:txBody>
          <a:bodyPr/>
          <a:lstStyle/>
          <a:p>
            <a:r>
              <a:rPr lang="en-US" altLang="en-US"/>
              <a:t>USAGE IS COMP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56CEAD-0C19-4191-1DAA-05DAD737D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085975"/>
            <a:ext cx="6845300" cy="3832225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>
              <a:tabLst>
                <a:tab pos="381000" algn="l"/>
                <a:tab pos="863600" algn="l"/>
                <a:tab pos="1524000" algn="l"/>
                <a:tab pos="3048000" algn="l"/>
                <a:tab pos="4381500" algn="l"/>
                <a:tab pos="4762500" algn="l"/>
                <a:tab pos="5143500" algn="l"/>
                <a:tab pos="5524500" algn="l"/>
                <a:tab pos="5905500" algn="l"/>
                <a:tab pos="6286500" algn="l"/>
                <a:tab pos="6667500" algn="l"/>
                <a:tab pos="6959600" algn="l"/>
                <a:tab pos="762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81000" algn="l"/>
                <a:tab pos="863600" algn="l"/>
                <a:tab pos="1524000" algn="l"/>
                <a:tab pos="3048000" algn="l"/>
                <a:tab pos="4381500" algn="l"/>
                <a:tab pos="4762500" algn="l"/>
                <a:tab pos="5143500" algn="l"/>
                <a:tab pos="5524500" algn="l"/>
                <a:tab pos="5905500" algn="l"/>
                <a:tab pos="6286500" algn="l"/>
                <a:tab pos="6667500" algn="l"/>
                <a:tab pos="6959600" algn="l"/>
                <a:tab pos="762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81000" algn="l"/>
                <a:tab pos="863600" algn="l"/>
                <a:tab pos="1524000" algn="l"/>
                <a:tab pos="3048000" algn="l"/>
                <a:tab pos="4381500" algn="l"/>
                <a:tab pos="4762500" algn="l"/>
                <a:tab pos="5143500" algn="l"/>
                <a:tab pos="5524500" algn="l"/>
                <a:tab pos="5905500" algn="l"/>
                <a:tab pos="6286500" algn="l"/>
                <a:tab pos="6667500" algn="l"/>
                <a:tab pos="6959600" algn="l"/>
                <a:tab pos="762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81000" algn="l"/>
                <a:tab pos="863600" algn="l"/>
                <a:tab pos="1524000" algn="l"/>
                <a:tab pos="3048000" algn="l"/>
                <a:tab pos="4381500" algn="l"/>
                <a:tab pos="4762500" algn="l"/>
                <a:tab pos="5143500" algn="l"/>
                <a:tab pos="5524500" algn="l"/>
                <a:tab pos="5905500" algn="l"/>
                <a:tab pos="6286500" algn="l"/>
                <a:tab pos="6667500" algn="l"/>
                <a:tab pos="6959600" algn="l"/>
                <a:tab pos="762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81000" algn="l"/>
                <a:tab pos="863600" algn="l"/>
                <a:tab pos="1524000" algn="l"/>
                <a:tab pos="3048000" algn="l"/>
                <a:tab pos="4381500" algn="l"/>
                <a:tab pos="4762500" algn="l"/>
                <a:tab pos="5143500" algn="l"/>
                <a:tab pos="5524500" algn="l"/>
                <a:tab pos="5905500" algn="l"/>
                <a:tab pos="6286500" algn="l"/>
                <a:tab pos="6667500" algn="l"/>
                <a:tab pos="6959600" algn="l"/>
                <a:tab pos="762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863600" algn="l"/>
                <a:tab pos="1524000" algn="l"/>
                <a:tab pos="3048000" algn="l"/>
                <a:tab pos="4381500" algn="l"/>
                <a:tab pos="4762500" algn="l"/>
                <a:tab pos="5143500" algn="l"/>
                <a:tab pos="5524500" algn="l"/>
                <a:tab pos="5905500" algn="l"/>
                <a:tab pos="6286500" algn="l"/>
                <a:tab pos="6667500" algn="l"/>
                <a:tab pos="6959600" algn="l"/>
                <a:tab pos="762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863600" algn="l"/>
                <a:tab pos="1524000" algn="l"/>
                <a:tab pos="3048000" algn="l"/>
                <a:tab pos="4381500" algn="l"/>
                <a:tab pos="4762500" algn="l"/>
                <a:tab pos="5143500" algn="l"/>
                <a:tab pos="5524500" algn="l"/>
                <a:tab pos="5905500" algn="l"/>
                <a:tab pos="6286500" algn="l"/>
                <a:tab pos="6667500" algn="l"/>
                <a:tab pos="6959600" algn="l"/>
                <a:tab pos="762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863600" algn="l"/>
                <a:tab pos="1524000" algn="l"/>
                <a:tab pos="3048000" algn="l"/>
                <a:tab pos="4381500" algn="l"/>
                <a:tab pos="4762500" algn="l"/>
                <a:tab pos="5143500" algn="l"/>
                <a:tab pos="5524500" algn="l"/>
                <a:tab pos="5905500" algn="l"/>
                <a:tab pos="6286500" algn="l"/>
                <a:tab pos="6667500" algn="l"/>
                <a:tab pos="6959600" algn="l"/>
                <a:tab pos="762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863600" algn="l"/>
                <a:tab pos="1524000" algn="l"/>
                <a:tab pos="3048000" algn="l"/>
                <a:tab pos="4381500" algn="l"/>
                <a:tab pos="4762500" algn="l"/>
                <a:tab pos="5143500" algn="l"/>
                <a:tab pos="5524500" algn="l"/>
                <a:tab pos="5905500" algn="l"/>
                <a:tab pos="6286500" algn="l"/>
                <a:tab pos="6667500" algn="l"/>
                <a:tab pos="6959600" algn="l"/>
                <a:tab pos="762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67676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Number of Digits	Storage Required.</a:t>
            </a:r>
            <a:endParaRPr lang="en-US" altLang="en-US" sz="24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spcBef>
                <a:spcPct val="30000"/>
              </a:spcBef>
            </a:pP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	TO	4	1 WORD (2 Bytes)</a:t>
            </a:r>
          </a:p>
          <a:p>
            <a:pPr>
              <a:spcBef>
                <a:spcPct val="30000"/>
              </a:spcBef>
            </a:pP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5	TO	9	1 LONGWORD (4 Bytes)</a:t>
            </a:r>
          </a:p>
          <a:p>
            <a:pPr>
              <a:spcBef>
                <a:spcPct val="30000"/>
              </a:spcBef>
            </a:pP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10	TO	18	1 QUADWORD (8 Bytes)</a:t>
            </a:r>
            <a:endParaRPr lang="en-US" altLang="en-US" sz="24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endParaRPr lang="en-US" altLang="en-US" sz="24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endParaRPr lang="en-US" altLang="en-US" sz="24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01 TotalCount   PIC 9(7) USAGE IS COMP.</a:t>
            </a:r>
          </a:p>
        </p:txBody>
      </p:sp>
      <p:sp useBgFill="1">
        <p:nvSpPr>
          <p:cNvPr id="16388" name="Freeform 4">
            <a:extLst>
              <a:ext uri="{FF2B5EF4-FFF2-40B4-BE49-F238E27FC236}">
                <a16:creationId xmlns:a16="http://schemas.microsoft.com/office/drawing/2014/main" id="{56F40CA4-689C-587E-79BD-C24FE14C3B0F}"/>
              </a:ext>
            </a:extLst>
          </p:cNvPr>
          <p:cNvSpPr>
            <a:spLocks/>
          </p:cNvSpPr>
          <p:nvPr/>
        </p:nvSpPr>
        <p:spPr bwMode="auto">
          <a:xfrm>
            <a:off x="1003300" y="3911600"/>
            <a:ext cx="6986588" cy="1106488"/>
          </a:xfrm>
          <a:custGeom>
            <a:avLst/>
            <a:gdLst>
              <a:gd name="T0" fmla="*/ 88 w 4401"/>
              <a:gd name="T1" fmla="*/ 200 h 697"/>
              <a:gd name="T2" fmla="*/ 224 w 4401"/>
              <a:gd name="T3" fmla="*/ 240 h 697"/>
              <a:gd name="T4" fmla="*/ 368 w 4401"/>
              <a:gd name="T5" fmla="*/ 160 h 697"/>
              <a:gd name="T6" fmla="*/ 520 w 4401"/>
              <a:gd name="T7" fmla="*/ 192 h 697"/>
              <a:gd name="T8" fmla="*/ 728 w 4401"/>
              <a:gd name="T9" fmla="*/ 152 h 697"/>
              <a:gd name="T10" fmla="*/ 912 w 4401"/>
              <a:gd name="T11" fmla="*/ 72 h 697"/>
              <a:gd name="T12" fmla="*/ 1056 w 4401"/>
              <a:gd name="T13" fmla="*/ 128 h 697"/>
              <a:gd name="T14" fmla="*/ 1208 w 4401"/>
              <a:gd name="T15" fmla="*/ 208 h 697"/>
              <a:gd name="T16" fmla="*/ 1304 w 4401"/>
              <a:gd name="T17" fmla="*/ 320 h 697"/>
              <a:gd name="T18" fmla="*/ 1416 w 4401"/>
              <a:gd name="T19" fmla="*/ 408 h 697"/>
              <a:gd name="T20" fmla="*/ 1592 w 4401"/>
              <a:gd name="T21" fmla="*/ 312 h 697"/>
              <a:gd name="T22" fmla="*/ 1760 w 4401"/>
              <a:gd name="T23" fmla="*/ 280 h 697"/>
              <a:gd name="T24" fmla="*/ 1936 w 4401"/>
              <a:gd name="T25" fmla="*/ 200 h 697"/>
              <a:gd name="T26" fmla="*/ 2168 w 4401"/>
              <a:gd name="T27" fmla="*/ 120 h 697"/>
              <a:gd name="T28" fmla="*/ 2368 w 4401"/>
              <a:gd name="T29" fmla="*/ 168 h 697"/>
              <a:gd name="T30" fmla="*/ 2568 w 4401"/>
              <a:gd name="T31" fmla="*/ 136 h 697"/>
              <a:gd name="T32" fmla="*/ 2744 w 4401"/>
              <a:gd name="T33" fmla="*/ 96 h 697"/>
              <a:gd name="T34" fmla="*/ 2912 w 4401"/>
              <a:gd name="T35" fmla="*/ 216 h 697"/>
              <a:gd name="T36" fmla="*/ 3096 w 4401"/>
              <a:gd name="T37" fmla="*/ 312 h 697"/>
              <a:gd name="T38" fmla="*/ 3264 w 4401"/>
              <a:gd name="T39" fmla="*/ 248 h 697"/>
              <a:gd name="T40" fmla="*/ 3424 w 4401"/>
              <a:gd name="T41" fmla="*/ 176 h 697"/>
              <a:gd name="T42" fmla="*/ 3584 w 4401"/>
              <a:gd name="T43" fmla="*/ 136 h 697"/>
              <a:gd name="T44" fmla="*/ 3744 w 4401"/>
              <a:gd name="T45" fmla="*/ 104 h 697"/>
              <a:gd name="T46" fmla="*/ 4032 w 4401"/>
              <a:gd name="T47" fmla="*/ 72 h 697"/>
              <a:gd name="T48" fmla="*/ 4200 w 4401"/>
              <a:gd name="T49" fmla="*/ 72 h 697"/>
              <a:gd name="T50" fmla="*/ 4344 w 4401"/>
              <a:gd name="T51" fmla="*/ 136 h 697"/>
              <a:gd name="T52" fmla="*/ 4136 w 4401"/>
              <a:gd name="T53" fmla="*/ 352 h 697"/>
              <a:gd name="T54" fmla="*/ 4008 w 4401"/>
              <a:gd name="T55" fmla="*/ 376 h 697"/>
              <a:gd name="T56" fmla="*/ 3824 w 4401"/>
              <a:gd name="T57" fmla="*/ 360 h 697"/>
              <a:gd name="T58" fmla="*/ 3656 w 4401"/>
              <a:gd name="T59" fmla="*/ 408 h 697"/>
              <a:gd name="T60" fmla="*/ 3488 w 4401"/>
              <a:gd name="T61" fmla="*/ 408 h 697"/>
              <a:gd name="T62" fmla="*/ 3296 w 4401"/>
              <a:gd name="T63" fmla="*/ 432 h 697"/>
              <a:gd name="T64" fmla="*/ 3144 w 4401"/>
              <a:gd name="T65" fmla="*/ 392 h 697"/>
              <a:gd name="T66" fmla="*/ 2984 w 4401"/>
              <a:gd name="T67" fmla="*/ 344 h 697"/>
              <a:gd name="T68" fmla="*/ 2808 w 4401"/>
              <a:gd name="T69" fmla="*/ 232 h 697"/>
              <a:gd name="T70" fmla="*/ 2672 w 4401"/>
              <a:gd name="T71" fmla="*/ 248 h 697"/>
              <a:gd name="T72" fmla="*/ 2640 w 4401"/>
              <a:gd name="T73" fmla="*/ 392 h 697"/>
              <a:gd name="T74" fmla="*/ 2472 w 4401"/>
              <a:gd name="T75" fmla="*/ 360 h 697"/>
              <a:gd name="T76" fmla="*/ 2320 w 4401"/>
              <a:gd name="T77" fmla="*/ 368 h 697"/>
              <a:gd name="T78" fmla="*/ 2152 w 4401"/>
              <a:gd name="T79" fmla="*/ 360 h 697"/>
              <a:gd name="T80" fmla="*/ 2032 w 4401"/>
              <a:gd name="T81" fmla="*/ 424 h 697"/>
              <a:gd name="T82" fmla="*/ 1840 w 4401"/>
              <a:gd name="T83" fmla="*/ 448 h 697"/>
              <a:gd name="T84" fmla="*/ 1680 w 4401"/>
              <a:gd name="T85" fmla="*/ 440 h 697"/>
              <a:gd name="T86" fmla="*/ 1488 w 4401"/>
              <a:gd name="T87" fmla="*/ 472 h 697"/>
              <a:gd name="T88" fmla="*/ 1336 w 4401"/>
              <a:gd name="T89" fmla="*/ 456 h 697"/>
              <a:gd name="T90" fmla="*/ 1192 w 4401"/>
              <a:gd name="T91" fmla="*/ 336 h 697"/>
              <a:gd name="T92" fmla="*/ 1080 w 4401"/>
              <a:gd name="T93" fmla="*/ 376 h 697"/>
              <a:gd name="T94" fmla="*/ 960 w 4401"/>
              <a:gd name="T95" fmla="*/ 440 h 697"/>
              <a:gd name="T96" fmla="*/ 824 w 4401"/>
              <a:gd name="T97" fmla="*/ 352 h 697"/>
              <a:gd name="T98" fmla="*/ 704 w 4401"/>
              <a:gd name="T99" fmla="*/ 408 h 697"/>
              <a:gd name="T100" fmla="*/ 576 w 4401"/>
              <a:gd name="T101" fmla="*/ 416 h 697"/>
              <a:gd name="T102" fmla="*/ 400 w 4401"/>
              <a:gd name="T103" fmla="*/ 304 h 697"/>
              <a:gd name="T104" fmla="*/ 288 w 4401"/>
              <a:gd name="T105" fmla="*/ 440 h 697"/>
              <a:gd name="T106" fmla="*/ 144 w 4401"/>
              <a:gd name="T107" fmla="*/ 448 h 697"/>
              <a:gd name="T108" fmla="*/ 8 w 4401"/>
              <a:gd name="T109" fmla="*/ 536 h 6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4401" h="697">
                <a:moveTo>
                  <a:pt x="0" y="96"/>
                </a:moveTo>
                <a:lnTo>
                  <a:pt x="24" y="120"/>
                </a:lnTo>
                <a:lnTo>
                  <a:pt x="32" y="144"/>
                </a:lnTo>
                <a:lnTo>
                  <a:pt x="56" y="160"/>
                </a:lnTo>
                <a:lnTo>
                  <a:pt x="64" y="184"/>
                </a:lnTo>
                <a:lnTo>
                  <a:pt x="88" y="200"/>
                </a:lnTo>
                <a:lnTo>
                  <a:pt x="104" y="224"/>
                </a:lnTo>
                <a:lnTo>
                  <a:pt x="128" y="248"/>
                </a:lnTo>
                <a:lnTo>
                  <a:pt x="152" y="256"/>
                </a:lnTo>
                <a:lnTo>
                  <a:pt x="176" y="256"/>
                </a:lnTo>
                <a:lnTo>
                  <a:pt x="200" y="248"/>
                </a:lnTo>
                <a:lnTo>
                  <a:pt x="224" y="240"/>
                </a:lnTo>
                <a:lnTo>
                  <a:pt x="248" y="232"/>
                </a:lnTo>
                <a:lnTo>
                  <a:pt x="272" y="224"/>
                </a:lnTo>
                <a:lnTo>
                  <a:pt x="296" y="208"/>
                </a:lnTo>
                <a:lnTo>
                  <a:pt x="320" y="184"/>
                </a:lnTo>
                <a:lnTo>
                  <a:pt x="344" y="176"/>
                </a:lnTo>
                <a:lnTo>
                  <a:pt x="368" y="160"/>
                </a:lnTo>
                <a:lnTo>
                  <a:pt x="408" y="152"/>
                </a:lnTo>
                <a:lnTo>
                  <a:pt x="432" y="160"/>
                </a:lnTo>
                <a:lnTo>
                  <a:pt x="440" y="184"/>
                </a:lnTo>
                <a:lnTo>
                  <a:pt x="464" y="184"/>
                </a:lnTo>
                <a:lnTo>
                  <a:pt x="496" y="184"/>
                </a:lnTo>
                <a:lnTo>
                  <a:pt x="520" y="192"/>
                </a:lnTo>
                <a:lnTo>
                  <a:pt x="560" y="192"/>
                </a:lnTo>
                <a:lnTo>
                  <a:pt x="592" y="192"/>
                </a:lnTo>
                <a:lnTo>
                  <a:pt x="624" y="192"/>
                </a:lnTo>
                <a:lnTo>
                  <a:pt x="648" y="184"/>
                </a:lnTo>
                <a:lnTo>
                  <a:pt x="688" y="168"/>
                </a:lnTo>
                <a:lnTo>
                  <a:pt x="728" y="152"/>
                </a:lnTo>
                <a:lnTo>
                  <a:pt x="752" y="144"/>
                </a:lnTo>
                <a:lnTo>
                  <a:pt x="776" y="136"/>
                </a:lnTo>
                <a:lnTo>
                  <a:pt x="816" y="120"/>
                </a:lnTo>
                <a:lnTo>
                  <a:pt x="840" y="104"/>
                </a:lnTo>
                <a:lnTo>
                  <a:pt x="872" y="88"/>
                </a:lnTo>
                <a:lnTo>
                  <a:pt x="912" y="72"/>
                </a:lnTo>
                <a:lnTo>
                  <a:pt x="944" y="56"/>
                </a:lnTo>
                <a:lnTo>
                  <a:pt x="952" y="88"/>
                </a:lnTo>
                <a:lnTo>
                  <a:pt x="976" y="104"/>
                </a:lnTo>
                <a:lnTo>
                  <a:pt x="1000" y="104"/>
                </a:lnTo>
                <a:lnTo>
                  <a:pt x="1032" y="120"/>
                </a:lnTo>
                <a:lnTo>
                  <a:pt x="1056" y="128"/>
                </a:lnTo>
                <a:lnTo>
                  <a:pt x="1088" y="136"/>
                </a:lnTo>
                <a:lnTo>
                  <a:pt x="1112" y="152"/>
                </a:lnTo>
                <a:lnTo>
                  <a:pt x="1136" y="160"/>
                </a:lnTo>
                <a:lnTo>
                  <a:pt x="1160" y="168"/>
                </a:lnTo>
                <a:lnTo>
                  <a:pt x="1192" y="184"/>
                </a:lnTo>
                <a:lnTo>
                  <a:pt x="1208" y="208"/>
                </a:lnTo>
                <a:lnTo>
                  <a:pt x="1240" y="224"/>
                </a:lnTo>
                <a:lnTo>
                  <a:pt x="1264" y="232"/>
                </a:lnTo>
                <a:lnTo>
                  <a:pt x="1272" y="256"/>
                </a:lnTo>
                <a:lnTo>
                  <a:pt x="1272" y="280"/>
                </a:lnTo>
                <a:lnTo>
                  <a:pt x="1296" y="296"/>
                </a:lnTo>
                <a:lnTo>
                  <a:pt x="1304" y="320"/>
                </a:lnTo>
                <a:lnTo>
                  <a:pt x="1328" y="336"/>
                </a:lnTo>
                <a:lnTo>
                  <a:pt x="1352" y="360"/>
                </a:lnTo>
                <a:lnTo>
                  <a:pt x="1376" y="376"/>
                </a:lnTo>
                <a:lnTo>
                  <a:pt x="1384" y="344"/>
                </a:lnTo>
                <a:lnTo>
                  <a:pt x="1336" y="0"/>
                </a:lnTo>
                <a:lnTo>
                  <a:pt x="1416" y="408"/>
                </a:lnTo>
                <a:lnTo>
                  <a:pt x="1448" y="384"/>
                </a:lnTo>
                <a:lnTo>
                  <a:pt x="1472" y="360"/>
                </a:lnTo>
                <a:lnTo>
                  <a:pt x="1496" y="344"/>
                </a:lnTo>
                <a:lnTo>
                  <a:pt x="1528" y="328"/>
                </a:lnTo>
                <a:lnTo>
                  <a:pt x="1560" y="312"/>
                </a:lnTo>
                <a:lnTo>
                  <a:pt x="1592" y="312"/>
                </a:lnTo>
                <a:lnTo>
                  <a:pt x="1624" y="320"/>
                </a:lnTo>
                <a:lnTo>
                  <a:pt x="1656" y="320"/>
                </a:lnTo>
                <a:lnTo>
                  <a:pt x="1680" y="312"/>
                </a:lnTo>
                <a:lnTo>
                  <a:pt x="1704" y="304"/>
                </a:lnTo>
                <a:lnTo>
                  <a:pt x="1736" y="288"/>
                </a:lnTo>
                <a:lnTo>
                  <a:pt x="1760" y="280"/>
                </a:lnTo>
                <a:lnTo>
                  <a:pt x="1808" y="264"/>
                </a:lnTo>
                <a:lnTo>
                  <a:pt x="1832" y="248"/>
                </a:lnTo>
                <a:lnTo>
                  <a:pt x="1856" y="232"/>
                </a:lnTo>
                <a:lnTo>
                  <a:pt x="1880" y="224"/>
                </a:lnTo>
                <a:lnTo>
                  <a:pt x="1912" y="216"/>
                </a:lnTo>
                <a:lnTo>
                  <a:pt x="1936" y="200"/>
                </a:lnTo>
                <a:lnTo>
                  <a:pt x="1968" y="184"/>
                </a:lnTo>
                <a:lnTo>
                  <a:pt x="2008" y="160"/>
                </a:lnTo>
                <a:lnTo>
                  <a:pt x="2088" y="152"/>
                </a:lnTo>
                <a:lnTo>
                  <a:pt x="2112" y="136"/>
                </a:lnTo>
                <a:lnTo>
                  <a:pt x="2144" y="128"/>
                </a:lnTo>
                <a:lnTo>
                  <a:pt x="2168" y="120"/>
                </a:lnTo>
                <a:lnTo>
                  <a:pt x="2208" y="136"/>
                </a:lnTo>
                <a:lnTo>
                  <a:pt x="2240" y="152"/>
                </a:lnTo>
                <a:lnTo>
                  <a:pt x="2272" y="160"/>
                </a:lnTo>
                <a:lnTo>
                  <a:pt x="2312" y="168"/>
                </a:lnTo>
                <a:lnTo>
                  <a:pt x="2336" y="176"/>
                </a:lnTo>
                <a:lnTo>
                  <a:pt x="2368" y="168"/>
                </a:lnTo>
                <a:lnTo>
                  <a:pt x="2400" y="160"/>
                </a:lnTo>
                <a:lnTo>
                  <a:pt x="2424" y="152"/>
                </a:lnTo>
                <a:lnTo>
                  <a:pt x="2456" y="152"/>
                </a:lnTo>
                <a:lnTo>
                  <a:pt x="2480" y="152"/>
                </a:lnTo>
                <a:lnTo>
                  <a:pt x="2528" y="144"/>
                </a:lnTo>
                <a:lnTo>
                  <a:pt x="2568" y="136"/>
                </a:lnTo>
                <a:lnTo>
                  <a:pt x="2592" y="136"/>
                </a:lnTo>
                <a:lnTo>
                  <a:pt x="2624" y="128"/>
                </a:lnTo>
                <a:lnTo>
                  <a:pt x="2656" y="120"/>
                </a:lnTo>
                <a:lnTo>
                  <a:pt x="2688" y="120"/>
                </a:lnTo>
                <a:lnTo>
                  <a:pt x="2720" y="104"/>
                </a:lnTo>
                <a:lnTo>
                  <a:pt x="2744" y="96"/>
                </a:lnTo>
                <a:lnTo>
                  <a:pt x="2784" y="120"/>
                </a:lnTo>
                <a:lnTo>
                  <a:pt x="2816" y="144"/>
                </a:lnTo>
                <a:lnTo>
                  <a:pt x="2832" y="168"/>
                </a:lnTo>
                <a:lnTo>
                  <a:pt x="2864" y="192"/>
                </a:lnTo>
                <a:lnTo>
                  <a:pt x="2888" y="200"/>
                </a:lnTo>
                <a:lnTo>
                  <a:pt x="2912" y="216"/>
                </a:lnTo>
                <a:lnTo>
                  <a:pt x="2944" y="232"/>
                </a:lnTo>
                <a:lnTo>
                  <a:pt x="2968" y="248"/>
                </a:lnTo>
                <a:lnTo>
                  <a:pt x="3000" y="264"/>
                </a:lnTo>
                <a:lnTo>
                  <a:pt x="3040" y="280"/>
                </a:lnTo>
                <a:lnTo>
                  <a:pt x="3072" y="296"/>
                </a:lnTo>
                <a:lnTo>
                  <a:pt x="3096" y="312"/>
                </a:lnTo>
                <a:lnTo>
                  <a:pt x="3120" y="312"/>
                </a:lnTo>
                <a:lnTo>
                  <a:pt x="3144" y="296"/>
                </a:lnTo>
                <a:lnTo>
                  <a:pt x="3192" y="280"/>
                </a:lnTo>
                <a:lnTo>
                  <a:pt x="3216" y="264"/>
                </a:lnTo>
                <a:lnTo>
                  <a:pt x="3240" y="256"/>
                </a:lnTo>
                <a:lnTo>
                  <a:pt x="3264" y="248"/>
                </a:lnTo>
                <a:lnTo>
                  <a:pt x="3296" y="232"/>
                </a:lnTo>
                <a:lnTo>
                  <a:pt x="3328" y="216"/>
                </a:lnTo>
                <a:lnTo>
                  <a:pt x="3352" y="200"/>
                </a:lnTo>
                <a:lnTo>
                  <a:pt x="3376" y="192"/>
                </a:lnTo>
                <a:lnTo>
                  <a:pt x="3400" y="184"/>
                </a:lnTo>
                <a:lnTo>
                  <a:pt x="3424" y="176"/>
                </a:lnTo>
                <a:lnTo>
                  <a:pt x="3448" y="168"/>
                </a:lnTo>
                <a:lnTo>
                  <a:pt x="3472" y="160"/>
                </a:lnTo>
                <a:lnTo>
                  <a:pt x="3504" y="152"/>
                </a:lnTo>
                <a:lnTo>
                  <a:pt x="3536" y="152"/>
                </a:lnTo>
                <a:lnTo>
                  <a:pt x="3560" y="136"/>
                </a:lnTo>
                <a:lnTo>
                  <a:pt x="3584" y="136"/>
                </a:lnTo>
                <a:lnTo>
                  <a:pt x="3608" y="128"/>
                </a:lnTo>
                <a:lnTo>
                  <a:pt x="3632" y="128"/>
                </a:lnTo>
                <a:lnTo>
                  <a:pt x="3672" y="128"/>
                </a:lnTo>
                <a:lnTo>
                  <a:pt x="3696" y="120"/>
                </a:lnTo>
                <a:lnTo>
                  <a:pt x="3720" y="120"/>
                </a:lnTo>
                <a:lnTo>
                  <a:pt x="3744" y="104"/>
                </a:lnTo>
                <a:lnTo>
                  <a:pt x="3776" y="96"/>
                </a:lnTo>
                <a:lnTo>
                  <a:pt x="3808" y="96"/>
                </a:lnTo>
                <a:lnTo>
                  <a:pt x="3888" y="88"/>
                </a:lnTo>
                <a:lnTo>
                  <a:pt x="3968" y="88"/>
                </a:lnTo>
                <a:lnTo>
                  <a:pt x="4000" y="80"/>
                </a:lnTo>
                <a:lnTo>
                  <a:pt x="4032" y="72"/>
                </a:lnTo>
                <a:lnTo>
                  <a:pt x="4056" y="72"/>
                </a:lnTo>
                <a:lnTo>
                  <a:pt x="4088" y="64"/>
                </a:lnTo>
                <a:lnTo>
                  <a:pt x="4112" y="64"/>
                </a:lnTo>
                <a:lnTo>
                  <a:pt x="4136" y="64"/>
                </a:lnTo>
                <a:lnTo>
                  <a:pt x="4168" y="72"/>
                </a:lnTo>
                <a:lnTo>
                  <a:pt x="4200" y="72"/>
                </a:lnTo>
                <a:lnTo>
                  <a:pt x="4224" y="80"/>
                </a:lnTo>
                <a:lnTo>
                  <a:pt x="4248" y="88"/>
                </a:lnTo>
                <a:lnTo>
                  <a:pt x="4272" y="96"/>
                </a:lnTo>
                <a:lnTo>
                  <a:pt x="4296" y="112"/>
                </a:lnTo>
                <a:lnTo>
                  <a:pt x="4320" y="128"/>
                </a:lnTo>
                <a:lnTo>
                  <a:pt x="4344" y="136"/>
                </a:lnTo>
                <a:lnTo>
                  <a:pt x="4368" y="144"/>
                </a:lnTo>
                <a:lnTo>
                  <a:pt x="4400" y="152"/>
                </a:lnTo>
                <a:lnTo>
                  <a:pt x="4392" y="696"/>
                </a:lnTo>
                <a:lnTo>
                  <a:pt x="4200" y="328"/>
                </a:lnTo>
                <a:lnTo>
                  <a:pt x="4160" y="344"/>
                </a:lnTo>
                <a:lnTo>
                  <a:pt x="4136" y="352"/>
                </a:lnTo>
                <a:lnTo>
                  <a:pt x="4112" y="360"/>
                </a:lnTo>
                <a:lnTo>
                  <a:pt x="4088" y="384"/>
                </a:lnTo>
                <a:lnTo>
                  <a:pt x="4080" y="408"/>
                </a:lnTo>
                <a:lnTo>
                  <a:pt x="4056" y="384"/>
                </a:lnTo>
                <a:lnTo>
                  <a:pt x="4032" y="368"/>
                </a:lnTo>
                <a:lnTo>
                  <a:pt x="4008" y="376"/>
                </a:lnTo>
                <a:lnTo>
                  <a:pt x="3984" y="392"/>
                </a:lnTo>
                <a:lnTo>
                  <a:pt x="3960" y="392"/>
                </a:lnTo>
                <a:lnTo>
                  <a:pt x="3928" y="384"/>
                </a:lnTo>
                <a:lnTo>
                  <a:pt x="3896" y="376"/>
                </a:lnTo>
                <a:lnTo>
                  <a:pt x="3856" y="360"/>
                </a:lnTo>
                <a:lnTo>
                  <a:pt x="3824" y="360"/>
                </a:lnTo>
                <a:lnTo>
                  <a:pt x="3792" y="360"/>
                </a:lnTo>
                <a:lnTo>
                  <a:pt x="3760" y="376"/>
                </a:lnTo>
                <a:lnTo>
                  <a:pt x="3728" y="376"/>
                </a:lnTo>
                <a:lnTo>
                  <a:pt x="3704" y="384"/>
                </a:lnTo>
                <a:lnTo>
                  <a:pt x="3680" y="400"/>
                </a:lnTo>
                <a:lnTo>
                  <a:pt x="3656" y="408"/>
                </a:lnTo>
                <a:lnTo>
                  <a:pt x="3632" y="408"/>
                </a:lnTo>
                <a:lnTo>
                  <a:pt x="3600" y="408"/>
                </a:lnTo>
                <a:lnTo>
                  <a:pt x="3568" y="408"/>
                </a:lnTo>
                <a:lnTo>
                  <a:pt x="3536" y="408"/>
                </a:lnTo>
                <a:lnTo>
                  <a:pt x="3512" y="408"/>
                </a:lnTo>
                <a:lnTo>
                  <a:pt x="3488" y="408"/>
                </a:lnTo>
                <a:lnTo>
                  <a:pt x="3456" y="408"/>
                </a:lnTo>
                <a:lnTo>
                  <a:pt x="3408" y="408"/>
                </a:lnTo>
                <a:lnTo>
                  <a:pt x="3376" y="416"/>
                </a:lnTo>
                <a:lnTo>
                  <a:pt x="3344" y="424"/>
                </a:lnTo>
                <a:lnTo>
                  <a:pt x="3320" y="424"/>
                </a:lnTo>
                <a:lnTo>
                  <a:pt x="3296" y="432"/>
                </a:lnTo>
                <a:lnTo>
                  <a:pt x="3272" y="440"/>
                </a:lnTo>
                <a:lnTo>
                  <a:pt x="3248" y="440"/>
                </a:lnTo>
                <a:lnTo>
                  <a:pt x="3216" y="440"/>
                </a:lnTo>
                <a:lnTo>
                  <a:pt x="3192" y="432"/>
                </a:lnTo>
                <a:lnTo>
                  <a:pt x="3168" y="408"/>
                </a:lnTo>
                <a:lnTo>
                  <a:pt x="3144" y="392"/>
                </a:lnTo>
                <a:lnTo>
                  <a:pt x="3120" y="392"/>
                </a:lnTo>
                <a:lnTo>
                  <a:pt x="3096" y="384"/>
                </a:lnTo>
                <a:lnTo>
                  <a:pt x="3064" y="384"/>
                </a:lnTo>
                <a:lnTo>
                  <a:pt x="3032" y="368"/>
                </a:lnTo>
                <a:lnTo>
                  <a:pt x="3008" y="352"/>
                </a:lnTo>
                <a:lnTo>
                  <a:pt x="2984" y="344"/>
                </a:lnTo>
                <a:lnTo>
                  <a:pt x="2960" y="320"/>
                </a:lnTo>
                <a:lnTo>
                  <a:pt x="2928" y="296"/>
                </a:lnTo>
                <a:lnTo>
                  <a:pt x="2904" y="280"/>
                </a:lnTo>
                <a:lnTo>
                  <a:pt x="2864" y="256"/>
                </a:lnTo>
                <a:lnTo>
                  <a:pt x="2840" y="248"/>
                </a:lnTo>
                <a:lnTo>
                  <a:pt x="2808" y="232"/>
                </a:lnTo>
                <a:lnTo>
                  <a:pt x="2784" y="224"/>
                </a:lnTo>
                <a:lnTo>
                  <a:pt x="2760" y="216"/>
                </a:lnTo>
                <a:lnTo>
                  <a:pt x="2736" y="200"/>
                </a:lnTo>
                <a:lnTo>
                  <a:pt x="2712" y="200"/>
                </a:lnTo>
                <a:lnTo>
                  <a:pt x="2688" y="224"/>
                </a:lnTo>
                <a:lnTo>
                  <a:pt x="2672" y="248"/>
                </a:lnTo>
                <a:lnTo>
                  <a:pt x="2656" y="272"/>
                </a:lnTo>
                <a:lnTo>
                  <a:pt x="2648" y="296"/>
                </a:lnTo>
                <a:lnTo>
                  <a:pt x="2648" y="320"/>
                </a:lnTo>
                <a:lnTo>
                  <a:pt x="2648" y="344"/>
                </a:lnTo>
                <a:lnTo>
                  <a:pt x="2656" y="368"/>
                </a:lnTo>
                <a:lnTo>
                  <a:pt x="2640" y="392"/>
                </a:lnTo>
                <a:lnTo>
                  <a:pt x="2616" y="408"/>
                </a:lnTo>
                <a:lnTo>
                  <a:pt x="2592" y="416"/>
                </a:lnTo>
                <a:lnTo>
                  <a:pt x="2544" y="408"/>
                </a:lnTo>
                <a:lnTo>
                  <a:pt x="2520" y="400"/>
                </a:lnTo>
                <a:lnTo>
                  <a:pt x="2496" y="376"/>
                </a:lnTo>
                <a:lnTo>
                  <a:pt x="2472" y="360"/>
                </a:lnTo>
                <a:lnTo>
                  <a:pt x="2448" y="352"/>
                </a:lnTo>
                <a:lnTo>
                  <a:pt x="2424" y="344"/>
                </a:lnTo>
                <a:lnTo>
                  <a:pt x="2392" y="344"/>
                </a:lnTo>
                <a:lnTo>
                  <a:pt x="2368" y="344"/>
                </a:lnTo>
                <a:lnTo>
                  <a:pt x="2344" y="360"/>
                </a:lnTo>
                <a:lnTo>
                  <a:pt x="2320" y="368"/>
                </a:lnTo>
                <a:lnTo>
                  <a:pt x="2288" y="376"/>
                </a:lnTo>
                <a:lnTo>
                  <a:pt x="2256" y="384"/>
                </a:lnTo>
                <a:lnTo>
                  <a:pt x="2232" y="384"/>
                </a:lnTo>
                <a:lnTo>
                  <a:pt x="2200" y="384"/>
                </a:lnTo>
                <a:lnTo>
                  <a:pt x="2176" y="376"/>
                </a:lnTo>
                <a:lnTo>
                  <a:pt x="2152" y="360"/>
                </a:lnTo>
                <a:lnTo>
                  <a:pt x="2128" y="360"/>
                </a:lnTo>
                <a:lnTo>
                  <a:pt x="2120" y="384"/>
                </a:lnTo>
                <a:lnTo>
                  <a:pt x="2112" y="408"/>
                </a:lnTo>
                <a:lnTo>
                  <a:pt x="2088" y="416"/>
                </a:lnTo>
                <a:lnTo>
                  <a:pt x="2064" y="424"/>
                </a:lnTo>
                <a:lnTo>
                  <a:pt x="2032" y="424"/>
                </a:lnTo>
                <a:lnTo>
                  <a:pt x="2000" y="440"/>
                </a:lnTo>
                <a:lnTo>
                  <a:pt x="1976" y="456"/>
                </a:lnTo>
                <a:lnTo>
                  <a:pt x="1936" y="464"/>
                </a:lnTo>
                <a:lnTo>
                  <a:pt x="1912" y="456"/>
                </a:lnTo>
                <a:lnTo>
                  <a:pt x="1872" y="456"/>
                </a:lnTo>
                <a:lnTo>
                  <a:pt x="1840" y="448"/>
                </a:lnTo>
                <a:lnTo>
                  <a:pt x="1816" y="448"/>
                </a:lnTo>
                <a:lnTo>
                  <a:pt x="1784" y="448"/>
                </a:lnTo>
                <a:lnTo>
                  <a:pt x="1760" y="448"/>
                </a:lnTo>
                <a:lnTo>
                  <a:pt x="1736" y="448"/>
                </a:lnTo>
                <a:lnTo>
                  <a:pt x="1712" y="448"/>
                </a:lnTo>
                <a:lnTo>
                  <a:pt x="1680" y="440"/>
                </a:lnTo>
                <a:lnTo>
                  <a:pt x="1648" y="440"/>
                </a:lnTo>
                <a:lnTo>
                  <a:pt x="1616" y="440"/>
                </a:lnTo>
                <a:lnTo>
                  <a:pt x="1584" y="448"/>
                </a:lnTo>
                <a:lnTo>
                  <a:pt x="1552" y="456"/>
                </a:lnTo>
                <a:lnTo>
                  <a:pt x="1520" y="464"/>
                </a:lnTo>
                <a:lnTo>
                  <a:pt x="1488" y="472"/>
                </a:lnTo>
                <a:lnTo>
                  <a:pt x="1464" y="472"/>
                </a:lnTo>
                <a:lnTo>
                  <a:pt x="1440" y="472"/>
                </a:lnTo>
                <a:lnTo>
                  <a:pt x="1416" y="472"/>
                </a:lnTo>
                <a:lnTo>
                  <a:pt x="1392" y="472"/>
                </a:lnTo>
                <a:lnTo>
                  <a:pt x="1360" y="464"/>
                </a:lnTo>
                <a:lnTo>
                  <a:pt x="1336" y="456"/>
                </a:lnTo>
                <a:lnTo>
                  <a:pt x="1296" y="440"/>
                </a:lnTo>
                <a:lnTo>
                  <a:pt x="1272" y="416"/>
                </a:lnTo>
                <a:lnTo>
                  <a:pt x="1240" y="408"/>
                </a:lnTo>
                <a:lnTo>
                  <a:pt x="1216" y="392"/>
                </a:lnTo>
                <a:lnTo>
                  <a:pt x="1200" y="360"/>
                </a:lnTo>
                <a:lnTo>
                  <a:pt x="1192" y="336"/>
                </a:lnTo>
                <a:lnTo>
                  <a:pt x="1176" y="312"/>
                </a:lnTo>
                <a:lnTo>
                  <a:pt x="1136" y="280"/>
                </a:lnTo>
                <a:lnTo>
                  <a:pt x="1128" y="312"/>
                </a:lnTo>
                <a:lnTo>
                  <a:pt x="1104" y="328"/>
                </a:lnTo>
                <a:lnTo>
                  <a:pt x="1096" y="352"/>
                </a:lnTo>
                <a:lnTo>
                  <a:pt x="1080" y="376"/>
                </a:lnTo>
                <a:lnTo>
                  <a:pt x="1072" y="400"/>
                </a:lnTo>
                <a:lnTo>
                  <a:pt x="1056" y="424"/>
                </a:lnTo>
                <a:lnTo>
                  <a:pt x="1032" y="440"/>
                </a:lnTo>
                <a:lnTo>
                  <a:pt x="1008" y="432"/>
                </a:lnTo>
                <a:lnTo>
                  <a:pt x="984" y="440"/>
                </a:lnTo>
                <a:lnTo>
                  <a:pt x="960" y="440"/>
                </a:lnTo>
                <a:lnTo>
                  <a:pt x="936" y="440"/>
                </a:lnTo>
                <a:lnTo>
                  <a:pt x="912" y="440"/>
                </a:lnTo>
                <a:lnTo>
                  <a:pt x="880" y="424"/>
                </a:lnTo>
                <a:lnTo>
                  <a:pt x="856" y="400"/>
                </a:lnTo>
                <a:lnTo>
                  <a:pt x="832" y="376"/>
                </a:lnTo>
                <a:lnTo>
                  <a:pt x="824" y="352"/>
                </a:lnTo>
                <a:lnTo>
                  <a:pt x="816" y="328"/>
                </a:lnTo>
                <a:lnTo>
                  <a:pt x="808" y="352"/>
                </a:lnTo>
                <a:lnTo>
                  <a:pt x="784" y="360"/>
                </a:lnTo>
                <a:lnTo>
                  <a:pt x="752" y="376"/>
                </a:lnTo>
                <a:lnTo>
                  <a:pt x="728" y="392"/>
                </a:lnTo>
                <a:lnTo>
                  <a:pt x="704" y="408"/>
                </a:lnTo>
                <a:lnTo>
                  <a:pt x="688" y="432"/>
                </a:lnTo>
                <a:lnTo>
                  <a:pt x="656" y="408"/>
                </a:lnTo>
                <a:lnTo>
                  <a:pt x="640" y="384"/>
                </a:lnTo>
                <a:lnTo>
                  <a:pt x="624" y="408"/>
                </a:lnTo>
                <a:lnTo>
                  <a:pt x="600" y="416"/>
                </a:lnTo>
                <a:lnTo>
                  <a:pt x="576" y="416"/>
                </a:lnTo>
                <a:lnTo>
                  <a:pt x="552" y="416"/>
                </a:lnTo>
                <a:lnTo>
                  <a:pt x="528" y="416"/>
                </a:lnTo>
                <a:lnTo>
                  <a:pt x="496" y="432"/>
                </a:lnTo>
                <a:lnTo>
                  <a:pt x="472" y="440"/>
                </a:lnTo>
                <a:lnTo>
                  <a:pt x="432" y="440"/>
                </a:lnTo>
                <a:lnTo>
                  <a:pt x="400" y="304"/>
                </a:lnTo>
                <a:lnTo>
                  <a:pt x="400" y="440"/>
                </a:lnTo>
                <a:lnTo>
                  <a:pt x="392" y="416"/>
                </a:lnTo>
                <a:lnTo>
                  <a:pt x="368" y="416"/>
                </a:lnTo>
                <a:lnTo>
                  <a:pt x="344" y="424"/>
                </a:lnTo>
                <a:lnTo>
                  <a:pt x="312" y="448"/>
                </a:lnTo>
                <a:lnTo>
                  <a:pt x="288" y="440"/>
                </a:lnTo>
                <a:lnTo>
                  <a:pt x="264" y="440"/>
                </a:lnTo>
                <a:lnTo>
                  <a:pt x="240" y="432"/>
                </a:lnTo>
                <a:lnTo>
                  <a:pt x="216" y="424"/>
                </a:lnTo>
                <a:lnTo>
                  <a:pt x="192" y="424"/>
                </a:lnTo>
                <a:lnTo>
                  <a:pt x="168" y="440"/>
                </a:lnTo>
                <a:lnTo>
                  <a:pt x="144" y="448"/>
                </a:lnTo>
                <a:lnTo>
                  <a:pt x="120" y="464"/>
                </a:lnTo>
                <a:lnTo>
                  <a:pt x="96" y="472"/>
                </a:lnTo>
                <a:lnTo>
                  <a:pt x="80" y="496"/>
                </a:lnTo>
                <a:lnTo>
                  <a:pt x="56" y="504"/>
                </a:lnTo>
                <a:lnTo>
                  <a:pt x="32" y="520"/>
                </a:lnTo>
                <a:lnTo>
                  <a:pt x="8" y="536"/>
                </a:lnTo>
                <a:lnTo>
                  <a:pt x="0" y="9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16389" name="Freeform 5">
            <a:extLst>
              <a:ext uri="{FF2B5EF4-FFF2-40B4-BE49-F238E27FC236}">
                <a16:creationId xmlns:a16="http://schemas.microsoft.com/office/drawing/2014/main" id="{7FC25861-FD78-231E-BA70-0DDC05F2963D}"/>
              </a:ext>
            </a:extLst>
          </p:cNvPr>
          <p:cNvSpPr>
            <a:spLocks/>
          </p:cNvSpPr>
          <p:nvPr/>
        </p:nvSpPr>
        <p:spPr bwMode="auto">
          <a:xfrm>
            <a:off x="952500" y="5422900"/>
            <a:ext cx="6973888" cy="598488"/>
          </a:xfrm>
          <a:custGeom>
            <a:avLst/>
            <a:gdLst>
              <a:gd name="T0" fmla="*/ 152 w 4393"/>
              <a:gd name="T1" fmla="*/ 56 h 377"/>
              <a:gd name="T2" fmla="*/ 184 w 4393"/>
              <a:gd name="T3" fmla="*/ 120 h 377"/>
              <a:gd name="T4" fmla="*/ 256 w 4393"/>
              <a:gd name="T5" fmla="*/ 136 h 377"/>
              <a:gd name="T6" fmla="*/ 320 w 4393"/>
              <a:gd name="T7" fmla="*/ 88 h 377"/>
              <a:gd name="T8" fmla="*/ 392 w 4393"/>
              <a:gd name="T9" fmla="*/ 72 h 377"/>
              <a:gd name="T10" fmla="*/ 472 w 4393"/>
              <a:gd name="T11" fmla="*/ 56 h 377"/>
              <a:gd name="T12" fmla="*/ 552 w 4393"/>
              <a:gd name="T13" fmla="*/ 56 h 377"/>
              <a:gd name="T14" fmla="*/ 624 w 4393"/>
              <a:gd name="T15" fmla="*/ 56 h 377"/>
              <a:gd name="T16" fmla="*/ 704 w 4393"/>
              <a:gd name="T17" fmla="*/ 64 h 377"/>
              <a:gd name="T18" fmla="*/ 784 w 4393"/>
              <a:gd name="T19" fmla="*/ 72 h 377"/>
              <a:gd name="T20" fmla="*/ 864 w 4393"/>
              <a:gd name="T21" fmla="*/ 72 h 377"/>
              <a:gd name="T22" fmla="*/ 936 w 4393"/>
              <a:gd name="T23" fmla="*/ 72 h 377"/>
              <a:gd name="T24" fmla="*/ 1056 w 4393"/>
              <a:gd name="T25" fmla="*/ 64 h 377"/>
              <a:gd name="T26" fmla="*/ 1160 w 4393"/>
              <a:gd name="T27" fmla="*/ 48 h 377"/>
              <a:gd name="T28" fmla="*/ 1240 w 4393"/>
              <a:gd name="T29" fmla="*/ 40 h 377"/>
              <a:gd name="T30" fmla="*/ 1304 w 4393"/>
              <a:gd name="T31" fmla="*/ 72 h 377"/>
              <a:gd name="T32" fmla="*/ 1384 w 4393"/>
              <a:gd name="T33" fmla="*/ 64 h 377"/>
              <a:gd name="T34" fmla="*/ 1456 w 4393"/>
              <a:gd name="T35" fmla="*/ 80 h 377"/>
              <a:gd name="T36" fmla="*/ 1528 w 4393"/>
              <a:gd name="T37" fmla="*/ 88 h 377"/>
              <a:gd name="T38" fmla="*/ 1608 w 4393"/>
              <a:gd name="T39" fmla="*/ 104 h 377"/>
              <a:gd name="T40" fmla="*/ 1704 w 4393"/>
              <a:gd name="T41" fmla="*/ 120 h 377"/>
              <a:gd name="T42" fmla="*/ 1776 w 4393"/>
              <a:gd name="T43" fmla="*/ 120 h 377"/>
              <a:gd name="T44" fmla="*/ 1848 w 4393"/>
              <a:gd name="T45" fmla="*/ 72 h 377"/>
              <a:gd name="T46" fmla="*/ 1928 w 4393"/>
              <a:gd name="T47" fmla="*/ 56 h 377"/>
              <a:gd name="T48" fmla="*/ 2008 w 4393"/>
              <a:gd name="T49" fmla="*/ 88 h 377"/>
              <a:gd name="T50" fmla="*/ 2088 w 4393"/>
              <a:gd name="T51" fmla="*/ 88 h 377"/>
              <a:gd name="T52" fmla="*/ 2176 w 4393"/>
              <a:gd name="T53" fmla="*/ 56 h 377"/>
              <a:gd name="T54" fmla="*/ 2248 w 4393"/>
              <a:gd name="T55" fmla="*/ 48 h 377"/>
              <a:gd name="T56" fmla="*/ 2328 w 4393"/>
              <a:gd name="T57" fmla="*/ 56 h 377"/>
              <a:gd name="T58" fmla="*/ 2408 w 4393"/>
              <a:gd name="T59" fmla="*/ 40 h 377"/>
              <a:gd name="T60" fmla="*/ 2504 w 4393"/>
              <a:gd name="T61" fmla="*/ 8 h 377"/>
              <a:gd name="T62" fmla="*/ 2576 w 4393"/>
              <a:gd name="T63" fmla="*/ 48 h 377"/>
              <a:gd name="T64" fmla="*/ 2648 w 4393"/>
              <a:gd name="T65" fmla="*/ 80 h 377"/>
              <a:gd name="T66" fmla="*/ 2720 w 4393"/>
              <a:gd name="T67" fmla="*/ 56 h 377"/>
              <a:gd name="T68" fmla="*/ 2808 w 4393"/>
              <a:gd name="T69" fmla="*/ 40 h 377"/>
              <a:gd name="T70" fmla="*/ 2920 w 4393"/>
              <a:gd name="T71" fmla="*/ 0 h 377"/>
              <a:gd name="T72" fmla="*/ 3000 w 4393"/>
              <a:gd name="T73" fmla="*/ 24 h 377"/>
              <a:gd name="T74" fmla="*/ 3048 w 4393"/>
              <a:gd name="T75" fmla="*/ 72 h 377"/>
              <a:gd name="T76" fmla="*/ 3120 w 4393"/>
              <a:gd name="T77" fmla="*/ 72 h 377"/>
              <a:gd name="T78" fmla="*/ 3208 w 4393"/>
              <a:gd name="T79" fmla="*/ 56 h 377"/>
              <a:gd name="T80" fmla="*/ 3304 w 4393"/>
              <a:gd name="T81" fmla="*/ 40 h 377"/>
              <a:gd name="T82" fmla="*/ 3384 w 4393"/>
              <a:gd name="T83" fmla="*/ 24 h 377"/>
              <a:gd name="T84" fmla="*/ 3464 w 4393"/>
              <a:gd name="T85" fmla="*/ 16 h 377"/>
              <a:gd name="T86" fmla="*/ 3552 w 4393"/>
              <a:gd name="T87" fmla="*/ 16 h 377"/>
              <a:gd name="T88" fmla="*/ 3632 w 4393"/>
              <a:gd name="T89" fmla="*/ 32 h 377"/>
              <a:gd name="T90" fmla="*/ 3704 w 4393"/>
              <a:gd name="T91" fmla="*/ 40 h 377"/>
              <a:gd name="T92" fmla="*/ 3784 w 4393"/>
              <a:gd name="T93" fmla="*/ 40 h 377"/>
              <a:gd name="T94" fmla="*/ 3872 w 4393"/>
              <a:gd name="T95" fmla="*/ 72 h 377"/>
              <a:gd name="T96" fmla="*/ 3944 w 4393"/>
              <a:gd name="T97" fmla="*/ 88 h 377"/>
              <a:gd name="T98" fmla="*/ 4040 w 4393"/>
              <a:gd name="T99" fmla="*/ 104 h 377"/>
              <a:gd name="T100" fmla="*/ 4120 w 4393"/>
              <a:gd name="T101" fmla="*/ 104 h 377"/>
              <a:gd name="T102" fmla="*/ 4208 w 4393"/>
              <a:gd name="T103" fmla="*/ 120 h 377"/>
              <a:gd name="T104" fmla="*/ 4296 w 4393"/>
              <a:gd name="T105" fmla="*/ 120 h 377"/>
              <a:gd name="T106" fmla="*/ 4360 w 4393"/>
              <a:gd name="T107" fmla="*/ 136 h 377"/>
              <a:gd name="T108" fmla="*/ 4392 w 4393"/>
              <a:gd name="T109" fmla="*/ 376 h 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4393" h="377">
                <a:moveTo>
                  <a:pt x="32" y="72"/>
                </a:moveTo>
                <a:lnTo>
                  <a:pt x="128" y="40"/>
                </a:lnTo>
                <a:lnTo>
                  <a:pt x="152" y="56"/>
                </a:lnTo>
                <a:lnTo>
                  <a:pt x="152" y="80"/>
                </a:lnTo>
                <a:lnTo>
                  <a:pt x="160" y="104"/>
                </a:lnTo>
                <a:lnTo>
                  <a:pt x="184" y="120"/>
                </a:lnTo>
                <a:lnTo>
                  <a:pt x="200" y="144"/>
                </a:lnTo>
                <a:lnTo>
                  <a:pt x="224" y="136"/>
                </a:lnTo>
                <a:lnTo>
                  <a:pt x="256" y="136"/>
                </a:lnTo>
                <a:lnTo>
                  <a:pt x="280" y="136"/>
                </a:lnTo>
                <a:lnTo>
                  <a:pt x="296" y="112"/>
                </a:lnTo>
                <a:lnTo>
                  <a:pt x="320" y="88"/>
                </a:lnTo>
                <a:lnTo>
                  <a:pt x="344" y="72"/>
                </a:lnTo>
                <a:lnTo>
                  <a:pt x="368" y="64"/>
                </a:lnTo>
                <a:lnTo>
                  <a:pt x="392" y="72"/>
                </a:lnTo>
                <a:lnTo>
                  <a:pt x="416" y="72"/>
                </a:lnTo>
                <a:lnTo>
                  <a:pt x="448" y="72"/>
                </a:lnTo>
                <a:lnTo>
                  <a:pt x="472" y="56"/>
                </a:lnTo>
                <a:lnTo>
                  <a:pt x="496" y="56"/>
                </a:lnTo>
                <a:lnTo>
                  <a:pt x="520" y="56"/>
                </a:lnTo>
                <a:lnTo>
                  <a:pt x="552" y="56"/>
                </a:lnTo>
                <a:lnTo>
                  <a:pt x="576" y="56"/>
                </a:lnTo>
                <a:lnTo>
                  <a:pt x="600" y="56"/>
                </a:lnTo>
                <a:lnTo>
                  <a:pt x="624" y="56"/>
                </a:lnTo>
                <a:lnTo>
                  <a:pt x="656" y="64"/>
                </a:lnTo>
                <a:lnTo>
                  <a:pt x="680" y="64"/>
                </a:lnTo>
                <a:lnTo>
                  <a:pt x="704" y="64"/>
                </a:lnTo>
                <a:lnTo>
                  <a:pt x="728" y="72"/>
                </a:lnTo>
                <a:lnTo>
                  <a:pt x="752" y="72"/>
                </a:lnTo>
                <a:lnTo>
                  <a:pt x="784" y="72"/>
                </a:lnTo>
                <a:lnTo>
                  <a:pt x="808" y="72"/>
                </a:lnTo>
                <a:lnTo>
                  <a:pt x="832" y="72"/>
                </a:lnTo>
                <a:lnTo>
                  <a:pt x="864" y="72"/>
                </a:lnTo>
                <a:lnTo>
                  <a:pt x="888" y="72"/>
                </a:lnTo>
                <a:lnTo>
                  <a:pt x="912" y="72"/>
                </a:lnTo>
                <a:lnTo>
                  <a:pt x="936" y="72"/>
                </a:lnTo>
                <a:lnTo>
                  <a:pt x="960" y="72"/>
                </a:lnTo>
                <a:lnTo>
                  <a:pt x="1024" y="64"/>
                </a:lnTo>
                <a:lnTo>
                  <a:pt x="1056" y="64"/>
                </a:lnTo>
                <a:lnTo>
                  <a:pt x="1080" y="64"/>
                </a:lnTo>
                <a:lnTo>
                  <a:pt x="1120" y="56"/>
                </a:lnTo>
                <a:lnTo>
                  <a:pt x="1160" y="48"/>
                </a:lnTo>
                <a:lnTo>
                  <a:pt x="1192" y="48"/>
                </a:lnTo>
                <a:lnTo>
                  <a:pt x="1216" y="40"/>
                </a:lnTo>
                <a:lnTo>
                  <a:pt x="1240" y="40"/>
                </a:lnTo>
                <a:lnTo>
                  <a:pt x="1264" y="40"/>
                </a:lnTo>
                <a:lnTo>
                  <a:pt x="1280" y="72"/>
                </a:lnTo>
                <a:lnTo>
                  <a:pt x="1304" y="72"/>
                </a:lnTo>
                <a:lnTo>
                  <a:pt x="1328" y="72"/>
                </a:lnTo>
                <a:lnTo>
                  <a:pt x="1352" y="72"/>
                </a:lnTo>
                <a:lnTo>
                  <a:pt x="1384" y="64"/>
                </a:lnTo>
                <a:lnTo>
                  <a:pt x="1408" y="72"/>
                </a:lnTo>
                <a:lnTo>
                  <a:pt x="1432" y="80"/>
                </a:lnTo>
                <a:lnTo>
                  <a:pt x="1456" y="80"/>
                </a:lnTo>
                <a:lnTo>
                  <a:pt x="1480" y="80"/>
                </a:lnTo>
                <a:lnTo>
                  <a:pt x="1504" y="80"/>
                </a:lnTo>
                <a:lnTo>
                  <a:pt x="1528" y="88"/>
                </a:lnTo>
                <a:lnTo>
                  <a:pt x="1552" y="104"/>
                </a:lnTo>
                <a:lnTo>
                  <a:pt x="1576" y="104"/>
                </a:lnTo>
                <a:lnTo>
                  <a:pt x="1608" y="104"/>
                </a:lnTo>
                <a:lnTo>
                  <a:pt x="1632" y="112"/>
                </a:lnTo>
                <a:lnTo>
                  <a:pt x="1672" y="112"/>
                </a:lnTo>
                <a:lnTo>
                  <a:pt x="1704" y="120"/>
                </a:lnTo>
                <a:lnTo>
                  <a:pt x="1728" y="136"/>
                </a:lnTo>
                <a:lnTo>
                  <a:pt x="1752" y="136"/>
                </a:lnTo>
                <a:lnTo>
                  <a:pt x="1776" y="120"/>
                </a:lnTo>
                <a:lnTo>
                  <a:pt x="1800" y="112"/>
                </a:lnTo>
                <a:lnTo>
                  <a:pt x="1816" y="88"/>
                </a:lnTo>
                <a:lnTo>
                  <a:pt x="1848" y="72"/>
                </a:lnTo>
                <a:lnTo>
                  <a:pt x="1896" y="40"/>
                </a:lnTo>
                <a:lnTo>
                  <a:pt x="1920" y="32"/>
                </a:lnTo>
                <a:lnTo>
                  <a:pt x="1928" y="56"/>
                </a:lnTo>
                <a:lnTo>
                  <a:pt x="1944" y="80"/>
                </a:lnTo>
                <a:lnTo>
                  <a:pt x="1976" y="88"/>
                </a:lnTo>
                <a:lnTo>
                  <a:pt x="2008" y="88"/>
                </a:lnTo>
                <a:lnTo>
                  <a:pt x="2032" y="80"/>
                </a:lnTo>
                <a:lnTo>
                  <a:pt x="2056" y="72"/>
                </a:lnTo>
                <a:lnTo>
                  <a:pt x="2088" y="88"/>
                </a:lnTo>
                <a:lnTo>
                  <a:pt x="2120" y="80"/>
                </a:lnTo>
                <a:lnTo>
                  <a:pt x="2144" y="72"/>
                </a:lnTo>
                <a:lnTo>
                  <a:pt x="2176" y="56"/>
                </a:lnTo>
                <a:lnTo>
                  <a:pt x="2200" y="56"/>
                </a:lnTo>
                <a:lnTo>
                  <a:pt x="2224" y="56"/>
                </a:lnTo>
                <a:lnTo>
                  <a:pt x="2248" y="48"/>
                </a:lnTo>
                <a:lnTo>
                  <a:pt x="2280" y="40"/>
                </a:lnTo>
                <a:lnTo>
                  <a:pt x="2304" y="40"/>
                </a:lnTo>
                <a:lnTo>
                  <a:pt x="2328" y="56"/>
                </a:lnTo>
                <a:lnTo>
                  <a:pt x="2360" y="48"/>
                </a:lnTo>
                <a:lnTo>
                  <a:pt x="2384" y="40"/>
                </a:lnTo>
                <a:lnTo>
                  <a:pt x="2408" y="40"/>
                </a:lnTo>
                <a:lnTo>
                  <a:pt x="2440" y="32"/>
                </a:lnTo>
                <a:lnTo>
                  <a:pt x="2472" y="16"/>
                </a:lnTo>
                <a:lnTo>
                  <a:pt x="2504" y="8"/>
                </a:lnTo>
                <a:lnTo>
                  <a:pt x="2528" y="40"/>
                </a:lnTo>
                <a:lnTo>
                  <a:pt x="2552" y="56"/>
                </a:lnTo>
                <a:lnTo>
                  <a:pt x="2576" y="48"/>
                </a:lnTo>
                <a:lnTo>
                  <a:pt x="2600" y="72"/>
                </a:lnTo>
                <a:lnTo>
                  <a:pt x="2624" y="88"/>
                </a:lnTo>
                <a:lnTo>
                  <a:pt x="2648" y="80"/>
                </a:lnTo>
                <a:lnTo>
                  <a:pt x="2672" y="72"/>
                </a:lnTo>
                <a:lnTo>
                  <a:pt x="2696" y="64"/>
                </a:lnTo>
                <a:lnTo>
                  <a:pt x="2720" y="56"/>
                </a:lnTo>
                <a:lnTo>
                  <a:pt x="2760" y="56"/>
                </a:lnTo>
                <a:lnTo>
                  <a:pt x="2784" y="48"/>
                </a:lnTo>
                <a:lnTo>
                  <a:pt x="2808" y="40"/>
                </a:lnTo>
                <a:lnTo>
                  <a:pt x="2840" y="24"/>
                </a:lnTo>
                <a:lnTo>
                  <a:pt x="2888" y="8"/>
                </a:lnTo>
                <a:lnTo>
                  <a:pt x="2920" y="0"/>
                </a:lnTo>
                <a:lnTo>
                  <a:pt x="2952" y="8"/>
                </a:lnTo>
                <a:lnTo>
                  <a:pt x="2976" y="16"/>
                </a:lnTo>
                <a:lnTo>
                  <a:pt x="3000" y="24"/>
                </a:lnTo>
                <a:lnTo>
                  <a:pt x="3016" y="48"/>
                </a:lnTo>
                <a:lnTo>
                  <a:pt x="3024" y="72"/>
                </a:lnTo>
                <a:lnTo>
                  <a:pt x="3048" y="72"/>
                </a:lnTo>
                <a:lnTo>
                  <a:pt x="3072" y="72"/>
                </a:lnTo>
                <a:lnTo>
                  <a:pt x="3096" y="72"/>
                </a:lnTo>
                <a:lnTo>
                  <a:pt x="3120" y="72"/>
                </a:lnTo>
                <a:lnTo>
                  <a:pt x="3144" y="72"/>
                </a:lnTo>
                <a:lnTo>
                  <a:pt x="3168" y="64"/>
                </a:lnTo>
                <a:lnTo>
                  <a:pt x="3208" y="56"/>
                </a:lnTo>
                <a:lnTo>
                  <a:pt x="3240" y="48"/>
                </a:lnTo>
                <a:lnTo>
                  <a:pt x="3272" y="48"/>
                </a:lnTo>
                <a:lnTo>
                  <a:pt x="3304" y="40"/>
                </a:lnTo>
                <a:lnTo>
                  <a:pt x="3336" y="40"/>
                </a:lnTo>
                <a:lnTo>
                  <a:pt x="3360" y="40"/>
                </a:lnTo>
                <a:lnTo>
                  <a:pt x="3384" y="24"/>
                </a:lnTo>
                <a:lnTo>
                  <a:pt x="3416" y="24"/>
                </a:lnTo>
                <a:lnTo>
                  <a:pt x="3440" y="24"/>
                </a:lnTo>
                <a:lnTo>
                  <a:pt x="3464" y="16"/>
                </a:lnTo>
                <a:lnTo>
                  <a:pt x="3496" y="8"/>
                </a:lnTo>
                <a:lnTo>
                  <a:pt x="3528" y="8"/>
                </a:lnTo>
                <a:lnTo>
                  <a:pt x="3552" y="16"/>
                </a:lnTo>
                <a:lnTo>
                  <a:pt x="3576" y="24"/>
                </a:lnTo>
                <a:lnTo>
                  <a:pt x="3608" y="24"/>
                </a:lnTo>
                <a:lnTo>
                  <a:pt x="3632" y="32"/>
                </a:lnTo>
                <a:lnTo>
                  <a:pt x="3656" y="32"/>
                </a:lnTo>
                <a:lnTo>
                  <a:pt x="3680" y="40"/>
                </a:lnTo>
                <a:lnTo>
                  <a:pt x="3704" y="40"/>
                </a:lnTo>
                <a:lnTo>
                  <a:pt x="3728" y="40"/>
                </a:lnTo>
                <a:lnTo>
                  <a:pt x="3752" y="40"/>
                </a:lnTo>
                <a:lnTo>
                  <a:pt x="3784" y="40"/>
                </a:lnTo>
                <a:lnTo>
                  <a:pt x="3816" y="48"/>
                </a:lnTo>
                <a:lnTo>
                  <a:pt x="3848" y="64"/>
                </a:lnTo>
                <a:lnTo>
                  <a:pt x="3872" y="72"/>
                </a:lnTo>
                <a:lnTo>
                  <a:pt x="3896" y="80"/>
                </a:lnTo>
                <a:lnTo>
                  <a:pt x="3920" y="80"/>
                </a:lnTo>
                <a:lnTo>
                  <a:pt x="3944" y="88"/>
                </a:lnTo>
                <a:lnTo>
                  <a:pt x="3976" y="96"/>
                </a:lnTo>
                <a:lnTo>
                  <a:pt x="4008" y="104"/>
                </a:lnTo>
                <a:lnTo>
                  <a:pt x="4040" y="104"/>
                </a:lnTo>
                <a:lnTo>
                  <a:pt x="4072" y="104"/>
                </a:lnTo>
                <a:lnTo>
                  <a:pt x="4096" y="104"/>
                </a:lnTo>
                <a:lnTo>
                  <a:pt x="4120" y="104"/>
                </a:lnTo>
                <a:lnTo>
                  <a:pt x="4152" y="112"/>
                </a:lnTo>
                <a:lnTo>
                  <a:pt x="4184" y="120"/>
                </a:lnTo>
                <a:lnTo>
                  <a:pt x="4208" y="120"/>
                </a:lnTo>
                <a:lnTo>
                  <a:pt x="4232" y="120"/>
                </a:lnTo>
                <a:lnTo>
                  <a:pt x="4264" y="120"/>
                </a:lnTo>
                <a:lnTo>
                  <a:pt x="4296" y="120"/>
                </a:lnTo>
                <a:lnTo>
                  <a:pt x="4320" y="104"/>
                </a:lnTo>
                <a:lnTo>
                  <a:pt x="4336" y="128"/>
                </a:lnTo>
                <a:lnTo>
                  <a:pt x="4360" y="136"/>
                </a:lnTo>
                <a:lnTo>
                  <a:pt x="4384" y="136"/>
                </a:lnTo>
                <a:lnTo>
                  <a:pt x="4392" y="296"/>
                </a:lnTo>
                <a:lnTo>
                  <a:pt x="4392" y="376"/>
                </a:lnTo>
                <a:lnTo>
                  <a:pt x="0" y="344"/>
                </a:lnTo>
                <a:lnTo>
                  <a:pt x="32" y="7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BFBFDEE8-F3CB-EE87-6CCB-12439195C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1325" y="5791200"/>
            <a:ext cx="4706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Takes 4 bytes (1 LONGWORD) of storage.</a:t>
            </a:r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70615C69-1C5E-FDCB-56A9-E65C3FA845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914400"/>
            <a:ext cx="8153400" cy="749300"/>
          </a:xfrm>
          <a:noFill/>
          <a:ln/>
        </p:spPr>
        <p:txBody>
          <a:bodyPr>
            <a:spAutoFit/>
          </a:bodyPr>
          <a:lstStyle/>
          <a:p>
            <a:r>
              <a:rPr lang="en-US" altLang="en-US"/>
              <a:t>COMP items are held in memory as pure binary two's complement numbers.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762C88D-DBA5-A997-F9D2-A7CC22BC84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3100" y="222250"/>
            <a:ext cx="5360988" cy="476250"/>
          </a:xfrm>
          <a:noFill/>
          <a:ln/>
        </p:spPr>
        <p:txBody>
          <a:bodyPr/>
          <a:lstStyle/>
          <a:p>
            <a:r>
              <a:rPr lang="en-US" altLang="en-US"/>
              <a:t>COMP - Storage Requirements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1867FAE-0234-12E2-1308-48D152450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8100" y="1174750"/>
            <a:ext cx="6705600" cy="4816475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90500" tIns="190500" rIns="190500" bIns="190500"/>
          <a:lstStyle>
            <a:lvl1pPr>
              <a:tabLst>
                <a:tab pos="482600" algn="l"/>
                <a:tab pos="952500" algn="l"/>
                <a:tab pos="1333500" algn="l"/>
                <a:tab pos="1714500" algn="l"/>
                <a:tab pos="2095500" algn="l"/>
                <a:tab pos="2476500" algn="l"/>
                <a:tab pos="2857500" algn="l"/>
                <a:tab pos="3238500" algn="l"/>
                <a:tab pos="3619500" algn="l"/>
                <a:tab pos="4000500" algn="l"/>
                <a:tab pos="4381500" algn="l"/>
                <a:tab pos="4762500" algn="l"/>
                <a:tab pos="5143500" algn="l"/>
                <a:tab pos="5524500" algn="l"/>
                <a:tab pos="5905500" algn="l"/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82600" algn="l"/>
                <a:tab pos="952500" algn="l"/>
                <a:tab pos="1333500" algn="l"/>
                <a:tab pos="1714500" algn="l"/>
                <a:tab pos="2095500" algn="l"/>
                <a:tab pos="2476500" algn="l"/>
                <a:tab pos="2857500" algn="l"/>
                <a:tab pos="3238500" algn="l"/>
                <a:tab pos="3619500" algn="l"/>
                <a:tab pos="4000500" algn="l"/>
                <a:tab pos="4381500" algn="l"/>
                <a:tab pos="4762500" algn="l"/>
                <a:tab pos="5143500" algn="l"/>
                <a:tab pos="5524500" algn="l"/>
                <a:tab pos="5905500" algn="l"/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82600" algn="l"/>
                <a:tab pos="952500" algn="l"/>
                <a:tab pos="1333500" algn="l"/>
                <a:tab pos="1714500" algn="l"/>
                <a:tab pos="2095500" algn="l"/>
                <a:tab pos="2476500" algn="l"/>
                <a:tab pos="2857500" algn="l"/>
                <a:tab pos="3238500" algn="l"/>
                <a:tab pos="3619500" algn="l"/>
                <a:tab pos="4000500" algn="l"/>
                <a:tab pos="4381500" algn="l"/>
                <a:tab pos="4762500" algn="l"/>
                <a:tab pos="5143500" algn="l"/>
                <a:tab pos="5524500" algn="l"/>
                <a:tab pos="5905500" algn="l"/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82600" algn="l"/>
                <a:tab pos="952500" algn="l"/>
                <a:tab pos="1333500" algn="l"/>
                <a:tab pos="1714500" algn="l"/>
                <a:tab pos="2095500" algn="l"/>
                <a:tab pos="2476500" algn="l"/>
                <a:tab pos="2857500" algn="l"/>
                <a:tab pos="3238500" algn="l"/>
                <a:tab pos="3619500" algn="l"/>
                <a:tab pos="4000500" algn="l"/>
                <a:tab pos="4381500" algn="l"/>
                <a:tab pos="4762500" algn="l"/>
                <a:tab pos="5143500" algn="l"/>
                <a:tab pos="5524500" algn="l"/>
                <a:tab pos="5905500" algn="l"/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82600" algn="l"/>
                <a:tab pos="952500" algn="l"/>
                <a:tab pos="1333500" algn="l"/>
                <a:tab pos="1714500" algn="l"/>
                <a:tab pos="2095500" algn="l"/>
                <a:tab pos="2476500" algn="l"/>
                <a:tab pos="2857500" algn="l"/>
                <a:tab pos="3238500" algn="l"/>
                <a:tab pos="3619500" algn="l"/>
                <a:tab pos="4000500" algn="l"/>
                <a:tab pos="4381500" algn="l"/>
                <a:tab pos="4762500" algn="l"/>
                <a:tab pos="5143500" algn="l"/>
                <a:tab pos="5524500" algn="l"/>
                <a:tab pos="5905500" algn="l"/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952500" algn="l"/>
                <a:tab pos="1333500" algn="l"/>
                <a:tab pos="1714500" algn="l"/>
                <a:tab pos="2095500" algn="l"/>
                <a:tab pos="2476500" algn="l"/>
                <a:tab pos="2857500" algn="l"/>
                <a:tab pos="3238500" algn="l"/>
                <a:tab pos="3619500" algn="l"/>
                <a:tab pos="4000500" algn="l"/>
                <a:tab pos="4381500" algn="l"/>
                <a:tab pos="4762500" algn="l"/>
                <a:tab pos="5143500" algn="l"/>
                <a:tab pos="5524500" algn="l"/>
                <a:tab pos="5905500" algn="l"/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952500" algn="l"/>
                <a:tab pos="1333500" algn="l"/>
                <a:tab pos="1714500" algn="l"/>
                <a:tab pos="2095500" algn="l"/>
                <a:tab pos="2476500" algn="l"/>
                <a:tab pos="2857500" algn="l"/>
                <a:tab pos="3238500" algn="l"/>
                <a:tab pos="3619500" algn="l"/>
                <a:tab pos="4000500" algn="l"/>
                <a:tab pos="4381500" algn="l"/>
                <a:tab pos="4762500" algn="l"/>
                <a:tab pos="5143500" algn="l"/>
                <a:tab pos="5524500" algn="l"/>
                <a:tab pos="5905500" algn="l"/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952500" algn="l"/>
                <a:tab pos="1333500" algn="l"/>
                <a:tab pos="1714500" algn="l"/>
                <a:tab pos="2095500" algn="l"/>
                <a:tab pos="2476500" algn="l"/>
                <a:tab pos="2857500" algn="l"/>
                <a:tab pos="3238500" algn="l"/>
                <a:tab pos="3619500" algn="l"/>
                <a:tab pos="4000500" algn="l"/>
                <a:tab pos="4381500" algn="l"/>
                <a:tab pos="4762500" algn="l"/>
                <a:tab pos="5143500" algn="l"/>
                <a:tab pos="5524500" algn="l"/>
                <a:tab pos="5905500" algn="l"/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952500" algn="l"/>
                <a:tab pos="1333500" algn="l"/>
                <a:tab pos="1714500" algn="l"/>
                <a:tab pos="2095500" algn="l"/>
                <a:tab pos="2476500" algn="l"/>
                <a:tab pos="2857500" algn="l"/>
                <a:tab pos="3238500" algn="l"/>
                <a:tab pos="3619500" algn="l"/>
                <a:tab pos="4000500" algn="l"/>
                <a:tab pos="4381500" algn="l"/>
                <a:tab pos="4762500" algn="l"/>
                <a:tab pos="5143500" algn="l"/>
                <a:tab pos="5524500" algn="l"/>
                <a:tab pos="5905500" algn="l"/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2 Bytes can represent any 4 digit number.</a:t>
            </a:r>
            <a:endParaRPr lang="en-US" altLang="en-US" sz="24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endParaRPr lang="en-US" altLang="en-US" sz="24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spcBef>
                <a:spcPct val="30000"/>
              </a:spcBef>
            </a:pPr>
            <a:r>
              <a:rPr lang="en-US" altLang="en-US" sz="1200">
                <a:solidFill>
                  <a:srgbClr val="000000"/>
                </a:solidFill>
                <a:effectLst/>
              </a:rPr>
              <a:t>32768	16384	8192	4096	2048	1024	512	256	128	64	32	16	8	4	2	1</a:t>
            </a:r>
            <a:endParaRPr lang="en-US" altLang="en-US" sz="12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spcBef>
                <a:spcPct val="85000"/>
              </a:spcBef>
            </a:pPr>
            <a:endParaRPr lang="en-US" altLang="en-US" sz="24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spcBef>
                <a:spcPct val="85000"/>
              </a:spcBef>
            </a:pP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Max. number =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or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32767</a:t>
            </a:r>
            <a:b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PIC      9999</a:t>
            </a:r>
          </a:p>
          <a:p>
            <a:pPr>
              <a:spcBef>
                <a:spcPct val="85000"/>
              </a:spcBef>
            </a:pP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Bytes can represent any 9 digit number</a:t>
            </a:r>
          </a:p>
          <a:p>
            <a:pPr>
              <a:spcBef>
                <a:spcPct val="85000"/>
              </a:spcBef>
            </a:pP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Max. number =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or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2, 147,483,647</a:t>
            </a:r>
            <a:b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PIC      999 999 999</a:t>
            </a:r>
            <a:endParaRPr lang="en-US" altLang="en-US" sz="24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endParaRPr lang="en-US" altLang="en-US" sz="24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grpSp>
        <p:nvGrpSpPr>
          <p:cNvPr id="18452" name="Group 20">
            <a:extLst>
              <a:ext uri="{FF2B5EF4-FFF2-40B4-BE49-F238E27FC236}">
                <a16:creationId xmlns:a16="http://schemas.microsoft.com/office/drawing/2014/main" id="{DBF79B36-CA9C-D970-D905-E579D8DC96AE}"/>
              </a:ext>
            </a:extLst>
          </p:cNvPr>
          <p:cNvGrpSpPr>
            <a:grpSpLocks/>
          </p:cNvGrpSpPr>
          <p:nvPr/>
        </p:nvGrpSpPr>
        <p:grpSpPr bwMode="auto">
          <a:xfrm>
            <a:off x="1492250" y="2352675"/>
            <a:ext cx="6197600" cy="444500"/>
            <a:chOff x="940" y="1482"/>
            <a:chExt cx="3904" cy="280"/>
          </a:xfrm>
        </p:grpSpPr>
        <p:sp>
          <p:nvSpPr>
            <p:cNvPr id="18436" name="Rectangle 4">
              <a:extLst>
                <a:ext uri="{FF2B5EF4-FFF2-40B4-BE49-F238E27FC236}">
                  <a16:creationId xmlns:a16="http://schemas.microsoft.com/office/drawing/2014/main" id="{EF87545F-FA49-6569-7624-A670CD33C5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0" y="1486"/>
              <a:ext cx="3904" cy="27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7" name="Line 5">
              <a:extLst>
                <a:ext uri="{FF2B5EF4-FFF2-40B4-BE49-F238E27FC236}">
                  <a16:creationId xmlns:a16="http://schemas.microsoft.com/office/drawing/2014/main" id="{1C27F9F4-2BE5-5580-DF58-DB935B8AF9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2" y="1482"/>
              <a:ext cx="0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38" name="Line 6">
              <a:extLst>
                <a:ext uri="{FF2B5EF4-FFF2-40B4-BE49-F238E27FC236}">
                  <a16:creationId xmlns:a16="http://schemas.microsoft.com/office/drawing/2014/main" id="{52CA43C3-31F1-9618-C02B-DE4D662BE8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2" y="1482"/>
              <a:ext cx="0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39" name="Line 7">
              <a:extLst>
                <a:ext uri="{FF2B5EF4-FFF2-40B4-BE49-F238E27FC236}">
                  <a16:creationId xmlns:a16="http://schemas.microsoft.com/office/drawing/2014/main" id="{FF456188-9325-BC4F-931C-18BD57EABB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60" y="1482"/>
              <a:ext cx="0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0" name="Line 8">
              <a:extLst>
                <a:ext uri="{FF2B5EF4-FFF2-40B4-BE49-F238E27FC236}">
                  <a16:creationId xmlns:a16="http://schemas.microsoft.com/office/drawing/2014/main" id="{E5211F4F-CBFD-605A-254E-C1EB20F92B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08" y="1482"/>
              <a:ext cx="0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1" name="Line 9">
              <a:extLst>
                <a:ext uri="{FF2B5EF4-FFF2-40B4-BE49-F238E27FC236}">
                  <a16:creationId xmlns:a16="http://schemas.microsoft.com/office/drawing/2014/main" id="{52A52473-1C81-14E5-B03C-1F97722BFC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8" y="1482"/>
              <a:ext cx="0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2" name="Line 10">
              <a:extLst>
                <a:ext uri="{FF2B5EF4-FFF2-40B4-BE49-F238E27FC236}">
                  <a16:creationId xmlns:a16="http://schemas.microsoft.com/office/drawing/2014/main" id="{503E28D7-AFB1-FE8E-1922-2FE0E33CA4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2" y="1482"/>
              <a:ext cx="0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3" name="Line 11">
              <a:extLst>
                <a:ext uri="{FF2B5EF4-FFF2-40B4-BE49-F238E27FC236}">
                  <a16:creationId xmlns:a16="http://schemas.microsoft.com/office/drawing/2014/main" id="{82E71476-1933-479E-488D-16C358B116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04" y="1482"/>
              <a:ext cx="0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4" name="Line 12">
              <a:extLst>
                <a:ext uri="{FF2B5EF4-FFF2-40B4-BE49-F238E27FC236}">
                  <a16:creationId xmlns:a16="http://schemas.microsoft.com/office/drawing/2014/main" id="{8C7B7645-C7F0-F5DE-2ED1-F44ED570CF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1482"/>
              <a:ext cx="0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5" name="Line 13">
              <a:extLst>
                <a:ext uri="{FF2B5EF4-FFF2-40B4-BE49-F238E27FC236}">
                  <a16:creationId xmlns:a16="http://schemas.microsoft.com/office/drawing/2014/main" id="{A29DAC9F-3636-5B42-9EED-C505877882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6" y="1482"/>
              <a:ext cx="0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6" name="Line 14">
              <a:extLst>
                <a:ext uri="{FF2B5EF4-FFF2-40B4-BE49-F238E27FC236}">
                  <a16:creationId xmlns:a16="http://schemas.microsoft.com/office/drawing/2014/main" id="{AEDAF96E-0A17-BE7A-59FC-FE13DCEE5D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1482"/>
              <a:ext cx="0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7" name="Line 15">
              <a:extLst>
                <a:ext uri="{FF2B5EF4-FFF2-40B4-BE49-F238E27FC236}">
                  <a16:creationId xmlns:a16="http://schemas.microsoft.com/office/drawing/2014/main" id="{AC1DC8A9-95B9-DD23-0243-F73ADFAA9B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0" y="1482"/>
              <a:ext cx="0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8" name="Line 16">
              <a:extLst>
                <a:ext uri="{FF2B5EF4-FFF2-40B4-BE49-F238E27FC236}">
                  <a16:creationId xmlns:a16="http://schemas.microsoft.com/office/drawing/2014/main" id="{76BDE3D1-C5A7-3927-30D9-206D8F70C2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4" y="1482"/>
              <a:ext cx="0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9" name="Line 17">
              <a:extLst>
                <a:ext uri="{FF2B5EF4-FFF2-40B4-BE49-F238E27FC236}">
                  <a16:creationId xmlns:a16="http://schemas.microsoft.com/office/drawing/2014/main" id="{7C949B18-7BE7-E17D-2688-754681D78E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8" y="1482"/>
              <a:ext cx="0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0" name="Line 18">
              <a:extLst>
                <a:ext uri="{FF2B5EF4-FFF2-40B4-BE49-F238E27FC236}">
                  <a16:creationId xmlns:a16="http://schemas.microsoft.com/office/drawing/2014/main" id="{48F62EC5-153F-3A44-B561-FB17B44595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6" y="1482"/>
              <a:ext cx="0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1" name="Line 19">
              <a:extLst>
                <a:ext uri="{FF2B5EF4-FFF2-40B4-BE49-F238E27FC236}">
                  <a16:creationId xmlns:a16="http://schemas.microsoft.com/office/drawing/2014/main" id="{B96234F6-70A9-452C-56CB-A13E09F1F4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92" y="1482"/>
              <a:ext cx="0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53" name="Rectangle 21">
            <a:extLst>
              <a:ext uri="{FF2B5EF4-FFF2-40B4-BE49-F238E27FC236}">
                <a16:creationId xmlns:a16="http://schemas.microsoft.com/office/drawing/2014/main" id="{A207622F-C61A-1550-49B8-A3199F8C98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6650" y="3333750"/>
            <a:ext cx="215900" cy="368300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4" name="Rectangle 22">
            <a:extLst>
              <a:ext uri="{FF2B5EF4-FFF2-40B4-BE49-F238E27FC236}">
                <a16:creationId xmlns:a16="http://schemas.microsoft.com/office/drawing/2014/main" id="{6FC37DDF-3B59-EDA0-05D5-8406ADA55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2650" y="5048250"/>
            <a:ext cx="317500" cy="406400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393A1F38-909C-B387-FD4E-B5CEEE83AD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92300" y="323850"/>
            <a:ext cx="5222875" cy="476250"/>
          </a:xfrm>
          <a:noFill/>
          <a:ln/>
        </p:spPr>
        <p:txBody>
          <a:bodyPr/>
          <a:lstStyle/>
          <a:p>
            <a:r>
              <a:rPr lang="en-US" altLang="en-US"/>
              <a:t>USAGE IS PACKED-DECIMAL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2645389-01E9-44D7-8F77-20AD46C4F0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8800" y="1257300"/>
            <a:ext cx="8153400" cy="2027238"/>
          </a:xfrm>
          <a:noFill/>
          <a:ln/>
        </p:spPr>
        <p:txBody>
          <a:bodyPr>
            <a:spAutoFit/>
          </a:bodyPr>
          <a:lstStyle/>
          <a:p>
            <a:pPr>
              <a:spcBef>
                <a:spcPct val="80000"/>
              </a:spcBef>
            </a:pPr>
            <a:r>
              <a:rPr lang="en-US" altLang="en-US"/>
              <a:t>Data items declared as PACKED-DECIMAL are held in </a:t>
            </a:r>
            <a:r>
              <a:rPr lang="en-US" altLang="en-US">
                <a:solidFill>
                  <a:schemeClr val="hlink"/>
                </a:solidFill>
              </a:rPr>
              <a:t>binary-coded-decimal</a:t>
            </a:r>
            <a:r>
              <a:rPr lang="en-US" altLang="en-US"/>
              <a:t> (BCD) form.</a:t>
            </a:r>
          </a:p>
          <a:p>
            <a:pPr>
              <a:spcBef>
                <a:spcPct val="80000"/>
              </a:spcBef>
            </a:pPr>
            <a:r>
              <a:rPr lang="en-US" altLang="en-US"/>
              <a:t>Instead of representing the value as one single binary number, each digit is held in binary form in a nibble (half a byte).</a:t>
            </a:r>
          </a:p>
        </p:txBody>
      </p:sp>
      <p:grpSp>
        <p:nvGrpSpPr>
          <p:cNvPr id="20499" name="Group 19">
            <a:extLst>
              <a:ext uri="{FF2B5EF4-FFF2-40B4-BE49-F238E27FC236}">
                <a16:creationId xmlns:a16="http://schemas.microsoft.com/office/drawing/2014/main" id="{A7F8FB15-4537-C085-0FB0-CFB3A8180535}"/>
              </a:ext>
            </a:extLst>
          </p:cNvPr>
          <p:cNvGrpSpPr>
            <a:grpSpLocks/>
          </p:cNvGrpSpPr>
          <p:nvPr/>
        </p:nvGrpSpPr>
        <p:grpSpPr bwMode="auto">
          <a:xfrm>
            <a:off x="482600" y="3886200"/>
            <a:ext cx="7607300" cy="1511300"/>
            <a:chOff x="304" y="2448"/>
            <a:chExt cx="4792" cy="952"/>
          </a:xfrm>
        </p:grpSpPr>
        <p:sp>
          <p:nvSpPr>
            <p:cNvPr id="20484" name="Rectangle 4">
              <a:extLst>
                <a:ext uri="{FF2B5EF4-FFF2-40B4-BE49-F238E27FC236}">
                  <a16:creationId xmlns:a16="http://schemas.microsoft.com/office/drawing/2014/main" id="{E603399A-F5DD-9AFA-A3D8-9F97B6D7BD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" y="2448"/>
              <a:ext cx="4792" cy="952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190500" rIns="92075" bIns="190500"/>
            <a:lstStyle>
              <a:lvl1pPr>
                <a:tabLst>
                  <a:tab pos="381000" algn="l"/>
                  <a:tab pos="2095500" algn="l"/>
                  <a:tab pos="4953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381000" algn="l"/>
                  <a:tab pos="2095500" algn="l"/>
                  <a:tab pos="4953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381000" algn="l"/>
                  <a:tab pos="2095500" algn="l"/>
                  <a:tab pos="4953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381000" algn="l"/>
                  <a:tab pos="2095500" algn="l"/>
                  <a:tab pos="4953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381000" algn="l"/>
                  <a:tab pos="2095500" algn="l"/>
                  <a:tab pos="4953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  <a:tab pos="2095500" algn="l"/>
                  <a:tab pos="4953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  <a:tab pos="2095500" algn="l"/>
                  <a:tab pos="4953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  <a:tab pos="2095500" algn="l"/>
                  <a:tab pos="4953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  <a:tab pos="2095500" algn="l"/>
                  <a:tab pos="4953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  <a:effectLst/>
                </a:rPr>
                <a:t>     PIC S9	        PIC S9(2)	       PIC S9(3)</a:t>
              </a:r>
            </a:p>
            <a:p>
              <a:r>
                <a:rPr lang="en-US" altLang="en-US">
                  <a:solidFill>
                    <a:srgbClr val="000000"/>
                  </a:solidFill>
                  <a:effectLst/>
                </a:rPr>
                <a:t>   VALUE +5	       VALUE -32	    VALUE +262</a:t>
              </a:r>
            </a:p>
            <a:p>
              <a:r>
                <a:rPr lang="en-US" altLang="en-US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</a:t>
              </a:r>
              <a:r>
                <a:rPr lang="en-US" altLang="en-US" sz="28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5    +	0    3    2    -	2    6    2    +</a:t>
              </a:r>
            </a:p>
            <a:p>
              <a:endPara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endPara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endPara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grpSp>
          <p:nvGrpSpPr>
            <p:cNvPr id="20498" name="Group 18">
              <a:extLst>
                <a:ext uri="{FF2B5EF4-FFF2-40B4-BE49-F238E27FC236}">
                  <a16:creationId xmlns:a16="http://schemas.microsoft.com/office/drawing/2014/main" id="{E7913C28-5D40-C249-FE1D-68ADE05AD4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2" y="2912"/>
              <a:ext cx="4408" cy="288"/>
              <a:chOff x="492" y="2912"/>
              <a:chExt cx="4408" cy="288"/>
            </a:xfrm>
          </p:grpSpPr>
          <p:grpSp>
            <p:nvGrpSpPr>
              <p:cNvPr id="20489" name="Group 9">
                <a:extLst>
                  <a:ext uri="{FF2B5EF4-FFF2-40B4-BE49-F238E27FC236}">
                    <a16:creationId xmlns:a16="http://schemas.microsoft.com/office/drawing/2014/main" id="{A048F62A-D213-23F9-8AB3-ECB804D7359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88" y="2912"/>
                <a:ext cx="1520" cy="288"/>
                <a:chOff x="1588" y="2912"/>
                <a:chExt cx="1520" cy="288"/>
              </a:xfrm>
            </p:grpSpPr>
            <p:sp>
              <p:nvSpPr>
                <p:cNvPr id="20485" name="Rectangle 5">
                  <a:extLst>
                    <a:ext uri="{FF2B5EF4-FFF2-40B4-BE49-F238E27FC236}">
                      <a16:creationId xmlns:a16="http://schemas.microsoft.com/office/drawing/2014/main" id="{D31AFC86-60D4-407A-9BAE-26329F2AE8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88" y="2916"/>
                  <a:ext cx="1520" cy="280"/>
                </a:xfrm>
                <a:prstGeom prst="rect">
                  <a:avLst/>
                </a:prstGeom>
                <a:noFill/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486" name="Line 6">
                  <a:extLst>
                    <a:ext uri="{FF2B5EF4-FFF2-40B4-BE49-F238E27FC236}">
                      <a16:creationId xmlns:a16="http://schemas.microsoft.com/office/drawing/2014/main" id="{EC540F3E-1D67-5D15-FF95-804C5B1E45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44" y="2920"/>
                  <a:ext cx="0" cy="28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487" name="Line 7">
                  <a:extLst>
                    <a:ext uri="{FF2B5EF4-FFF2-40B4-BE49-F238E27FC236}">
                      <a16:creationId xmlns:a16="http://schemas.microsoft.com/office/drawing/2014/main" id="{75DDFE69-AFBB-6BEC-CADE-B3802E5BFE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20" y="2920"/>
                  <a:ext cx="0" cy="28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488" name="Line 8">
                  <a:extLst>
                    <a:ext uri="{FF2B5EF4-FFF2-40B4-BE49-F238E27FC236}">
                      <a16:creationId xmlns:a16="http://schemas.microsoft.com/office/drawing/2014/main" id="{AEB056E4-12A1-75A3-C6DA-A7F227496C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88" y="2912"/>
                  <a:ext cx="0" cy="28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0494" name="Group 14">
                <a:extLst>
                  <a:ext uri="{FF2B5EF4-FFF2-40B4-BE49-F238E27FC236}">
                    <a16:creationId xmlns:a16="http://schemas.microsoft.com/office/drawing/2014/main" id="{066EA1B0-7EA8-8A7D-9F7A-D451E057315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80" y="2912"/>
                <a:ext cx="1520" cy="288"/>
                <a:chOff x="3380" y="2912"/>
                <a:chExt cx="1520" cy="288"/>
              </a:xfrm>
            </p:grpSpPr>
            <p:sp>
              <p:nvSpPr>
                <p:cNvPr id="20490" name="Rectangle 10">
                  <a:extLst>
                    <a:ext uri="{FF2B5EF4-FFF2-40B4-BE49-F238E27FC236}">
                      <a16:creationId xmlns:a16="http://schemas.microsoft.com/office/drawing/2014/main" id="{E1AF0E1F-339B-BAB2-CBAE-8F4281D3E9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80" y="2916"/>
                  <a:ext cx="1520" cy="280"/>
                </a:xfrm>
                <a:prstGeom prst="rect">
                  <a:avLst/>
                </a:prstGeom>
                <a:noFill/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491" name="Line 11">
                  <a:extLst>
                    <a:ext uri="{FF2B5EF4-FFF2-40B4-BE49-F238E27FC236}">
                      <a16:creationId xmlns:a16="http://schemas.microsoft.com/office/drawing/2014/main" id="{1459CE26-0F82-CA88-7301-8110A50DC0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36" y="2920"/>
                  <a:ext cx="0" cy="28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492" name="Line 12">
                  <a:extLst>
                    <a:ext uri="{FF2B5EF4-FFF2-40B4-BE49-F238E27FC236}">
                      <a16:creationId xmlns:a16="http://schemas.microsoft.com/office/drawing/2014/main" id="{6A291B40-D2E6-B97D-2975-2DB6CC4796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12" y="2920"/>
                  <a:ext cx="0" cy="28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493" name="Line 13">
                  <a:extLst>
                    <a:ext uri="{FF2B5EF4-FFF2-40B4-BE49-F238E27FC236}">
                      <a16:creationId xmlns:a16="http://schemas.microsoft.com/office/drawing/2014/main" id="{86D75FBE-18F8-74C2-FDBE-86F34B0968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80" y="2912"/>
                  <a:ext cx="0" cy="28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0497" name="Group 17">
                <a:extLst>
                  <a:ext uri="{FF2B5EF4-FFF2-40B4-BE49-F238E27FC236}">
                    <a16:creationId xmlns:a16="http://schemas.microsoft.com/office/drawing/2014/main" id="{55FDC349-AFCE-7A66-88E8-77D33E6C28A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2" y="2916"/>
                <a:ext cx="736" cy="284"/>
                <a:chOff x="492" y="2916"/>
                <a:chExt cx="736" cy="284"/>
              </a:xfrm>
            </p:grpSpPr>
            <p:sp>
              <p:nvSpPr>
                <p:cNvPr id="20495" name="Rectangle 15">
                  <a:extLst>
                    <a:ext uri="{FF2B5EF4-FFF2-40B4-BE49-F238E27FC236}">
                      <a16:creationId xmlns:a16="http://schemas.microsoft.com/office/drawing/2014/main" id="{AC743AA2-4AE5-FD8B-236D-A7E8111C8A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2" y="2916"/>
                  <a:ext cx="736" cy="280"/>
                </a:xfrm>
                <a:prstGeom prst="rect">
                  <a:avLst/>
                </a:prstGeom>
                <a:noFill/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496" name="Line 16">
                  <a:extLst>
                    <a:ext uri="{FF2B5EF4-FFF2-40B4-BE49-F238E27FC236}">
                      <a16:creationId xmlns:a16="http://schemas.microsoft.com/office/drawing/2014/main" id="{E2325242-C6A1-A937-8CA9-58FFA97D71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48" y="2920"/>
                  <a:ext cx="0" cy="28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DC008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64288309</TotalTime>
  <Pages>13</Pages>
  <Words>1059</Words>
  <Application>Microsoft Office PowerPoint</Application>
  <PresentationFormat>Letter Paper (8.5x11 in)</PresentationFormat>
  <Paragraphs>105</Paragraphs>
  <Slides>13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Wingdings</vt:lpstr>
      <vt:lpstr>Times New Roman</vt:lpstr>
      <vt:lpstr>Monotype Sorts</vt:lpstr>
      <vt:lpstr>Default Design</vt:lpstr>
      <vt:lpstr>Equation</vt:lpstr>
      <vt:lpstr>The  USAGE  clause </vt:lpstr>
      <vt:lpstr>USAGE IS DISPLAY</vt:lpstr>
      <vt:lpstr>Arithmetic when USAGE IS DISPLAY</vt:lpstr>
      <vt:lpstr>Arithmetic when USAGE IS DISPLAY</vt:lpstr>
      <vt:lpstr>Why use the USAGE clause?</vt:lpstr>
      <vt:lpstr>USAGE  Syntax</vt:lpstr>
      <vt:lpstr>USAGE IS COMP</vt:lpstr>
      <vt:lpstr>COMP - Storage Requirements</vt:lpstr>
      <vt:lpstr>USAGE IS PACKED-DECIMAL</vt:lpstr>
      <vt:lpstr>The SYNCHRONIZED Clause</vt:lpstr>
      <vt:lpstr>The SYNCHRONIZED Clause</vt:lpstr>
      <vt:lpstr>The SYNCHRONIZED Clause</vt:lpstr>
      <vt:lpstr>The SYNCHRONIZED Clause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USAGE clause</dc:title>
  <dc:subject/>
  <dc:creator>Michael Coughlan</dc:creator>
  <cp:keywords>USAGE</cp:keywords>
  <dc:description/>
  <cp:lastModifiedBy>Sean McBride</cp:lastModifiedBy>
  <cp:revision>14</cp:revision>
  <cp:lastPrinted>1994-04-21T10:56:06Z</cp:lastPrinted>
  <dcterms:created xsi:type="dcterms:W3CDTF">1994-05-23T16:18:40Z</dcterms:created>
  <dcterms:modified xsi:type="dcterms:W3CDTF">2026-05-13T01:07:16Z</dcterms:modified>
</cp:coreProperties>
</file>